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avi" ContentType="video/avi"/>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1.xml" ContentType="application/vnd.openxmlformats-officedocument.theme+xml"/>
  <Override PartName="/ppt/slideLayouts/slideLayout45.xml" ContentType="application/vnd.openxmlformats-officedocument.presentationml.slideLayout+xml"/>
  <Override PartName="/ppt/theme/theme32.xml" ContentType="application/vnd.openxmlformats-officedocument.theme+xml"/>
  <Override PartName="/ppt/slideLayouts/slideLayout46.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9" r:id="rId1"/>
    <p:sldMasterId id="2147484048" r:id="rId2"/>
    <p:sldMasterId id="2147484052" r:id="rId3"/>
    <p:sldMasterId id="2147484054" r:id="rId4"/>
    <p:sldMasterId id="2147484056" r:id="rId5"/>
    <p:sldMasterId id="2147484060" r:id="rId6"/>
    <p:sldMasterId id="2147484062" r:id="rId7"/>
    <p:sldMasterId id="2147484064" r:id="rId8"/>
    <p:sldMasterId id="2147484066" r:id="rId9"/>
    <p:sldMasterId id="2147484068" r:id="rId10"/>
    <p:sldMasterId id="2147484070" r:id="rId11"/>
    <p:sldMasterId id="2147484072" r:id="rId12"/>
    <p:sldMasterId id="2147484076" r:id="rId13"/>
    <p:sldMasterId id="2147484078" r:id="rId14"/>
    <p:sldMasterId id="2147484080" r:id="rId15"/>
    <p:sldMasterId id="2147484082" r:id="rId16"/>
    <p:sldMasterId id="2147484084" r:id="rId17"/>
    <p:sldMasterId id="2147484086" r:id="rId18"/>
    <p:sldMasterId id="2147484088" r:id="rId19"/>
    <p:sldMasterId id="2147484090" r:id="rId20"/>
    <p:sldMasterId id="2147484092" r:id="rId21"/>
    <p:sldMasterId id="2147484094" r:id="rId22"/>
    <p:sldMasterId id="2147484096" r:id="rId23"/>
    <p:sldMasterId id="2147484098" r:id="rId24"/>
    <p:sldMasterId id="2147484100" r:id="rId25"/>
    <p:sldMasterId id="2147484102" r:id="rId26"/>
    <p:sldMasterId id="2147484106" r:id="rId27"/>
    <p:sldMasterId id="2147484108" r:id="rId28"/>
    <p:sldMasterId id="2147484110" r:id="rId29"/>
    <p:sldMasterId id="2147484112" r:id="rId30"/>
    <p:sldMasterId id="2147484114" r:id="rId31"/>
    <p:sldMasterId id="2147484116" r:id="rId32"/>
    <p:sldMasterId id="2147484118" r:id="rId33"/>
  </p:sldMasterIdLst>
  <p:notesMasterIdLst>
    <p:notesMasterId r:id="rId89"/>
  </p:notesMasterIdLst>
  <p:sldIdLst>
    <p:sldId id="256" r:id="rId34"/>
    <p:sldId id="355" r:id="rId35"/>
    <p:sldId id="384" r:id="rId36"/>
    <p:sldId id="376" r:id="rId37"/>
    <p:sldId id="377" r:id="rId38"/>
    <p:sldId id="378" r:id="rId39"/>
    <p:sldId id="373" r:id="rId40"/>
    <p:sldId id="394" r:id="rId41"/>
    <p:sldId id="392" r:id="rId42"/>
    <p:sldId id="393" r:id="rId43"/>
    <p:sldId id="396" r:id="rId44"/>
    <p:sldId id="398" r:id="rId45"/>
    <p:sldId id="399" r:id="rId46"/>
    <p:sldId id="400" r:id="rId47"/>
    <p:sldId id="401" r:id="rId48"/>
    <p:sldId id="402" r:id="rId49"/>
    <p:sldId id="395" r:id="rId50"/>
    <p:sldId id="403" r:id="rId51"/>
    <p:sldId id="397" r:id="rId52"/>
    <p:sldId id="371" r:id="rId53"/>
    <p:sldId id="381" r:id="rId54"/>
    <p:sldId id="382" r:id="rId55"/>
    <p:sldId id="389" r:id="rId56"/>
    <p:sldId id="387" r:id="rId57"/>
    <p:sldId id="412" r:id="rId58"/>
    <p:sldId id="410" r:id="rId59"/>
    <p:sldId id="423" r:id="rId60"/>
    <p:sldId id="416" r:id="rId61"/>
    <p:sldId id="415" r:id="rId62"/>
    <p:sldId id="417" r:id="rId63"/>
    <p:sldId id="414" r:id="rId64"/>
    <p:sldId id="405" r:id="rId65"/>
    <p:sldId id="404" r:id="rId66"/>
    <p:sldId id="408" r:id="rId67"/>
    <p:sldId id="424" r:id="rId68"/>
    <p:sldId id="419" r:id="rId69"/>
    <p:sldId id="426" r:id="rId70"/>
    <p:sldId id="422" r:id="rId71"/>
    <p:sldId id="425" r:id="rId72"/>
    <p:sldId id="420" r:id="rId73"/>
    <p:sldId id="409" r:id="rId74"/>
    <p:sldId id="418" r:id="rId75"/>
    <p:sldId id="421" r:id="rId76"/>
    <p:sldId id="407" r:id="rId77"/>
    <p:sldId id="427" r:id="rId78"/>
    <p:sldId id="356" r:id="rId79"/>
    <p:sldId id="411" r:id="rId80"/>
    <p:sldId id="390" r:id="rId81"/>
    <p:sldId id="362" r:id="rId82"/>
    <p:sldId id="361" r:id="rId83"/>
    <p:sldId id="385" r:id="rId84"/>
    <p:sldId id="386" r:id="rId85"/>
    <p:sldId id="374" r:id="rId86"/>
    <p:sldId id="366" r:id="rId87"/>
    <p:sldId id="260" r:id="rId88"/>
  </p:sldIdLst>
  <p:sldSz cx="9144000" cy="6858000" type="screen4x3"/>
  <p:notesSz cx="6934200" cy="9220200"/>
  <p:embeddedFontLst>
    <p:embeddedFont>
      <p:font typeface="Wingdings 2" pitchFamily="18" charset="2"/>
      <p:regular r:id="rId90"/>
    </p:embeddedFont>
    <p:embeddedFont>
      <p:font typeface="Verdana" pitchFamily="34" charset="0"/>
      <p:regular r:id="rId91"/>
      <p:bold r:id="rId92"/>
      <p:italic r:id="rId93"/>
      <p:boldItalic r:id="rId94"/>
    </p:embeddedFont>
    <p:embeddedFont>
      <p:font typeface="Arial Narrow" pitchFamily="34" charset="0"/>
      <p:regular r:id="rId95"/>
      <p:bold r:id="rId96"/>
      <p:italic r:id="rId97"/>
      <p:boldItalic r:id="rId98"/>
    </p:embeddedFont>
    <p:embeddedFont>
      <p:font typeface="Century Gothic" pitchFamily="34" charset="0"/>
      <p:regular r:id="rId99"/>
      <p:bold r:id="rId100"/>
      <p:italic r:id="rId101"/>
      <p:boldItalic r:id="rId102"/>
    </p:embeddedFont>
    <p:embeddedFont>
      <p:font typeface="Bauhaus 93" pitchFamily="82" charset="0"/>
      <p:regular r:id="rId103"/>
    </p:embeddedFont>
    <p:embeddedFont>
      <p:font typeface="Corbel" pitchFamily="34" charset="0"/>
      <p:regular r:id="rId104"/>
      <p:bold r:id="rId105"/>
      <p:italic r:id="rId106"/>
      <p:boldItalic r:id="rId107"/>
    </p:embeddedFont>
    <p:embeddedFont>
      <p:font typeface="宋体" pitchFamily="2" charset="-122"/>
      <p:regular r:id="rId108"/>
    </p:embeddedFont>
    <p:embeddedFont>
      <p:font typeface="Garamond" pitchFamily="18" charset="0"/>
      <p:regular r:id="rId109"/>
      <p:bold r:id="rId110"/>
      <p:italic r:id="rId111"/>
    </p:embeddedFont>
    <p:embeddedFont>
      <p:font typeface="Webdings" pitchFamily="18" charset="2"/>
      <p:regular r:id="rId112"/>
    </p:embeddedFont>
    <p:embeddedFont>
      <p:font typeface="Dotum" pitchFamily="34" charset="-127"/>
      <p:regular r:id="rId113"/>
    </p:embeddedFont>
    <p:embeddedFont>
      <p:font typeface="ＭＳ 明朝" pitchFamily="49" charset="-128"/>
      <p:regular r:id="rId114"/>
    </p:embeddedFont>
    <p:embeddedFont>
      <p:font typeface="Lucida Sans Unicode" pitchFamily="34" charset="0"/>
      <p:regular r:id="rId115"/>
    </p:embeddedFont>
    <p:embeddedFont>
      <p:font typeface="Arial Black" pitchFamily="34" charset="0"/>
      <p:bold r:id="rId116"/>
    </p:embeddedFont>
    <p:embeddedFont>
      <p:font typeface="Malgun Gothic" pitchFamily="34" charset="-127"/>
      <p:regular r:id="rId117"/>
      <p:bold r:id="rId118"/>
    </p:embeddedFont>
    <p:embeddedFont>
      <p:font typeface="Wingdings 3" pitchFamily="18" charset="2"/>
      <p:regular r:id="rId119"/>
    </p:embeddedFont>
    <p:embeddedFont>
      <p:font typeface="ＭＳ Ｐゴシック" pitchFamily="34" charset="-128"/>
      <p:regular r:id="rId120"/>
    </p:embeddedFont>
    <p:embeddedFont>
      <p:font typeface="Calibri" pitchFamily="34" charset="0"/>
      <p:regular r:id="rId121"/>
      <p:bold r:id="rId122"/>
      <p:italic r:id="rId123"/>
      <p:boldItalic r:id="rId124"/>
    </p:embeddedFont>
    <p:embeddedFont>
      <p:font typeface="Times" pitchFamily="18" charset="0"/>
      <p:regular r:id="rId125"/>
      <p:bold r:id="rId126"/>
      <p:italic r:id="rId127"/>
      <p:boldItalic r:id="rId128"/>
    </p:embeddedFont>
    <p:embeddedFont>
      <p:font typeface="Helvetica" pitchFamily="34" charset="0"/>
      <p:regular r:id="rId129"/>
      <p:bold r:id="rId130"/>
      <p:italic r:id="rId131"/>
      <p:boldItalic r:id="rId13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n Milora" initials="S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42096"/>
    <a:srgbClr val="0066CC"/>
    <a:srgbClr val="824604"/>
    <a:srgbClr val="733C13"/>
    <a:srgbClr val="9966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94516" autoAdjust="0"/>
  </p:normalViewPr>
  <p:slideViewPr>
    <p:cSldViewPr snapToGrid="0" showGuides="1">
      <p:cViewPr varScale="1">
        <p:scale>
          <a:sx n="55" d="100"/>
          <a:sy n="55" d="100"/>
        </p:scale>
        <p:origin x="-614" y="-8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136"/>
    </p:cViewPr>
  </p:sorterViewPr>
  <p:notesViewPr>
    <p:cSldViewPr snapToGrid="0" showGuides="1">
      <p:cViewPr>
        <p:scale>
          <a:sx n="100" d="100"/>
          <a:sy n="100" d="100"/>
        </p:scale>
        <p:origin x="-763" y="-62"/>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font" Target="fonts/font28.fntdata"/><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notesMaster" Target="notesMasters/notesMaster1.xml"/><Relationship Id="rId112" Type="http://schemas.openxmlformats.org/officeDocument/2006/relationships/font" Target="fonts/font23.fntdata"/><Relationship Id="rId133"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font" Target="fonts/font18.fntdata"/><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font" Target="fonts/font13.fntdata"/><Relationship Id="rId123" Type="http://schemas.openxmlformats.org/officeDocument/2006/relationships/font" Target="fonts/font34.fntdata"/><Relationship Id="rId128" Type="http://schemas.openxmlformats.org/officeDocument/2006/relationships/font" Target="fonts/font39.fntdata"/><Relationship Id="rId5" Type="http://schemas.openxmlformats.org/officeDocument/2006/relationships/slideMaster" Target="slideMasters/slideMaster5.xml"/><Relationship Id="rId90" Type="http://schemas.openxmlformats.org/officeDocument/2006/relationships/font" Target="fonts/font1.fntdata"/><Relationship Id="rId95" Type="http://schemas.openxmlformats.org/officeDocument/2006/relationships/font" Target="fonts/font6.fntdata"/><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100" Type="http://schemas.openxmlformats.org/officeDocument/2006/relationships/font" Target="fonts/font11.fntdata"/><Relationship Id="rId105" Type="http://schemas.openxmlformats.org/officeDocument/2006/relationships/font" Target="fonts/font16.fntdata"/><Relationship Id="rId113" Type="http://schemas.openxmlformats.org/officeDocument/2006/relationships/font" Target="fonts/font24.fntdata"/><Relationship Id="rId118" Type="http://schemas.openxmlformats.org/officeDocument/2006/relationships/font" Target="fonts/font29.fntdata"/><Relationship Id="rId126" Type="http://schemas.openxmlformats.org/officeDocument/2006/relationships/font" Target="fonts/font37.fntdata"/><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slide" Target="slides/slide47.xml"/><Relationship Id="rId85" Type="http://schemas.openxmlformats.org/officeDocument/2006/relationships/slide" Target="slides/slide52.xml"/><Relationship Id="rId93" Type="http://schemas.openxmlformats.org/officeDocument/2006/relationships/font" Target="fonts/font4.fntdata"/><Relationship Id="rId98" Type="http://schemas.openxmlformats.org/officeDocument/2006/relationships/font" Target="fonts/font9.fntdata"/><Relationship Id="rId121"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103" Type="http://schemas.openxmlformats.org/officeDocument/2006/relationships/font" Target="fonts/font14.fntdata"/><Relationship Id="rId108" Type="http://schemas.openxmlformats.org/officeDocument/2006/relationships/font" Target="fonts/font19.fntdata"/><Relationship Id="rId116" Type="http://schemas.openxmlformats.org/officeDocument/2006/relationships/font" Target="fonts/font27.fntdata"/><Relationship Id="rId124" Type="http://schemas.openxmlformats.org/officeDocument/2006/relationships/font" Target="fonts/font35.fntdata"/><Relationship Id="rId129" Type="http://schemas.openxmlformats.org/officeDocument/2006/relationships/font" Target="fonts/font40.fntdata"/><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font" Target="fonts/font2.fntdata"/><Relationship Id="rId96" Type="http://schemas.openxmlformats.org/officeDocument/2006/relationships/font" Target="fonts/font7.fntdata"/><Relationship Id="rId111" Type="http://schemas.openxmlformats.org/officeDocument/2006/relationships/font" Target="fonts/font22.fntdata"/><Relationship Id="rId132"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font" Target="fonts/font17.fntdata"/><Relationship Id="rId114" Type="http://schemas.openxmlformats.org/officeDocument/2006/relationships/font" Target="fonts/font25.fntdata"/><Relationship Id="rId119" Type="http://schemas.openxmlformats.org/officeDocument/2006/relationships/font" Target="fonts/font30.fntdata"/><Relationship Id="rId127" Type="http://schemas.openxmlformats.org/officeDocument/2006/relationships/font" Target="fonts/font38.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22" Type="http://schemas.openxmlformats.org/officeDocument/2006/relationships/font" Target="fonts/font33.fntdata"/><Relationship Id="rId130" Type="http://schemas.openxmlformats.org/officeDocument/2006/relationships/font" Target="fonts/font41.fntdata"/><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font" Target="fonts/font20.fntdata"/><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font" Target="fonts/font8.fntdata"/><Relationship Id="rId104" Type="http://schemas.openxmlformats.org/officeDocument/2006/relationships/font" Target="fonts/font15.fntdata"/><Relationship Id="rId120" Type="http://schemas.openxmlformats.org/officeDocument/2006/relationships/font" Target="fonts/font31.fntdata"/><Relationship Id="rId125" Type="http://schemas.openxmlformats.org/officeDocument/2006/relationships/font" Target="fonts/font36.fntdata"/><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font" Target="fonts/font21.fntdata"/><Relationship Id="rId115" Type="http://schemas.openxmlformats.org/officeDocument/2006/relationships/font" Target="fonts/font26.fntdata"/><Relationship Id="rId131" Type="http://schemas.openxmlformats.org/officeDocument/2006/relationships/font" Target="fonts/font42.fntdata"/><Relationship Id="rId136" Type="http://schemas.openxmlformats.org/officeDocument/2006/relationships/theme" Target="theme/theme1.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88B76FFB-9EE7-47D2-BA4C-1A096DD2E1B1}" type="datetimeFigureOut">
              <a:rPr lang="en-US" smtClean="0"/>
              <a:pPr/>
              <a:t>10/13/2012</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96E2E879-803E-47D7-A2B8-2EB46E2DC361}" type="slidenum">
              <a:rPr lang="en-US" smtClean="0"/>
              <a:pPr/>
              <a:t>‹#›</a:t>
            </a:fld>
            <a:endParaRPr lang="en-US"/>
          </a:p>
        </p:txBody>
      </p:sp>
    </p:spTree>
    <p:extLst>
      <p:ext uri="{BB962C8B-B14F-4D97-AF65-F5344CB8AC3E}">
        <p14:creationId xmlns:p14="http://schemas.microsoft.com/office/powerpoint/2010/main" val="2044899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MITICA at Padua  the fill scale NBI  </a:t>
            </a:r>
            <a:r>
              <a:rPr lang="en-US" dirty="0" err="1" smtClean="0"/>
              <a:t>prorotypre</a:t>
            </a:r>
            <a:r>
              <a:rPr lang="en-US" dirty="0" smtClean="0"/>
              <a:t> is being designed with and integrate package of </a:t>
            </a:r>
            <a:r>
              <a:rPr lang="en-US" dirty="0" err="1" smtClean="0"/>
              <a:t>specalized</a:t>
            </a:r>
            <a:r>
              <a:rPr lang="en-US" dirty="0" smtClean="0"/>
              <a:t> physics and commercial engineering  analysis packages to </a:t>
            </a:r>
            <a:r>
              <a:rPr lang="en-US" dirty="0" err="1" smtClean="0"/>
              <a:t>guaramtee</a:t>
            </a:r>
            <a:r>
              <a:rPr lang="en-US" dirty="0" smtClean="0"/>
              <a:t> performance is met with acceptable technological risk.  The design is converging on a 2012 completion</a:t>
            </a:r>
            <a:endParaRPr lang="en-US" dirty="0"/>
          </a:p>
        </p:txBody>
      </p:sp>
      <p:sp>
        <p:nvSpPr>
          <p:cNvPr id="4" name="Slide Number Placeholder 3"/>
          <p:cNvSpPr>
            <a:spLocks noGrp="1"/>
          </p:cNvSpPr>
          <p:nvPr>
            <p:ph type="sldNum" sz="quarter" idx="10"/>
          </p:nvPr>
        </p:nvSpPr>
        <p:spPr/>
        <p:txBody>
          <a:bodyPr/>
          <a:lstStyle/>
          <a:p>
            <a:fld id="{96E2E879-803E-47D7-A2B8-2EB46E2DC361}"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ICRF </a:t>
            </a:r>
            <a:r>
              <a:rPr lang="en-US" dirty="0" err="1" smtClean="0"/>
              <a:t>iimprovements</a:t>
            </a:r>
            <a:r>
              <a:rPr lang="en-US" dirty="0" smtClean="0"/>
              <a:t> have been made to the design through extensive </a:t>
            </a:r>
            <a:r>
              <a:rPr lang="en-US" dirty="0" err="1" smtClean="0"/>
              <a:t>rf</a:t>
            </a:r>
            <a:r>
              <a:rPr lang="en-US" dirty="0" smtClean="0"/>
              <a:t> </a:t>
            </a:r>
            <a:r>
              <a:rPr lang="en-US" dirty="0" err="1" smtClean="0"/>
              <a:t>modelling</a:t>
            </a:r>
            <a:r>
              <a:rPr lang="en-US" dirty="0" smtClean="0"/>
              <a:t> and </a:t>
            </a:r>
            <a:r>
              <a:rPr lang="en-US" dirty="0" err="1" smtClean="0"/>
              <a:t>measuremets</a:t>
            </a:r>
            <a:r>
              <a:rPr lang="en-US" dirty="0" smtClean="0"/>
              <a:t> on a </a:t>
            </a:r>
            <a:r>
              <a:rPr lang="en-US" dirty="0" err="1" smtClean="0"/>
              <a:t>protoptype</a:t>
            </a:r>
            <a:r>
              <a:rPr lang="en-US" dirty="0" smtClean="0"/>
              <a:t> .  There is growing confidence that the antenna will at least meet its </a:t>
            </a:r>
            <a:r>
              <a:rPr lang="en-US" dirty="0" err="1" smtClean="0"/>
              <a:t>perfomanc</a:t>
            </a:r>
            <a:r>
              <a:rPr lang="en-US" dirty="0" smtClean="0"/>
              <a:t> e target of 10 MW under the worst case and should deliver 20 or more if the plasma can be moved just 4 cm toward the antenna.</a:t>
            </a:r>
            <a:endParaRPr lang="en-US" dirty="0"/>
          </a:p>
        </p:txBody>
      </p:sp>
      <p:sp>
        <p:nvSpPr>
          <p:cNvPr id="4" name="Slide Number Placeholder 3"/>
          <p:cNvSpPr>
            <a:spLocks noGrp="1"/>
          </p:cNvSpPr>
          <p:nvPr>
            <p:ph type="sldNum" sz="quarter" idx="10"/>
          </p:nvPr>
        </p:nvSpPr>
        <p:spPr/>
        <p:txBody>
          <a:bodyPr/>
          <a:lstStyle/>
          <a:p>
            <a:fld id="{96E2E879-803E-47D7-A2B8-2EB46E2DC361}"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noChangeArrowheads="1"/>
          </p:cNvSpPr>
          <p:nvPr/>
        </p:nvSpPr>
        <p:spPr bwMode="auto">
          <a:xfrm>
            <a:off x="3927775" y="8757590"/>
            <a:ext cx="3004820"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eaLnBrk="0" hangingPunct="0">
              <a:defRPr sz="2400">
                <a:solidFill>
                  <a:schemeClr val="tx1"/>
                </a:solidFill>
                <a:latin typeface="Century Gothic" pitchFamily="34" charset="0"/>
              </a:defRPr>
            </a:lvl1pPr>
            <a:lvl2pPr marL="742950" indent="-285750" eaLnBrk="0" hangingPunct="0">
              <a:defRPr sz="2400">
                <a:solidFill>
                  <a:schemeClr val="tx1"/>
                </a:solidFill>
                <a:latin typeface="Century Gothic" pitchFamily="34" charset="0"/>
              </a:defRPr>
            </a:lvl2pPr>
            <a:lvl3pPr marL="1143000" indent="-228600" eaLnBrk="0" hangingPunct="0">
              <a:defRPr sz="2400">
                <a:solidFill>
                  <a:schemeClr val="tx1"/>
                </a:solidFill>
                <a:latin typeface="Century Gothic" pitchFamily="34" charset="0"/>
              </a:defRPr>
            </a:lvl3pPr>
            <a:lvl4pPr marL="1600200" indent="-228600" eaLnBrk="0" hangingPunct="0">
              <a:defRPr sz="2400">
                <a:solidFill>
                  <a:schemeClr val="tx1"/>
                </a:solidFill>
                <a:latin typeface="Century Gothic" pitchFamily="34" charset="0"/>
              </a:defRPr>
            </a:lvl4pPr>
            <a:lvl5pPr marL="2057400" indent="-228600" eaLnBrk="0" hangingPunct="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r" eaLnBrk="1" hangingPunct="1"/>
            <a:fld id="{BC40352C-3311-4603-9DBF-7C0FEAF307B2}" type="slidenum">
              <a:rPr lang="en-GB" sz="1200">
                <a:solidFill>
                  <a:srgbClr val="000000"/>
                </a:solidFill>
                <a:latin typeface="Arial" pitchFamily="34" charset="0"/>
                <a:cs typeface="+mn-cs"/>
              </a:rPr>
              <a:pPr algn="r" eaLnBrk="1" hangingPunct="1"/>
              <a:t>21</a:t>
            </a:fld>
            <a:endParaRPr lang="en-GB" sz="1200" dirty="0">
              <a:solidFill>
                <a:srgbClr val="000000"/>
              </a:solidFill>
              <a:latin typeface="Arial" pitchFamily="34" charset="0"/>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xfrm>
            <a:off x="693420" y="4379595"/>
            <a:ext cx="5547360"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noChangeArrowheads="1"/>
          </p:cNvSpPr>
          <p:nvPr/>
        </p:nvSpPr>
        <p:spPr bwMode="auto">
          <a:xfrm>
            <a:off x="3927775" y="8757590"/>
            <a:ext cx="3004820"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eaLnBrk="0" hangingPunct="0">
              <a:defRPr sz="2400">
                <a:solidFill>
                  <a:schemeClr val="tx1"/>
                </a:solidFill>
                <a:latin typeface="Century Gothic" pitchFamily="34" charset="0"/>
              </a:defRPr>
            </a:lvl1pPr>
            <a:lvl2pPr marL="742950" indent="-285750" eaLnBrk="0" hangingPunct="0">
              <a:defRPr sz="2400">
                <a:solidFill>
                  <a:schemeClr val="tx1"/>
                </a:solidFill>
                <a:latin typeface="Century Gothic" pitchFamily="34" charset="0"/>
              </a:defRPr>
            </a:lvl2pPr>
            <a:lvl3pPr marL="1143000" indent="-228600" eaLnBrk="0" hangingPunct="0">
              <a:defRPr sz="2400">
                <a:solidFill>
                  <a:schemeClr val="tx1"/>
                </a:solidFill>
                <a:latin typeface="Century Gothic" pitchFamily="34" charset="0"/>
              </a:defRPr>
            </a:lvl3pPr>
            <a:lvl4pPr marL="1600200" indent="-228600" eaLnBrk="0" hangingPunct="0">
              <a:defRPr sz="2400">
                <a:solidFill>
                  <a:schemeClr val="tx1"/>
                </a:solidFill>
                <a:latin typeface="Century Gothic" pitchFamily="34" charset="0"/>
              </a:defRPr>
            </a:lvl4pPr>
            <a:lvl5pPr marL="2057400" indent="-228600" eaLnBrk="0" hangingPunct="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r" eaLnBrk="1" hangingPunct="1"/>
            <a:fld id="{BC40352C-3311-4603-9DBF-7C0FEAF307B2}" type="slidenum">
              <a:rPr lang="en-GB" sz="1200">
                <a:solidFill>
                  <a:srgbClr val="000000"/>
                </a:solidFill>
                <a:latin typeface="Arial" pitchFamily="34" charset="0"/>
                <a:cs typeface="+mn-cs"/>
              </a:rPr>
              <a:pPr algn="r" eaLnBrk="1" hangingPunct="1"/>
              <a:t>22</a:t>
            </a:fld>
            <a:endParaRPr lang="en-GB" sz="1200" dirty="0">
              <a:solidFill>
                <a:srgbClr val="000000"/>
              </a:solidFill>
              <a:latin typeface="Arial" pitchFamily="34" charset="0"/>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xfrm>
            <a:off x="693420" y="4379595"/>
            <a:ext cx="5547360"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700088"/>
            <a:ext cx="4597400" cy="34480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a:defRPr/>
            </a:pPr>
            <a:fld id="{A482E111-460F-49BB-AB24-364E20CE9A11}"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ODS steels can go to 15 % strain </a:t>
            </a:r>
            <a:r>
              <a:rPr lang="en-US" dirty="0" err="1" smtClean="0"/>
              <a:t>nno</a:t>
            </a:r>
            <a:r>
              <a:rPr lang="en-US" dirty="0" smtClean="0"/>
              <a:t> loss of ductility for 2.8 </a:t>
            </a:r>
            <a:r>
              <a:rPr lang="en-US" dirty="0" err="1" smtClean="0"/>
              <a:t>dpa</a:t>
            </a:r>
            <a:r>
              <a:rPr lang="en-US" dirty="0" smtClean="0"/>
              <a:t> in HFIR </a:t>
            </a:r>
          </a:p>
          <a:p>
            <a:r>
              <a:rPr lang="en-US" dirty="0" smtClean="0"/>
              <a:t>Powder </a:t>
            </a:r>
            <a:r>
              <a:rPr lang="en-US" dirty="0" err="1" smtClean="0"/>
              <a:t>metulargy</a:t>
            </a:r>
            <a:r>
              <a:rPr lang="en-US" dirty="0" smtClean="0"/>
              <a:t> and Hipping.  </a:t>
            </a:r>
          </a:p>
          <a:p>
            <a:r>
              <a:rPr lang="en-US" dirty="0" smtClean="0"/>
              <a:t>Use alloyed powders in milling. Two D rolling hot cross rolling at 800 C to reduce pores.  Grain size increases in HCR a bit. </a:t>
            </a:r>
          </a:p>
          <a:p>
            <a:r>
              <a:rPr lang="en-US" dirty="0" smtClean="0"/>
              <a:t>Need to get 60-80%  change in thickness.</a:t>
            </a:r>
          </a:p>
          <a:p>
            <a:endParaRPr lang="en-US" dirty="0"/>
          </a:p>
          <a:p>
            <a:r>
              <a:rPr lang="en-US" dirty="0" smtClean="0"/>
              <a:t>Ti replaced  by ?  </a:t>
            </a:r>
            <a:r>
              <a:rPr lang="en-US" dirty="0" err="1" smtClean="0"/>
              <a:t>Thermomechanical</a:t>
            </a:r>
            <a:r>
              <a:rPr lang="en-US" dirty="0" smtClean="0"/>
              <a:t> treatment IV gives 330 </a:t>
            </a:r>
            <a:r>
              <a:rPr lang="en-US" dirty="0" err="1" smtClean="0"/>
              <a:t>Mpa</a:t>
            </a:r>
            <a:r>
              <a:rPr lang="en-US" dirty="0" smtClean="0"/>
              <a:t> UTS in </a:t>
            </a:r>
          </a:p>
          <a:p>
            <a:endParaRPr lang="en-US" dirty="0"/>
          </a:p>
          <a:p>
            <a:r>
              <a:rPr lang="en-US" dirty="0" smtClean="0"/>
              <a:t>Advanced alloys have 2 X in UTS  </a:t>
            </a:r>
          </a:p>
          <a:p>
            <a:endParaRPr lang="en-US" dirty="0" smtClean="0"/>
          </a:p>
          <a:p>
            <a:r>
              <a:rPr lang="en-US" dirty="0" smtClean="0"/>
              <a:t>Hope to go to 160 </a:t>
            </a:r>
            <a:r>
              <a:rPr lang="en-US" dirty="0" err="1" smtClean="0"/>
              <a:t>dpa</a:t>
            </a:r>
            <a:r>
              <a:rPr lang="en-US" dirty="0" smtClean="0"/>
              <a:t>  with 300 -850 temp window.  </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95F0A83-FE37-4FE4-B15D-180D2DCE38E1}"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DT 2027</a:t>
            </a:r>
          </a:p>
          <a:p>
            <a:r>
              <a:rPr lang="en-US" dirty="0" smtClean="0"/>
              <a:t>Red part is the </a:t>
            </a:r>
            <a:r>
              <a:rPr lang="en-US" dirty="0" err="1" smtClean="0"/>
              <a:t>criticall</a:t>
            </a:r>
            <a:r>
              <a:rPr lang="en-US" dirty="0" smtClean="0"/>
              <a:t> path</a:t>
            </a:r>
          </a:p>
          <a:p>
            <a:endParaRPr lang="en-US" dirty="0"/>
          </a:p>
        </p:txBody>
      </p:sp>
      <p:sp>
        <p:nvSpPr>
          <p:cNvPr id="4" name="Slide Number Placeholder 3"/>
          <p:cNvSpPr>
            <a:spLocks noGrp="1"/>
          </p:cNvSpPr>
          <p:nvPr>
            <p:ph type="sldNum" sz="quarter" idx="10"/>
          </p:nvPr>
        </p:nvSpPr>
        <p:spPr/>
        <p:txBody>
          <a:bodyPr/>
          <a:lstStyle/>
          <a:p>
            <a:fld id="{4D204273-9E39-4C9A-A251-EF1633DCAA43}" type="slidenum">
              <a:rPr lang="en-GB" smtClean="0">
                <a:solidFill>
                  <a:srgbClr val="000000"/>
                </a:solidFill>
              </a:rPr>
              <a:pPr/>
              <a:t>3</a:t>
            </a:fld>
            <a:endParaRPr lang="en-GB">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2AC94FFB-6D52-4AAB-B261-3041DA4696A6}" type="slidenum">
              <a:rPr kumimoji="1" lang="ja-JP" altLang="en-US" smtClean="0"/>
              <a:pPr/>
              <a:t>39</a:t>
            </a:fld>
            <a:endParaRPr kumimoji="1" lang="ja-JP" altLang="en-US"/>
          </a:p>
        </p:txBody>
      </p:sp>
    </p:spTree>
    <p:extLst>
      <p:ext uri="{BB962C8B-B14F-4D97-AF65-F5344CB8AC3E}">
        <p14:creationId xmlns:p14="http://schemas.microsoft.com/office/powerpoint/2010/main" val="3534143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detailed description of the components for the TBMs and </a:t>
            </a:r>
            <a:r>
              <a:rPr lang="en-US" dirty="0" err="1" smtClean="0"/>
              <a:t>auxilairy</a:t>
            </a:r>
            <a:r>
              <a:rPr lang="en-US" dirty="0" smtClean="0"/>
              <a:t> </a:t>
            </a:r>
            <a:r>
              <a:rPr lang="en-US" dirty="0" err="1" smtClean="0"/>
              <a:t>sysytems</a:t>
            </a:r>
            <a:r>
              <a:rPr lang="en-US" dirty="0" smtClean="0"/>
              <a:t> and </a:t>
            </a:r>
            <a:r>
              <a:rPr lang="en-US" dirty="0" err="1" smtClean="0"/>
              <a:t>integraation</a:t>
            </a:r>
            <a:r>
              <a:rPr lang="en-US" dirty="0" smtClean="0"/>
              <a:t> into port and test loops.  Extract heat and </a:t>
            </a:r>
            <a:r>
              <a:rPr lang="en-US" dirty="0" err="1" smtClean="0"/>
              <a:t>demonstartion</a:t>
            </a:r>
            <a:r>
              <a:rPr lang="en-US" dirty="0" smtClean="0"/>
              <a:t> t breeding.  Everybody but US is </a:t>
            </a:r>
            <a:r>
              <a:rPr lang="en-US" dirty="0" err="1" smtClean="0"/>
              <a:t>buliding</a:t>
            </a:r>
            <a:r>
              <a:rPr lang="en-US" dirty="0" smtClean="0"/>
              <a:t> one.  </a:t>
            </a:r>
          </a:p>
          <a:p>
            <a:r>
              <a:rPr lang="en-US" dirty="0" smtClean="0"/>
              <a:t>1.6 6 tall x .48 w x .54 </a:t>
            </a:r>
            <a:r>
              <a:rPr lang="en-US" dirty="0" err="1" smtClean="0"/>
              <a:t>thich</a:t>
            </a:r>
            <a:endParaRPr lang="en-US" dirty="0" smtClean="0"/>
          </a:p>
          <a:p>
            <a:r>
              <a:rPr lang="en-US" dirty="0" smtClean="0"/>
              <a:t>HCLL EU   HCCB  CN    LLCB (IN)</a:t>
            </a:r>
          </a:p>
          <a:p>
            <a:endParaRPr lang="en-US" dirty="0"/>
          </a:p>
          <a:p>
            <a:r>
              <a:rPr lang="en-US" dirty="0" smtClean="0"/>
              <a:t>Have all done safety analysis</a:t>
            </a:r>
          </a:p>
          <a:p>
            <a:r>
              <a:rPr lang="en-US" dirty="0" smtClean="0"/>
              <a:t>EU</a:t>
            </a:r>
          </a:p>
          <a:p>
            <a:r>
              <a:rPr lang="en-US" dirty="0" smtClean="0"/>
              <a:t> HCLL is </a:t>
            </a:r>
            <a:r>
              <a:rPr lang="en-US" dirty="0" err="1" smtClean="0"/>
              <a:t>breader</a:t>
            </a:r>
            <a:r>
              <a:rPr lang="en-US" dirty="0" smtClean="0"/>
              <a:t>, </a:t>
            </a:r>
            <a:r>
              <a:rPr lang="en-US" dirty="0" err="1" smtClean="0"/>
              <a:t>multilier</a:t>
            </a:r>
            <a:r>
              <a:rPr lang="en-US" dirty="0" smtClean="0"/>
              <a:t> coolant and T carrier </a:t>
            </a:r>
          </a:p>
          <a:p>
            <a:r>
              <a:rPr lang="en-US" dirty="0" err="1" smtClean="0"/>
              <a:t>Eurofer</a:t>
            </a:r>
            <a:r>
              <a:rPr lang="en-US" dirty="0" smtClean="0"/>
              <a:t> </a:t>
            </a:r>
            <a:r>
              <a:rPr lang="en-US" dirty="0" err="1" smtClean="0"/>
              <a:t>HIPed</a:t>
            </a:r>
            <a:r>
              <a:rPr lang="en-US" dirty="0"/>
              <a:t> </a:t>
            </a:r>
            <a:r>
              <a:rPr lang="en-US" dirty="0" smtClean="0"/>
              <a:t>first wall. Bend after </a:t>
            </a:r>
            <a:r>
              <a:rPr lang="en-US" dirty="0" err="1" smtClean="0"/>
              <a:t>HIPing</a:t>
            </a:r>
            <a:r>
              <a:rPr lang="en-US" dirty="0" smtClean="0"/>
              <a:t> cause cracks?  More work needed. </a:t>
            </a:r>
          </a:p>
          <a:p>
            <a:r>
              <a:rPr lang="en-US" dirty="0" smtClean="0"/>
              <a:t>CN HCCP.  Have </a:t>
            </a:r>
            <a:r>
              <a:rPr lang="en-US" dirty="0" err="1" smtClean="0"/>
              <a:t>develoed</a:t>
            </a:r>
            <a:r>
              <a:rPr lang="en-US" dirty="0" smtClean="0"/>
              <a:t> ways to make Be pellets and Li </a:t>
            </a:r>
            <a:r>
              <a:rPr lang="en-US" dirty="0" err="1" smtClean="0"/>
              <a:t>orthosilicate</a:t>
            </a:r>
            <a:r>
              <a:rPr lang="en-US" dirty="0" smtClean="0"/>
              <a:t> pellets.  Hipping first </a:t>
            </a:r>
            <a:r>
              <a:rPr lang="en-US" dirty="0" err="1" smtClean="0"/>
              <a:t>wasl</a:t>
            </a:r>
            <a:r>
              <a:rPr lang="en-US" dirty="0" smtClean="0"/>
              <a:t>.  </a:t>
            </a:r>
          </a:p>
          <a:p>
            <a:r>
              <a:rPr lang="en-US" dirty="0" smtClean="0"/>
              <a:t>Indian LLCB with </a:t>
            </a:r>
            <a:r>
              <a:rPr lang="en-US" dirty="0" err="1" smtClean="0"/>
              <a:t>li</a:t>
            </a:r>
            <a:r>
              <a:rPr lang="en-US" dirty="0" smtClean="0"/>
              <a:t> </a:t>
            </a:r>
            <a:r>
              <a:rPr lang="en-US" dirty="0" err="1" smtClean="0"/>
              <a:t>titanate</a:t>
            </a:r>
            <a:r>
              <a:rPr lang="en-US" dirty="0" smtClean="0"/>
              <a:t>.  Li </a:t>
            </a:r>
            <a:r>
              <a:rPr lang="en-US" dirty="0" err="1" smtClean="0"/>
              <a:t>corrosiion</a:t>
            </a:r>
            <a:r>
              <a:rPr lang="en-US" dirty="0" smtClean="0"/>
              <a:t> loops. EM pumps loops.  Producing Lead lithium.  </a:t>
            </a:r>
            <a:r>
              <a:rPr lang="en-US" dirty="0" err="1" smtClean="0"/>
              <a:t>Lititanate</a:t>
            </a:r>
            <a:r>
              <a:rPr lang="en-US" dirty="0" smtClean="0"/>
              <a:t> pebbles .  3 ton RAFMS melts . Laser welding and Hipping. EM TBM to </a:t>
            </a:r>
            <a:r>
              <a:rPr lang="en-US" smtClean="0"/>
              <a:t>be finished </a:t>
            </a:r>
            <a:endParaRPr lang="en-US" dirty="0"/>
          </a:p>
        </p:txBody>
      </p:sp>
      <p:sp>
        <p:nvSpPr>
          <p:cNvPr id="4" name="Slide Number Placeholder 3"/>
          <p:cNvSpPr>
            <a:spLocks noGrp="1"/>
          </p:cNvSpPr>
          <p:nvPr>
            <p:ph type="sldNum" sz="quarter" idx="10"/>
          </p:nvPr>
        </p:nvSpPr>
        <p:spPr/>
        <p:txBody>
          <a:bodyPr/>
          <a:lstStyle/>
          <a:p>
            <a:fld id="{85DAF4E1-B579-4F9A-B7CB-AD7E953BD1A6}"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Strike line moves and leads to overestimate.  Gave 5 mm in ITER which I now 1 mm..</a:t>
            </a:r>
          </a:p>
          <a:p>
            <a:endParaRPr lang="en-US" dirty="0" smtClean="0"/>
          </a:p>
          <a:p>
            <a:r>
              <a:rPr lang="en-US" dirty="0" smtClean="0"/>
              <a:t>Assume the </a:t>
            </a:r>
            <a:r>
              <a:rPr lang="en-US" dirty="0" err="1" smtClean="0"/>
              <a:t>parralel</a:t>
            </a:r>
            <a:r>
              <a:rPr lang="en-US" dirty="0" smtClean="0"/>
              <a:t> power profile diffuses from the x point to the target.  </a:t>
            </a:r>
            <a:r>
              <a:rPr lang="en-US" dirty="0" err="1" smtClean="0"/>
              <a:t>Exponentila</a:t>
            </a:r>
            <a:r>
              <a:rPr lang="en-US" dirty="0" smtClean="0"/>
              <a:t> diffusion  Works great  on all machines from IR camera work.  </a:t>
            </a:r>
          </a:p>
          <a:p>
            <a:r>
              <a:rPr lang="en-US" dirty="0" smtClean="0"/>
              <a:t>Lambda q = .9 mm for ITER.  None are in the detached plasma regime!!  </a:t>
            </a:r>
          </a:p>
          <a:p>
            <a:endParaRPr lang="en-US" dirty="0" smtClean="0"/>
          </a:p>
          <a:p>
            <a:r>
              <a:rPr lang="en-US" dirty="0" smtClean="0"/>
              <a:t>Power spreading parameter  S  connects the upstream q to downstream  </a:t>
            </a:r>
          </a:p>
          <a:p>
            <a:r>
              <a:rPr lang="en-US" dirty="0" smtClean="0"/>
              <a:t>S is 1-2 mm in ITER which drops the heat flux to 6 MW/m2.  </a:t>
            </a:r>
            <a:endParaRPr lang="en-US" dirty="0"/>
          </a:p>
        </p:txBody>
      </p:sp>
      <p:sp>
        <p:nvSpPr>
          <p:cNvPr id="4" name="Slide Number Placeholder 3"/>
          <p:cNvSpPr>
            <a:spLocks noGrp="1"/>
          </p:cNvSpPr>
          <p:nvPr>
            <p:ph type="sldNum" sz="quarter" idx="10"/>
          </p:nvPr>
        </p:nvSpPr>
        <p:spPr/>
        <p:txBody>
          <a:bodyPr/>
          <a:lstStyle/>
          <a:p>
            <a:fld id="{96E2E879-803E-47D7-A2B8-2EB46E2DC361}"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Level 0 is council approved</a:t>
            </a:r>
            <a:endParaRPr lang="en-US" dirty="0"/>
          </a:p>
        </p:txBody>
      </p:sp>
      <p:sp>
        <p:nvSpPr>
          <p:cNvPr id="4" name="Slide Number Placeholder 3"/>
          <p:cNvSpPr>
            <a:spLocks noGrp="1"/>
          </p:cNvSpPr>
          <p:nvPr>
            <p:ph type="sldNum" sz="quarter" idx="10"/>
          </p:nvPr>
        </p:nvSpPr>
        <p:spPr/>
        <p:txBody>
          <a:bodyPr/>
          <a:lstStyle/>
          <a:p>
            <a:fld id="{4D204273-9E39-4C9A-A251-EF1633DCAA43}" type="slidenum">
              <a:rPr lang="en-GB" smtClean="0">
                <a:solidFill>
                  <a:srgbClr val="000000"/>
                </a:solidFill>
              </a:rPr>
              <a:pPr/>
              <a:t>4</a:t>
            </a:fld>
            <a:endParaRPr lang="en-GB">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latin typeface="Arial" pitchFamily="34" charset="0"/>
                <a:ea typeface="ＭＳ Ｐゴシック" pitchFamily="34" charset="-128"/>
              </a:rPr>
              <a:t>Nonlinear MHD simulation </a:t>
            </a: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
        <p:nvSpPr>
          <p:cNvPr id="58372" name="スライド番号プレースホルダー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99539" eaLnBrk="0" hangingPunct="0">
              <a:defRPr sz="4000" b="1">
                <a:solidFill>
                  <a:schemeClr val="tx1"/>
                </a:solidFill>
                <a:latin typeface="Arial" pitchFamily="34" charset="0"/>
                <a:ea typeface="ＭＳ Ｐゴシック" pitchFamily="34" charset="-128"/>
              </a:defRPr>
            </a:lvl1pPr>
            <a:lvl2pPr marL="745105" indent="-286579" defTabSz="899539" eaLnBrk="0" hangingPunct="0">
              <a:defRPr sz="4000" b="1">
                <a:solidFill>
                  <a:schemeClr val="tx1"/>
                </a:solidFill>
                <a:latin typeface="Arial" pitchFamily="34" charset="0"/>
                <a:ea typeface="ＭＳ Ｐゴシック" pitchFamily="34" charset="-128"/>
              </a:defRPr>
            </a:lvl2pPr>
            <a:lvl3pPr marL="1146315" indent="-229263" defTabSz="899539" eaLnBrk="0" hangingPunct="0">
              <a:defRPr sz="4000" b="1">
                <a:solidFill>
                  <a:schemeClr val="tx1"/>
                </a:solidFill>
                <a:latin typeface="Arial" pitchFamily="34" charset="0"/>
                <a:ea typeface="ＭＳ Ｐゴシック" pitchFamily="34" charset="-128"/>
              </a:defRPr>
            </a:lvl3pPr>
            <a:lvl4pPr marL="1604841" indent="-229263" defTabSz="899539" eaLnBrk="0" hangingPunct="0">
              <a:defRPr sz="4000" b="1">
                <a:solidFill>
                  <a:schemeClr val="tx1"/>
                </a:solidFill>
                <a:latin typeface="Arial" pitchFamily="34" charset="0"/>
                <a:ea typeface="ＭＳ Ｐゴシック" pitchFamily="34" charset="-128"/>
              </a:defRPr>
            </a:lvl4pPr>
            <a:lvl5pPr marL="2063366" indent="-229263" defTabSz="899539" eaLnBrk="0" hangingPunct="0">
              <a:defRPr sz="4000" b="1">
                <a:solidFill>
                  <a:schemeClr val="tx1"/>
                </a:solidFill>
                <a:latin typeface="Arial" pitchFamily="34" charset="0"/>
                <a:ea typeface="ＭＳ Ｐゴシック" pitchFamily="34" charset="-128"/>
              </a:defRPr>
            </a:lvl5pPr>
            <a:lvl6pPr marL="2521892"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80418"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38944"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97470"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fld id="{E64D4BD2-B9B7-4918-B5DD-8EF41B21D06A}" type="slidenum">
              <a:rPr lang="en-GB" sz="1200" b="0">
                <a:solidFill>
                  <a:srgbClr val="000000"/>
                </a:solidFill>
              </a:rPr>
              <a:pPr eaLnBrk="1" hangingPunct="1"/>
              <a:t>51</a:t>
            </a:fld>
            <a:endParaRPr lang="en-GB" sz="1200" b="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Yes to all. The top curve is </a:t>
            </a:r>
            <a:r>
              <a:rPr lang="en-US" dirty="0" err="1"/>
              <a:t>I_p</a:t>
            </a:r>
            <a:r>
              <a:rPr lang="en-US" dirty="0"/>
              <a:t> and the bottom 'Sydney Opera' curve of </a:t>
            </a:r>
            <a:r>
              <a:rPr lang="en-US" dirty="0" err="1"/>
              <a:t>I_rway</a:t>
            </a:r>
            <a:r>
              <a:rPr lang="en-US" dirty="0"/>
              <a:t>. The periodic fall is due to pellets ejecting the runaways due to excitation of MHD events and the runaway population rises back due to avalanche till the next pellet releases them again.</a:t>
            </a:r>
          </a:p>
          <a:p>
            <a:r>
              <a:rPr lang="en-US" dirty="0"/>
              <a:t> </a:t>
            </a:r>
          </a:p>
          <a:p>
            <a:r>
              <a:rPr lang="en-US" dirty="0"/>
              <a:t>Regarding thermal collapse, as I explained yesterday, the pellets do not ablate much and shines through in a cold plasma post thermal quench. So we need to launch them prior to the thermal quench, so that they ablate fully by the time they reach mid radius and rapidly cool down the edge.</a:t>
            </a:r>
          </a:p>
          <a:p>
            <a:endParaRPr lang="en-US" dirty="0"/>
          </a:p>
        </p:txBody>
      </p:sp>
      <p:sp>
        <p:nvSpPr>
          <p:cNvPr id="4" name="Slide Number Placeholder 3"/>
          <p:cNvSpPr>
            <a:spLocks noGrp="1"/>
          </p:cNvSpPr>
          <p:nvPr>
            <p:ph type="sldNum" sz="quarter" idx="10"/>
          </p:nvPr>
        </p:nvSpPr>
        <p:spPr/>
        <p:txBody>
          <a:bodyPr/>
          <a:lstStyle/>
          <a:p>
            <a:fld id="{610DA7B3-A1F9-46BB-AEB4-F6654C604EF1}"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5300" y="4379913"/>
            <a:ext cx="6019800" cy="4148137"/>
          </a:xfrm>
        </p:spPr>
        <p:txBody>
          <a:bodyPr>
            <a:normAutofit/>
          </a:bodyPr>
          <a:lstStyle/>
          <a:p>
            <a:r>
              <a:rPr lang="en-US" dirty="0" smtClean="0"/>
              <a:t>Beta = </a:t>
            </a:r>
            <a:r>
              <a:rPr lang="en-US" dirty="0" err="1" smtClean="0"/>
              <a:t>betaN</a:t>
            </a:r>
            <a:r>
              <a:rPr lang="en-US" dirty="0" smtClean="0"/>
              <a:t> *I/(</a:t>
            </a:r>
            <a:r>
              <a:rPr lang="en-US" dirty="0" err="1" smtClean="0"/>
              <a:t>aB</a:t>
            </a:r>
            <a:r>
              <a:rPr lang="en-US" dirty="0" smtClean="0"/>
              <a:t>)</a:t>
            </a:r>
            <a:endParaRPr lang="en-US" dirty="0"/>
          </a:p>
        </p:txBody>
      </p:sp>
      <p:sp>
        <p:nvSpPr>
          <p:cNvPr id="4" name="Slide Number Placeholder 3"/>
          <p:cNvSpPr>
            <a:spLocks noGrp="1"/>
          </p:cNvSpPr>
          <p:nvPr>
            <p:ph type="sldNum" sz="quarter" idx="10"/>
          </p:nvPr>
        </p:nvSpPr>
        <p:spPr/>
        <p:txBody>
          <a:bodyPr/>
          <a:lstStyle/>
          <a:p>
            <a:fld id="{96E2E879-803E-47D7-A2B8-2EB46E2DC361}"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some schedule </a:t>
            </a:r>
            <a:r>
              <a:rPr lang="en-US" dirty="0" err="1" smtClean="0"/>
              <a:t>delat</a:t>
            </a:r>
            <a:r>
              <a:rPr lang="en-US" dirty="0" smtClean="0"/>
              <a:t> but trying to improve on it.</a:t>
            </a:r>
            <a:endParaRPr lang="en-US" dirty="0"/>
          </a:p>
        </p:txBody>
      </p:sp>
      <p:sp>
        <p:nvSpPr>
          <p:cNvPr id="4" name="Slide Number Placeholder 3"/>
          <p:cNvSpPr>
            <a:spLocks noGrp="1"/>
          </p:cNvSpPr>
          <p:nvPr>
            <p:ph type="sldNum" sz="quarter" idx="10"/>
          </p:nvPr>
        </p:nvSpPr>
        <p:spPr/>
        <p:txBody>
          <a:bodyPr/>
          <a:lstStyle/>
          <a:p>
            <a:fld id="{4D204273-9E39-4C9A-A251-EF1633DCAA43}" type="slidenum">
              <a:rPr lang="en-GB" smtClean="0">
                <a:solidFill>
                  <a:srgbClr val="000000"/>
                </a:solidFill>
              </a:rPr>
              <a:pPr/>
              <a:t>5</a:t>
            </a:fld>
            <a:endParaRPr lang="en-GB">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04273-9E39-4C9A-A251-EF1633DCAA43}" type="slidenum">
              <a:rPr lang="en-GB" smtClean="0">
                <a:solidFill>
                  <a:srgbClr val="000000"/>
                </a:solidFill>
              </a:rPr>
              <a:pPr/>
              <a:t>6</a:t>
            </a:fld>
            <a:endParaRPr lang="en-GB">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45F3C-3CEB-4A25-85B6-CDCC4A5FEFE4}" type="slidenum">
              <a:rPr lang="en-GB">
                <a:solidFill>
                  <a:srgbClr val="000000"/>
                </a:solidFill>
              </a:rPr>
              <a:pPr/>
              <a:t>11</a:t>
            </a:fld>
            <a:endParaRPr lang="en-GB">
              <a:solidFill>
                <a:srgbClr val="000000"/>
              </a:solidFill>
            </a:endParaRPr>
          </a:p>
        </p:txBody>
      </p:sp>
      <p:sp>
        <p:nvSpPr>
          <p:cNvPr id="18434" name="Rectangle 2"/>
          <p:cNvSpPr>
            <a:spLocks noGrp="1" noRot="1" noChangeAspect="1" noChangeArrowheads="1" noTextEdit="1"/>
          </p:cNvSpPr>
          <p:nvPr>
            <p:ph type="sldImg"/>
          </p:nvPr>
        </p:nvSpPr>
        <p:spPr>
          <a:xfrm>
            <a:off x="1162050" y="481013"/>
            <a:ext cx="4610100" cy="3457575"/>
          </a:xfrm>
          <a:ln/>
        </p:spPr>
      </p:sp>
      <p:sp>
        <p:nvSpPr>
          <p:cNvPr id="18435" name="Rectangle 3"/>
          <p:cNvSpPr>
            <a:spLocks noGrp="1" noChangeArrowheads="1"/>
          </p:cNvSpPr>
          <p:nvPr>
            <p:ph type="body" idx="1"/>
          </p:nvPr>
        </p:nvSpPr>
        <p:spPr/>
        <p:txBody>
          <a:bodyPr/>
          <a:lstStyle/>
          <a:p>
            <a:r>
              <a:rPr lang="en-US" dirty="0" smtClean="0"/>
              <a:t>Full scale mockups  have done 5000 cycles at 10 MW/m2 and  1000 cycles at 15 MW/m2 .  </a:t>
            </a:r>
            <a:r>
              <a:rPr lang="en-US" dirty="0" err="1" smtClean="0"/>
              <a:t>Theunit</a:t>
            </a:r>
            <a:r>
              <a:rPr lang="en-US" dirty="0" smtClean="0"/>
              <a:t> on the right  one suffered melting and cracking due the thermal fatigue but survived 300 pulses at 20 MW/M2 and  .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ln/>
        </p:spPr>
        <p:txBody>
          <a:bodyPr/>
          <a:lstStyle/>
          <a:p>
            <a:endParaRPr lang="ja-JP"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2E879-803E-47D7-A2B8-2EB46E2DC361}"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45"/>
          <p:cNvSpPr>
            <a:spLocks noChangeArrowheads="1"/>
          </p:cNvSpPr>
          <p:nvPr userDrawn="1"/>
        </p:nvSpPr>
        <p:spPr bwMode="auto">
          <a:xfrm>
            <a:off x="127000" y="6496050"/>
            <a:ext cx="3278188" cy="274638"/>
          </a:xfrm>
          <a:prstGeom prst="rect">
            <a:avLst/>
          </a:prstGeom>
          <a:noFill/>
          <a:ln w="9525" algn="ctr">
            <a:noFill/>
            <a:miter lim="800000"/>
            <a:headEnd/>
            <a:tailEnd/>
          </a:ln>
          <a:effectLst/>
        </p:spPr>
        <p:txBody>
          <a:bodyPr/>
          <a:lstStyle/>
          <a:p>
            <a:pPr eaLnBrk="0" hangingPunct="0">
              <a:lnSpc>
                <a:spcPct val="90000"/>
              </a:lnSpc>
              <a:defRPr/>
            </a:pPr>
            <a:r>
              <a:rPr lang="en-US" sz="900" b="1">
                <a:solidFill>
                  <a:schemeClr val="tx2"/>
                </a:solidFill>
                <a:latin typeface="Times New Roman" pitchFamily="18" charset="0"/>
                <a:cs typeface="Times New Roman" pitchFamily="18" charset="0"/>
              </a:rPr>
              <a:t>Managed by UT-Battelle</a:t>
            </a:r>
            <a:br>
              <a:rPr lang="en-US" sz="900" b="1">
                <a:solidFill>
                  <a:schemeClr val="tx2"/>
                </a:solidFill>
                <a:latin typeface="Times New Roman" pitchFamily="18" charset="0"/>
                <a:cs typeface="Times New Roman" pitchFamily="18" charset="0"/>
              </a:rPr>
            </a:br>
            <a:r>
              <a:rPr lang="en-US" sz="900" b="1">
                <a:solidFill>
                  <a:schemeClr val="tx2"/>
                </a:solidFill>
                <a:latin typeface="Times New Roman" pitchFamily="18" charset="0"/>
                <a:cs typeface="Times New Roman" pitchFamily="18" charset="0"/>
              </a:rPr>
              <a:t>for the Department of Energy</a:t>
            </a:r>
          </a:p>
        </p:txBody>
      </p:sp>
      <p:pic>
        <p:nvPicPr>
          <p:cNvPr id="6" name="Picture 258" descr="ORNL_leaf white"/>
          <p:cNvPicPr>
            <a:picLocks noChangeAspect="1" noChangeArrowheads="1"/>
          </p:cNvPicPr>
          <p:nvPr userDrawn="1"/>
        </p:nvPicPr>
        <p:blipFill>
          <a:blip r:embed="rId2" cstate="print"/>
          <a:srcRect/>
          <a:stretch>
            <a:fillRect/>
          </a:stretch>
        </p:blipFill>
        <p:spPr bwMode="auto">
          <a:xfrm>
            <a:off x="8037513" y="6264275"/>
            <a:ext cx="1074737" cy="557213"/>
          </a:xfrm>
          <a:prstGeom prst="rect">
            <a:avLst/>
          </a:prstGeom>
          <a:noFill/>
          <a:effectLst>
            <a:outerShdw algn="ctr" rotWithShape="0">
              <a:schemeClr val="bg2"/>
            </a:outerShdw>
          </a:effectLst>
        </p:spPr>
      </p:pic>
      <p:pic>
        <p:nvPicPr>
          <p:cNvPr id="7" name="Picture 262" descr="ORNL cover graphic"/>
          <p:cNvPicPr>
            <a:picLocks noChangeAspect="1" noChangeArrowheads="1"/>
          </p:cNvPicPr>
          <p:nvPr userDrawn="1"/>
        </p:nvPicPr>
        <p:blipFill>
          <a:blip r:embed="rId3" cstate="print"/>
          <a:srcRect/>
          <a:stretch>
            <a:fillRect/>
          </a:stretch>
        </p:blipFill>
        <p:spPr bwMode="auto">
          <a:xfrm>
            <a:off x="0" y="1147763"/>
            <a:ext cx="4591050" cy="45624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5257800" y="2247900"/>
            <a:ext cx="3733800" cy="1485900"/>
          </a:xfrm>
        </p:spPr>
        <p:txBody>
          <a:bodyPr/>
          <a:lstStyle>
            <a:lvl1pPr marL="0" indent="0" algn="r">
              <a:buFont typeface="Symbol" pitchFamily="18" charset="2"/>
              <a:buNone/>
              <a:defRPr sz="2400"/>
            </a:lvl1pPr>
          </a:lstStyle>
          <a:p>
            <a:r>
              <a:rPr lang="en-US" smtClean="0"/>
              <a:t>Click to edit Master subtitle style</a:t>
            </a:r>
            <a:endParaRPr lang="en-US"/>
          </a:p>
        </p:txBody>
      </p:sp>
      <p:sp>
        <p:nvSpPr>
          <p:cNvPr id="160992" name="Rectangle 224"/>
          <p:cNvSpPr>
            <a:spLocks noGrp="1" noChangeArrowheads="1"/>
          </p:cNvSpPr>
          <p:nvPr>
            <p:ph type="ctrTitle"/>
          </p:nvPr>
        </p:nvSpPr>
        <p:spPr>
          <a:xfrm>
            <a:off x="800100" y="157163"/>
            <a:ext cx="8229600" cy="461962"/>
          </a:xfrm>
        </p:spPr>
        <p:txBody>
          <a:bodyPr/>
          <a:lstStyle>
            <a:lvl1pPr algn="r">
              <a:defRPr sz="24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153988"/>
            <a:ext cx="2193925"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650" y="153988"/>
            <a:ext cx="6429375"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6"/>
          <p:cNvSpPr>
            <a:spLocks noGrp="1" noChangeArrowheads="1"/>
          </p:cNvSpPr>
          <p:nvPr>
            <p:ph type="ftr" sz="quarter" idx="10"/>
          </p:nvPr>
        </p:nvSpPr>
        <p:spPr>
          <a:ln/>
        </p:spPr>
        <p:txBody>
          <a:bodyPr/>
          <a:lstStyle>
            <a:lvl1pPr>
              <a:defRPr/>
            </a:lvl1pPr>
          </a:lstStyle>
          <a:p>
            <a:pPr>
              <a:defRPr/>
            </a:pPr>
            <a:r>
              <a:rPr lang="en-US"/>
              <a:t>Fusion Budget Planning Meeting</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제목 및 내용">
    <p:spTree>
      <p:nvGrpSpPr>
        <p:cNvPr id="1" name=""/>
        <p:cNvGrpSpPr/>
        <p:nvPr/>
      </p:nvGrpSpPr>
      <p:grpSpPr>
        <a:xfrm>
          <a:off x="0" y="0"/>
          <a:ext cx="0" cy="0"/>
          <a:chOff x="0" y="0"/>
          <a:chExt cx="0" cy="0"/>
        </a:xfrm>
      </p:grpSpPr>
      <p:graphicFrame>
        <p:nvGraphicFramePr>
          <p:cNvPr id="2" name="Object 53"/>
          <p:cNvGraphicFramePr>
            <a:graphicFrameLocks noChangeAspect="1"/>
          </p:cNvGraphicFramePr>
          <p:nvPr/>
        </p:nvGraphicFramePr>
        <p:xfrm>
          <a:off x="1588" y="1588"/>
          <a:ext cx="9142412" cy="6856412"/>
        </p:xfrm>
        <a:graphic>
          <a:graphicData uri="http://schemas.openxmlformats.org/presentationml/2006/ole">
            <mc:AlternateContent xmlns:mc="http://schemas.openxmlformats.org/markup-compatibility/2006">
              <mc:Choice xmlns:v="urn:schemas-microsoft-com:vml" Requires="v">
                <p:oleObj spid="_x0000_s27658" name="Image" r:id="rId3" imgW="9142857" imgH="6857143" progId="">
                  <p:embed/>
                </p:oleObj>
              </mc:Choice>
              <mc:Fallback>
                <p:oleObj name="Image" r:id="rId3" imgW="9142857" imgH="6857143" progId="">
                  <p:embed/>
                  <p:pic>
                    <p:nvPicPr>
                      <p:cNvPr id="0"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 name="Picture 9" descr="4-1_ITER로고_좌우조합(영문)"/>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6856413" y="6492875"/>
            <a:ext cx="2089150" cy="274638"/>
          </a:xfrm>
          <a:prstGeom prst="rect">
            <a:avLst/>
          </a:prstGeom>
          <a:noFill/>
          <a:ln w="9525">
            <a:noFill/>
            <a:miter lim="800000"/>
            <a:headEnd/>
            <a:tailEnd/>
          </a:ln>
        </p:spPr>
      </p:pic>
      <p:sp>
        <p:nvSpPr>
          <p:cNvPr id="4" name="Rectangle 5"/>
          <p:cNvSpPr>
            <a:spLocks noGrp="1" noChangeArrowheads="1"/>
          </p:cNvSpPr>
          <p:nvPr>
            <p:ph type="ftr" sz="quarter" idx="10"/>
          </p:nvPr>
        </p:nvSpPr>
        <p:spPr>
          <a:xfrm>
            <a:off x="7086600" y="6551613"/>
            <a:ext cx="1752600" cy="306387"/>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ko-KR"/>
          </a:p>
        </p:txBody>
      </p:sp>
      <p:sp>
        <p:nvSpPr>
          <p:cNvPr id="5" name="Rectangle 6"/>
          <p:cNvSpPr>
            <a:spLocks noGrp="1" noChangeArrowheads="1"/>
          </p:cNvSpPr>
          <p:nvPr>
            <p:ph type="sldNum" sz="quarter" idx="11"/>
          </p:nvPr>
        </p:nvSpPr>
        <p:spPr>
          <a:xfrm>
            <a:off x="4572000" y="6480175"/>
            <a:ext cx="428625" cy="288925"/>
          </a:xfrm>
          <a:prstGeom prst="rect">
            <a:avLst/>
          </a:prstGeom>
        </p:spPr>
        <p:txBody>
          <a:bodyPr/>
          <a:lstStyle>
            <a:lvl1pPr>
              <a:defRPr/>
            </a:lvl1pPr>
          </a:lstStyle>
          <a:p>
            <a:fld id="{674E1154-C10F-482F-A558-C0EB953DB4E0}" type="slidenum">
              <a:rPr lang="ko-KR" altLang="en-US"/>
              <a:pPr/>
              <a:t>‹#›</a:t>
            </a:fld>
            <a:endParaRPr lang="en-US" altLang="ko-KR"/>
          </a:p>
        </p:txBody>
      </p:sp>
      <p:sp>
        <p:nvSpPr>
          <p:cNvPr id="6" name="Rectangle 4"/>
          <p:cNvSpPr>
            <a:spLocks noGrp="1" noChangeArrowheads="1"/>
          </p:cNvSpPr>
          <p:nvPr>
            <p:ph type="dt" sz="half" idx="12"/>
          </p:nvPr>
        </p:nvSpPr>
        <p:spPr>
          <a:xfrm>
            <a:off x="468313" y="6597650"/>
            <a:ext cx="23622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2756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56"/>
          <p:cNvSpPr>
            <a:spLocks noGrp="1" noChangeArrowheads="1"/>
          </p:cNvSpPr>
          <p:nvPr>
            <p:ph type="ftr" sz="quarter" idx="10"/>
          </p:nvPr>
        </p:nvSpPr>
        <p:spPr>
          <a:ln/>
        </p:spPr>
        <p:txBody>
          <a:bodyPr/>
          <a:lstStyle>
            <a:lvl1pPr>
              <a:defRPr/>
            </a:lvl1pPr>
          </a:lstStyle>
          <a:p>
            <a:pPr>
              <a:defRPr/>
            </a:pPr>
            <a:r>
              <a:rPr lang="en-US"/>
              <a:t>Fusion Budget Planning Meeting</a:t>
            </a:r>
          </a:p>
        </p:txBody>
      </p:sp>
      <p:pic>
        <p:nvPicPr>
          <p:cNvPr id="37890" name="Picture 2"/>
          <p:cNvPicPr>
            <a:picLocks noChangeAspect="1" noChangeArrowheads="1"/>
          </p:cNvPicPr>
          <p:nvPr userDrawn="1"/>
        </p:nvPicPr>
        <p:blipFill>
          <a:blip r:embed="rId2" cstate="print"/>
          <a:srcRect/>
          <a:stretch>
            <a:fillRect/>
          </a:stretch>
        </p:blipFill>
        <p:spPr bwMode="auto">
          <a:xfrm>
            <a:off x="8141367" y="6325322"/>
            <a:ext cx="933826" cy="484552"/>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2756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25C03E-0D41-984A-8DBF-9C2240A74A42}"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7E2688-BB41-C748-86CB-6FE08F5DBB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266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6962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7848600" cy="4495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1"/>
          </p:nvPr>
        </p:nvSpPr>
        <p:spPr>
          <a:xfrm>
            <a:off x="685800" y="6400800"/>
            <a:ext cx="8305800" cy="304800"/>
          </a:xfrm>
          <a:prstGeom prst="rect">
            <a:avLst/>
          </a:prstGeom>
        </p:spPr>
        <p:txBody>
          <a:bodyPr/>
          <a:lstStyle>
            <a:lvl1pPr>
              <a:defRPr/>
            </a:lvl1pPr>
          </a:lstStyle>
          <a:p>
            <a:pPr>
              <a:defRPr/>
            </a:pPr>
            <a:fld id="{7A553D02-9178-E240-8617-12158A1FC3CE}" type="slidenum">
              <a:rPr lang="en-US" sz="2400">
                <a:solidFill>
                  <a:srgbClr val="000000"/>
                </a:solidFill>
                <a:latin typeface="Times" charset="0"/>
                <a:ea typeface="ＭＳ Ｐゴシック" charset="0"/>
              </a:rPr>
              <a:pPr>
                <a:defRPr/>
              </a:pPr>
              <a:t>‹#›</a:t>
            </a:fld>
            <a:endParaRPr lang="en-US" sz="1400">
              <a:solidFill>
                <a:srgbClr val="000000"/>
              </a:solidFill>
              <a:latin typeface="Times" charset="0"/>
              <a:ea typeface="ＭＳ Ｐゴシック" charset="0"/>
            </a:endParaRPr>
          </a:p>
        </p:txBody>
      </p:sp>
    </p:spTree>
    <p:extLst>
      <p:ext uri="{BB962C8B-B14F-4D97-AF65-F5344CB8AC3E}">
        <p14:creationId xmlns:p14="http://schemas.microsoft.com/office/powerpoint/2010/main" val="4061249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428A53A-6472-4E5A-A9D2-DF9EF56841F9}"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9DA5E8A-5088-40A1-BB4F-A671C26562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6703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944563"/>
            <a:ext cx="9144000" cy="1587"/>
          </a:xfrm>
          <a:prstGeom prst="line">
            <a:avLst/>
          </a:prstGeom>
          <a:ln w="57150" cap="flat" cmpd="thickThin"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9"/>
          <p:cNvPicPr>
            <a:picLocks noChangeAspect="1" noChangeArrowheads="1"/>
          </p:cNvPicPr>
          <p:nvPr userDrawn="1"/>
        </p:nvPicPr>
        <p:blipFill>
          <a:blip r:embed="rId2" cstate="print"/>
          <a:srcRect/>
          <a:stretch>
            <a:fillRect/>
          </a:stretch>
        </p:blipFill>
        <p:spPr bwMode="auto">
          <a:xfrm>
            <a:off x="7851775" y="676275"/>
            <a:ext cx="1112838" cy="554038"/>
          </a:xfrm>
          <a:prstGeom prst="rect">
            <a:avLst/>
          </a:prstGeom>
          <a:noFill/>
          <a:ln w="9525">
            <a:noFill/>
            <a:miter lim="800000"/>
            <a:headEnd/>
            <a:tailEnd/>
          </a:ln>
        </p:spPr>
      </p:pic>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528BA8D4-AC98-4E17-A5E2-6A58C8D4DCEF}" type="datetime1">
              <a:rPr lang="ja-JP" altLang="en-US"/>
              <a:pPr>
                <a:defRPr/>
              </a:pPr>
              <a:t>2012/10/13</a:t>
            </a:fld>
            <a:endParaRPr lang="en-US" altLang="ja-JP"/>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8" name="スライド番号プレースホルダ 5"/>
          <p:cNvSpPr>
            <a:spLocks noGrp="1"/>
          </p:cNvSpPr>
          <p:nvPr>
            <p:ph type="sldNum" sz="quarter" idx="12"/>
          </p:nvPr>
        </p:nvSpPr>
        <p:spPr/>
        <p:txBody>
          <a:bodyPr/>
          <a:lstStyle>
            <a:lvl1pPr>
              <a:defRPr/>
            </a:lvl1pPr>
          </a:lstStyle>
          <a:p>
            <a:pPr>
              <a:defRPr/>
            </a:pPr>
            <a:fld id="{16CDB25F-F421-4960-8AE4-41651A2D70F1}"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lvl1pPr marL="0" indent="0">
              <a:spcBef>
                <a:spcPts val="300"/>
              </a:spcBef>
              <a:buFont typeface="Calibri" pitchFamily="34" charset="0"/>
              <a:buNone/>
              <a:defRPr sz="2800" b="1">
                <a:solidFill>
                  <a:srgbClr val="002060"/>
                </a:solidFill>
              </a:defRPr>
            </a:lvl1pPr>
            <a:lvl2pPr marL="447675" indent="-285750">
              <a:spcBef>
                <a:spcPts val="300"/>
              </a:spcBef>
              <a:buFont typeface="Wingdings" pitchFamily="2" charset="2"/>
              <a:buChar char="§"/>
              <a:defRPr sz="2400" b="1"/>
            </a:lvl2pPr>
            <a:lvl3pPr marL="627063" indent="-228600">
              <a:spcBef>
                <a:spcPts val="300"/>
              </a:spcBef>
              <a:defRPr sz="2000" b="1"/>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Date Placeholder 3"/>
          <p:cNvSpPr>
            <a:spLocks noGrp="1"/>
          </p:cNvSpPr>
          <p:nvPr>
            <p:ph type="dt" sz="half" idx="10"/>
          </p:nvPr>
        </p:nvSpPr>
        <p:spPr/>
        <p:txBody>
          <a:bodyPr/>
          <a:lstStyle>
            <a:lvl1pPr>
              <a:defRPr/>
            </a:lvl1pPr>
          </a:lstStyle>
          <a:p>
            <a:pPr>
              <a:defRPr/>
            </a:pPr>
            <a:fld id="{7F39DD1D-9DB1-4138-B007-F6534EFDFFD5}" type="datetimeFigureOut">
              <a:rPr lang="nl-BE">
                <a:solidFill>
                  <a:prstClr val="black">
                    <a:tint val="75000"/>
                  </a:prstClr>
                </a:solidFill>
              </a:rPr>
              <a:pPr>
                <a:defRPr/>
              </a:pPr>
              <a:t>13/10/2012</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42626A-98D6-4535-BE70-B1666BAEA54C}" type="slidenum">
              <a:rPr lang="nl-BE">
                <a:solidFill>
                  <a:prstClr val="black">
                    <a:tint val="75000"/>
                  </a:prstClr>
                </a:solidFill>
              </a:rPr>
              <a:pPr>
                <a:defRPr/>
              </a:pPr>
              <a:t>‹#›</a:t>
            </a:fld>
            <a:endParaRPr lang="nl-BE">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pPr lvl="0"/>
            <a:r>
              <a:rPr lang="en-US" noProof="0" dirty="0" smtClean="0"/>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dirty="0" smtClean="0"/>
              <a:t>Click to edit Master subtitle style</a:t>
            </a:r>
          </a:p>
        </p:txBody>
      </p:sp>
      <p:sp>
        <p:nvSpPr>
          <p:cNvPr id="12292" name="Line 4"/>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2293" name="Picture 5" descr="PowerPoint_Graph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2295" name="Text Box 7"/>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sz="800" dirty="0">
                <a:solidFill>
                  <a:srgbClr val="000000"/>
                </a:solidFill>
                <a:latin typeface="Arial"/>
                <a:cs typeface="+mn-cs"/>
              </a:rPr>
              <a:t>Page </a:t>
            </a:r>
            <a:fld id="{700DA413-F592-4FE7-9851-FA3596672E1A}" type="slidenum">
              <a:rPr lang="en-GB" sz="800" smtClean="0">
                <a:solidFill>
                  <a:srgbClr val="000000"/>
                </a:solidFill>
                <a:latin typeface="Arial"/>
                <a:cs typeface="+mn-cs"/>
              </a:rPr>
              <a:pPr eaLnBrk="0" hangingPunct="0">
                <a:spcBef>
                  <a:spcPct val="50000"/>
                </a:spcBef>
              </a:pPr>
              <a:t>‹#›</a:t>
            </a:fld>
            <a:endParaRPr lang="en-GB" sz="800" dirty="0">
              <a:solidFill>
                <a:srgbClr val="000000"/>
              </a:solidFill>
              <a:latin typeface="Arial"/>
              <a:cs typeface="+mn-cs"/>
            </a:endParaRPr>
          </a:p>
        </p:txBody>
      </p:sp>
      <p:cxnSp>
        <p:nvCxnSpPr>
          <p:cNvPr id="3" name="Straight Connector 2"/>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104D304-74FB-4141-8502-384F28DD6E2E}"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DC7E1-83D6-DD4F-A762-99D07D3D65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6"/>
          <p:cNvSpPr>
            <a:spLocks noGrp="1" noChangeArrowheads="1"/>
          </p:cNvSpPr>
          <p:nvPr>
            <p:ph type="ftr" sz="quarter" idx="10"/>
          </p:nvPr>
        </p:nvSpPr>
        <p:spPr>
          <a:ln/>
        </p:spPr>
        <p:txBody>
          <a:bodyPr/>
          <a:lstStyle>
            <a:lvl1pPr>
              <a:defRPr/>
            </a:lvl1pPr>
          </a:lstStyle>
          <a:p>
            <a:pPr>
              <a:defRPr/>
            </a:pPr>
            <a:r>
              <a:rPr lang="en-US"/>
              <a:t>Fusion Budget Planning Meeting</a:t>
            </a:r>
          </a:p>
        </p:txBody>
      </p:sp>
      <p:pic>
        <p:nvPicPr>
          <p:cNvPr id="4" name="Picture 2"/>
          <p:cNvPicPr>
            <a:picLocks noChangeAspect="1" noChangeArrowheads="1"/>
          </p:cNvPicPr>
          <p:nvPr userDrawn="1"/>
        </p:nvPicPr>
        <p:blipFill>
          <a:blip r:embed="rId2" cstate="print"/>
          <a:srcRect/>
          <a:stretch>
            <a:fillRect/>
          </a:stretch>
        </p:blipFill>
        <p:spPr bwMode="auto">
          <a:xfrm>
            <a:off x="8141367" y="6325322"/>
            <a:ext cx="933826" cy="484552"/>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Заголовок, 1 большой объект и 2 маленьких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600200"/>
            <a:ext cx="4038600" cy="50688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4574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210050"/>
            <a:ext cx="4038600" cy="24590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fld id="{A431CDB5-6F06-4165-96C1-4C2F5EF24F8F}" type="datetimeFigureOut">
              <a:rPr lang="ja-JP" altLang="en-US"/>
              <a:pPr/>
              <a:t>2012/10/13</a:t>
            </a:fld>
            <a:endParaRPr lang="ja-JP" altLang="en-US"/>
          </a:p>
        </p:txBody>
      </p:sp>
      <p:sp>
        <p:nvSpPr>
          <p:cNvPr id="3" name="フッター プレースホルダ 4"/>
          <p:cNvSpPr>
            <a:spLocks noGrp="1"/>
          </p:cNvSpPr>
          <p:nvPr>
            <p:ph type="ftr" sz="quarter" idx="11"/>
          </p:nvPr>
        </p:nvSpPr>
        <p:spPr/>
        <p:txBody>
          <a:bodyPr/>
          <a:lstStyle>
            <a:lvl1pPr>
              <a:defRPr/>
            </a:lvl1pPr>
          </a:lstStyle>
          <a:p>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F2D020D9-98AF-431A-912A-49DBF5831071}" type="slidenum">
              <a:rPr lang="ja-JP" altLang="en-US"/>
              <a:pPr/>
              <a:t>‹#›</a:t>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38F361FC-0AAB-4631-AE4B-E1169E53F13A}" type="datetimeFigureOut">
              <a:rPr lang="en-US" smtClean="0">
                <a:solidFill>
                  <a:prstClr val="black">
                    <a:tint val="75000"/>
                  </a:prstClr>
                </a:solidFill>
              </a:rPr>
              <a:pPr/>
              <a:t>10/13/2012</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E6116582-93E8-43E4-B493-F09C1CBBE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852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6" name="Date Placeholder 4"/>
          <p:cNvSpPr>
            <a:spLocks noGrp="1"/>
          </p:cNvSpPr>
          <p:nvPr>
            <p:ph type="dt" sz="half" idx="10"/>
          </p:nvPr>
        </p:nvSpPr>
        <p:spPr>
          <a:xfrm>
            <a:off x="1692275" y="6472238"/>
            <a:ext cx="5759450" cy="287337"/>
          </a:xfrm>
          <a:prstGeom prst="rect">
            <a:avLst/>
          </a:prstGeom>
        </p:spPr>
        <p:txBody>
          <a:bodyPr/>
          <a:lstStyle>
            <a:lvl1pPr algn="ctr">
              <a:defRPr sz="1400">
                <a:latin typeface="+mn-lt"/>
              </a:defRPr>
            </a:lvl1pPr>
          </a:lstStyle>
          <a:p>
            <a:pPr fontAlgn="auto">
              <a:spcBef>
                <a:spcPts val="0"/>
              </a:spcBef>
              <a:spcAft>
                <a:spcPts val="0"/>
              </a:spcAft>
            </a:pPr>
            <a:r>
              <a:rPr lang="de-DE" smtClean="0">
                <a:solidFill>
                  <a:srgbClr val="000000"/>
                </a:solidFill>
                <a:cs typeface="+mn-cs"/>
              </a:rPr>
              <a:t>CCNB Aix-en-Provence, 23.-25.05.2012</a:t>
            </a:r>
            <a:endParaRPr lang="de-DE">
              <a:solidFill>
                <a:srgbClr val="000000"/>
              </a:solidFill>
              <a:cs typeface="+mn-cs"/>
            </a:endParaRPr>
          </a:p>
        </p:txBody>
      </p:sp>
      <p:sp>
        <p:nvSpPr>
          <p:cNvPr id="7" name="Footer Placeholder 5"/>
          <p:cNvSpPr>
            <a:spLocks noGrp="1"/>
          </p:cNvSpPr>
          <p:nvPr>
            <p:ph type="ftr" sz="quarter" idx="11"/>
          </p:nvPr>
        </p:nvSpPr>
        <p:spPr>
          <a:xfrm>
            <a:off x="250825" y="6470650"/>
            <a:ext cx="1439863" cy="287338"/>
          </a:xfrm>
        </p:spPr>
        <p:txBody>
          <a:bodyPr/>
          <a:lstStyle>
            <a:lvl1pPr>
              <a:defRPr/>
            </a:lvl1pPr>
          </a:lstStyle>
          <a:p>
            <a:r>
              <a:rPr lang="de-DE" smtClean="0">
                <a:solidFill>
                  <a:srgbClr val="000000"/>
                </a:solidFill>
              </a:rPr>
              <a:t>Peter Franzen</a:t>
            </a:r>
            <a:endParaRPr lang="de-DE">
              <a:solidFill>
                <a:srgbClr val="000000"/>
              </a:solidFill>
            </a:endParaRPr>
          </a:p>
        </p:txBody>
      </p:sp>
      <p:sp>
        <p:nvSpPr>
          <p:cNvPr id="8" name="Slide Number Placeholder 6"/>
          <p:cNvSpPr>
            <a:spLocks noGrp="1"/>
          </p:cNvSpPr>
          <p:nvPr>
            <p:ph type="sldNum" sz="quarter" idx="12"/>
          </p:nvPr>
        </p:nvSpPr>
        <p:spPr>
          <a:xfrm>
            <a:off x="7453313" y="6472238"/>
            <a:ext cx="1439862" cy="287337"/>
          </a:xfrm>
        </p:spPr>
        <p:txBody>
          <a:bodyPr/>
          <a:lstStyle>
            <a:lvl1pPr>
              <a:defRPr/>
            </a:lvl1pPr>
          </a:lstStyle>
          <a:p>
            <a:fld id="{6C6AE60A-B69C-4790-82F7-3882EDF23186}" type="slidenum">
              <a:rPr lang="de-DE" smtClean="0">
                <a:solidFill>
                  <a:srgbClr val="000000"/>
                </a:solidFill>
              </a:rPr>
              <a:pPr/>
              <a:t>‹#›</a:t>
            </a:fld>
            <a:endParaRPr lang="de-DE">
              <a:solidFill>
                <a:srgbClr val="000000"/>
              </a:solidFill>
            </a:endParaRPr>
          </a:p>
        </p:txBody>
      </p:sp>
      <p:sp>
        <p:nvSpPr>
          <p:cNvPr id="9" name="Text Placeholder 2"/>
          <p:cNvSpPr>
            <a:spLocks noGrp="1"/>
          </p:cNvSpPr>
          <p:nvPr>
            <p:ph type="body" sz="half" idx="1"/>
          </p:nvPr>
        </p:nvSpPr>
        <p:spPr>
          <a:xfrm>
            <a:off x="250825" y="998538"/>
            <a:ext cx="8641655" cy="540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Tree>
    <p:extLst>
      <p:ext uri="{BB962C8B-B14F-4D97-AF65-F5344CB8AC3E}">
        <p14:creationId xmlns:p14="http://schemas.microsoft.com/office/powerpoint/2010/main" val="94110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1E57B3F-7239-43FB-9895-C80F2B2A5C87}" type="datetime1">
              <a:rPr lang="en-US"/>
              <a:pPr/>
              <a:t>10/13/2012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368B74-6CDF-4897-8AC1-8F6243DE44F1}"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103F522-CF4E-4FC5-9489-178AC2FFFE01}" type="datetimeFigureOut">
              <a:rPr lang="zh-CN" altLang="en-US" smtClean="0">
                <a:solidFill>
                  <a:prstClr val="black">
                    <a:tint val="75000"/>
                  </a:prstClr>
                </a:solidFill>
              </a:rPr>
              <a:pPr/>
              <a:t>2012/10/13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48BBD1A-8B6F-4470-B371-4B0E13B4FC9A}"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D846B9D-4917-814C-9FD9-8FB698688210}"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A32AEF2-A521-F04C-9AC1-4C49C3069A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3175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D846B9D-4917-814C-9FD9-8FB698688210}"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A32AEF2-A521-F04C-9AC1-4C49C3069A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3175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23F6138E-F839-4DBF-BB53-E95B5537780E}" type="slidenum">
              <a:rPr lang="en-US">
                <a:solidFill>
                  <a:srgbClr val="3333CC"/>
                </a:solidFill>
              </a:rPr>
              <a:pPr>
                <a:defRPr/>
              </a:pPr>
              <a:t>‹#›</a:t>
            </a:fld>
            <a:endParaRPr lang="en-US">
              <a:solidFill>
                <a:srgbClr val="3333CC"/>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sldNum" idx="4"/>
          </p:nvPr>
        </p:nvSpPr>
        <p:spPr>
          <a:xfrm>
            <a:off x="7014240" y="-5761"/>
            <a:ext cx="2119680" cy="462289"/>
          </a:xfrm>
          <a:prstGeom prst="rect">
            <a:avLst/>
          </a:prstGeom>
          <a:ln/>
        </p:spPr>
        <p:txBody>
          <a:bodyPr/>
          <a:lstStyle>
            <a:lvl1pPr algn="r">
              <a:defRPr/>
            </a:lvl1pPr>
          </a:lstStyle>
          <a:p>
            <a:pPr>
              <a:defRPr/>
            </a:pPr>
            <a:fld id="{985BD4AC-F137-49CC-BCF1-BFD4645E2548}"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36827" y="2520043"/>
            <a:ext cx="7772400" cy="1362075"/>
          </a:xfrm>
        </p:spPr>
        <p:txBody>
          <a:bodyPr/>
          <a:lstStyle>
            <a:lvl1pPr algn="l">
              <a:defRPr sz="2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908199"/>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FFF40DB9-A6FF-2B43-AE66-FAC9F816A8D1}"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6485EFBF-B899-3943-81CF-413CB92F7F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3077A865-50D3-44DA-A0A5-348C218E5414}" type="datetime1">
              <a:rPr lang="ru-RU">
                <a:solidFill>
                  <a:srgbClr val="000000"/>
                </a:solidFill>
              </a:rPr>
              <a:pPr>
                <a:defRPr/>
              </a:pPr>
              <a:t>13.10.2012</a:t>
            </a:fld>
            <a:endParaRPr lang="ru-RU">
              <a:solidFill>
                <a:srgbClr val="000000"/>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000000"/>
              </a:solidFill>
            </a:endParaRPr>
          </a:p>
        </p:txBody>
      </p:sp>
      <p:sp>
        <p:nvSpPr>
          <p:cNvPr id="4" name="Номер слайда 17"/>
          <p:cNvSpPr>
            <a:spLocks noGrp="1"/>
          </p:cNvSpPr>
          <p:nvPr>
            <p:ph type="sldNum" sz="quarter" idx="12"/>
          </p:nvPr>
        </p:nvSpPr>
        <p:spPr/>
        <p:txBody>
          <a:bodyPr/>
          <a:lstStyle>
            <a:lvl1pPr>
              <a:defRPr/>
            </a:lvl1pPr>
          </a:lstStyle>
          <a:p>
            <a:pPr>
              <a:defRPr/>
            </a:pPr>
            <a:fld id="{2CCC1C8D-41AD-4382-8F51-236A232C230C}"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D846B9D-4917-814C-9FD9-8FB698688210}" type="datetimeFigureOut">
              <a:rPr lang="ja-JP" altLang="en-US" smtClean="0">
                <a:solidFill>
                  <a:prstClr val="black">
                    <a:tint val="75000"/>
                  </a:prstClr>
                </a:solidFill>
              </a:rPr>
              <a:pPr/>
              <a:t>2012/10/13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A32AEF2-A521-F04C-9AC1-4C49C3069A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3175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04923115-744C-4A9C-AB24-414B8C2F559B}" type="datetimeFigureOut">
              <a:rPr kumimoji="1" lang="ja-JP" altLang="en-US" smtClean="0"/>
              <a:pPr/>
              <a:t>2012/10/13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791BE59-46DA-4DF0-80C2-3B1C6D0F7EE6}" type="slidenum">
              <a:rPr kumimoji="1" lang="ja-JP" altLang="en-US" smtClean="0"/>
              <a:pPr/>
              <a:t>‹#›</a:t>
            </a:fld>
            <a:endParaRPr kumimoji="1" lang="ja-JP" altLang="en-US"/>
          </a:p>
        </p:txBody>
      </p:sp>
    </p:spTree>
    <p:extLst>
      <p:ext uri="{BB962C8B-B14F-4D97-AF65-F5344CB8AC3E}">
        <p14:creationId xmlns:p14="http://schemas.microsoft.com/office/powerpoint/2010/main" val="2680592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5" name="Rectangle 14"/>
          <p:cNvSpPr/>
          <p:nvPr userDrawn="1"/>
        </p:nvSpPr>
        <p:spPr>
          <a:xfrm>
            <a:off x="304800" y="6553200"/>
            <a:ext cx="8229600" cy="91440"/>
          </a:xfrm>
          <a:prstGeom prst="rect">
            <a:avLst/>
          </a:prstGeom>
          <a:gradFill>
            <a:gsLst>
              <a:gs pos="0">
                <a:srgbClr val="D3CFFF"/>
              </a:gs>
              <a:gs pos="100000">
                <a:srgbClr val="737DF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hasCustomPrompt="1"/>
          </p:nvPr>
        </p:nvSpPr>
        <p:spPr>
          <a:xfrm>
            <a:off x="457200" y="71112"/>
            <a:ext cx="8229600" cy="614687"/>
          </a:xfrm>
          <a:prstGeom prst="rect">
            <a:avLst/>
          </a:prstGeom>
        </p:spPr>
        <p:txBody>
          <a:bodyPr anchor="ctr" anchorCtr="0">
            <a:noAutofit/>
          </a:bodyPr>
          <a:lstStyle>
            <a:lvl1pPr>
              <a:defRPr sz="2000" b="1">
                <a:latin typeface="Arial"/>
                <a:cs typeface="Arial"/>
              </a:defRPr>
            </a:lvl1pPr>
          </a:lstStyle>
          <a:p>
            <a:r>
              <a:rPr lang="en-US" dirty="0" smtClean="0"/>
              <a:t>Click to edit</a:t>
            </a:r>
            <a:br>
              <a:rPr lang="en-US" dirty="0" smtClean="0"/>
            </a:br>
            <a:r>
              <a:rPr lang="en-US" dirty="0" smtClean="0"/>
              <a:t>Master title style</a:t>
            </a:r>
            <a:endParaRPr lang="en-US" dirty="0"/>
          </a:p>
        </p:txBody>
      </p:sp>
      <p:cxnSp>
        <p:nvCxnSpPr>
          <p:cNvPr id="8" name="Straight Connector 7"/>
          <p:cNvCxnSpPr/>
          <p:nvPr userDrawn="1"/>
        </p:nvCxnSpPr>
        <p:spPr>
          <a:xfrm>
            <a:off x="136071" y="788736"/>
            <a:ext cx="8779329" cy="1"/>
          </a:xfrm>
          <a:prstGeom prst="line">
            <a:avLst/>
          </a:prstGeom>
          <a:ln w="41275">
            <a:gradFill flip="none" rotWithShape="1">
              <a:gsLst>
                <a:gs pos="0">
                  <a:srgbClr val="D3CFFF"/>
                </a:gs>
                <a:gs pos="100000">
                  <a:srgbClr val="737D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1"/>
          </p:nvPr>
        </p:nvSpPr>
        <p:spPr>
          <a:xfrm>
            <a:off x="8569158" y="6438231"/>
            <a:ext cx="406324" cy="263389"/>
          </a:xfrm>
          <a:prstGeom prst="rect">
            <a:avLst/>
          </a:prstGeom>
        </p:spPr>
        <p:txBody>
          <a:bodyPr wrap="none" anchor="ctr" anchorCtr="0"/>
          <a:lstStyle>
            <a:lvl1pPr algn="ctr">
              <a:defRPr sz="1800" b="1">
                <a:solidFill>
                  <a:schemeClr val="tx1"/>
                </a:solidFill>
                <a:latin typeface="Arial"/>
                <a:cs typeface="Arial"/>
              </a:defRPr>
            </a:lvl1pPr>
          </a:lstStyle>
          <a:p>
            <a:fld id="{34853A94-6A2E-B849-AD03-223A808544FE}" type="slidenum">
              <a:rPr lang="en-US" smtClean="0">
                <a:solidFill>
                  <a:prstClr val="black"/>
                </a:solidFill>
              </a:rPr>
              <a:pPr/>
              <a:t>‹#›</a:t>
            </a:fld>
            <a:endParaRPr lang="en-US">
              <a:solidFill>
                <a:prstClr val="black"/>
              </a:solidFill>
            </a:endParaRPr>
          </a:p>
        </p:txBody>
      </p:sp>
      <p:sp>
        <p:nvSpPr>
          <p:cNvPr id="14" name="Footer Placeholder 13"/>
          <p:cNvSpPr>
            <a:spLocks noGrp="1"/>
          </p:cNvSpPr>
          <p:nvPr>
            <p:ph type="ftr" sz="quarter" idx="12"/>
          </p:nvPr>
        </p:nvSpPr>
        <p:spPr>
          <a:xfrm>
            <a:off x="1381674" y="6443579"/>
            <a:ext cx="5019126" cy="276162"/>
          </a:xfrm>
          <a:prstGeom prst="rect">
            <a:avLst/>
          </a:prstGeom>
          <a:solidFill>
            <a:schemeClr val="bg1"/>
          </a:solidFill>
        </p:spPr>
        <p:txBody>
          <a:bodyPr/>
          <a:lstStyle>
            <a:lvl1pPr algn="ctr">
              <a:defRPr sz="1000">
                <a:solidFill>
                  <a:srgbClr val="737DFF"/>
                </a:solidFill>
                <a:latin typeface="Arial"/>
                <a:cs typeface="Arial"/>
              </a:defRPr>
            </a:lvl1pPr>
          </a:lstStyle>
          <a:p>
            <a:r>
              <a:rPr lang="en-US" dirty="0" smtClean="0"/>
              <a:t>IAEA FEC-2012, San Diego / 12 October 2012 / SEE 1-1 / H. Neilson</a:t>
            </a:r>
          </a:p>
        </p:txBody>
      </p:sp>
      <p:sp>
        <p:nvSpPr>
          <p:cNvPr id="16" name="Content Placeholder 15"/>
          <p:cNvSpPr>
            <a:spLocks noGrp="1"/>
          </p:cNvSpPr>
          <p:nvPr>
            <p:ph sz="quarter" idx="13"/>
          </p:nvPr>
        </p:nvSpPr>
        <p:spPr>
          <a:xfrm>
            <a:off x="339725" y="685800"/>
            <a:ext cx="8524875" cy="5656263"/>
          </a:xfrm>
          <a:prstGeom prst="rect">
            <a:avLst/>
          </a:prstGeom>
        </p:spPr>
        <p:txBody>
          <a:bodyPr>
            <a:normAutofit/>
          </a:bodyPr>
          <a:lstStyle>
            <a:lvl1pPr marL="228600" indent="-228600">
              <a:defRPr sz="3200">
                <a:latin typeface="Arial"/>
                <a:cs typeface="Arial"/>
              </a:defRPr>
            </a:lvl1pPr>
            <a:lvl2pPr marL="512763" indent="-228600">
              <a:defRPr sz="2800">
                <a:latin typeface="Arial"/>
                <a:cs typeface="Arial"/>
              </a:defRPr>
            </a:lvl2pPr>
            <a:lvl3pPr marL="741363" indent="-228600">
              <a:buFont typeface="Courier New"/>
              <a:buChar char="o"/>
              <a:defRPr sz="2400">
                <a:latin typeface="Arial"/>
                <a:cs typeface="Arial"/>
              </a:defRPr>
            </a:lvl3pPr>
            <a:lvl4pPr>
              <a:defRPr sz="1200">
                <a:latin typeface="Arial"/>
                <a:cs typeface="Arial"/>
              </a:defRPr>
            </a:lvl4pPr>
            <a:lvl5pPr>
              <a:defRPr sz="12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17" name="Rectangle 16"/>
          <p:cNvSpPr/>
          <p:nvPr userDrawn="1"/>
        </p:nvSpPr>
        <p:spPr>
          <a:xfrm rot="5400000" flipV="1">
            <a:off x="5974080" y="3230880"/>
            <a:ext cx="5943600" cy="91440"/>
          </a:xfrm>
          <a:prstGeom prst="rect">
            <a:avLst/>
          </a:prstGeom>
          <a:gradFill>
            <a:gsLst>
              <a:gs pos="0">
                <a:srgbClr val="D3CFFF"/>
              </a:gs>
              <a:gs pos="100000">
                <a:srgbClr val="737DF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a:xfrm>
            <a:off x="120650" y="1354138"/>
            <a:ext cx="4038600" cy="45339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1650" y="1354138"/>
            <a:ext cx="4038600" cy="45339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pic>
        <p:nvPicPr>
          <p:cNvPr id="6" name="Picture 2"/>
          <p:cNvPicPr>
            <a:picLocks noChangeAspect="1" noChangeArrowheads="1"/>
          </p:cNvPicPr>
          <p:nvPr userDrawn="1"/>
        </p:nvPicPr>
        <p:blipFill>
          <a:blip r:embed="rId2" cstate="print"/>
          <a:srcRect/>
          <a:stretch>
            <a:fillRect/>
          </a:stretch>
        </p:blipFill>
        <p:spPr bwMode="auto">
          <a:xfrm>
            <a:off x="8141367" y="6325322"/>
            <a:ext cx="933826" cy="484552"/>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24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3"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6"/>
          <p:cNvSpPr>
            <a:spLocks noGrp="1" noChangeArrowheads="1"/>
          </p:cNvSpPr>
          <p:nvPr>
            <p:ph type="ftr" sz="quarter" idx="10"/>
          </p:nvPr>
        </p:nvSpPr>
        <p:spPr/>
        <p:txBody>
          <a:bodyPr/>
          <a:lstStyle>
            <a:lvl1pPr>
              <a:defRPr/>
            </a:lvl1pPr>
          </a:lstStyle>
          <a:p>
            <a:pPr>
              <a:defRPr/>
            </a:pPr>
            <a:r>
              <a:rPr lang="en-US"/>
              <a:t>Fusion Budget Planning Meeting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2.xml"/><Relationship Id="rId1" Type="http://schemas.openxmlformats.org/officeDocument/2006/relationships/slideLayout" Target="../slideLayouts/slideLayout24.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7.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18.xml"/><Relationship Id="rId4" Type="http://schemas.openxmlformats.org/officeDocument/2006/relationships/image" Target="../media/image16.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7.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30.xml"/><Relationship Id="rId1" Type="http://schemas.openxmlformats.org/officeDocument/2006/relationships/slideLayout" Target="../slideLayouts/slideLayout42.xml"/><Relationship Id="rId4" Type="http://schemas.openxmlformats.org/officeDocument/2006/relationships/image" Target="../media/image21.jpe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5.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2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225"/>
          <p:cNvSpPr>
            <a:spLocks noGrp="1" noChangeArrowheads="1"/>
          </p:cNvSpPr>
          <p:nvPr>
            <p:ph type="title"/>
          </p:nvPr>
        </p:nvSpPr>
        <p:spPr bwMode="auto">
          <a:xfrm>
            <a:off x="120650" y="153988"/>
            <a:ext cx="877570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9979" name="Rectangle 235"/>
          <p:cNvSpPr>
            <a:spLocks noChangeArrowheads="1"/>
          </p:cNvSpPr>
          <p:nvPr/>
        </p:nvSpPr>
        <p:spPr bwMode="auto">
          <a:xfrm>
            <a:off x="95250" y="6492875"/>
            <a:ext cx="1754188" cy="274638"/>
          </a:xfrm>
          <a:prstGeom prst="rect">
            <a:avLst/>
          </a:prstGeom>
          <a:noFill/>
          <a:ln w="9525" algn="ctr">
            <a:noFill/>
            <a:miter lim="800000"/>
            <a:headEnd/>
            <a:tailEnd/>
          </a:ln>
          <a:effectLst/>
        </p:spPr>
        <p:txBody>
          <a:bodyPr/>
          <a:lstStyle/>
          <a:p>
            <a:pPr marL="171450" indent="-171450" eaLnBrk="0" hangingPunct="0">
              <a:lnSpc>
                <a:spcPct val="90000"/>
              </a:lnSpc>
              <a:defRPr/>
            </a:pPr>
            <a:fld id="{DA74341E-0AD2-4C42-A5E4-13014E084DB9}" type="slidenum">
              <a:rPr lang="en-US" sz="900">
                <a:solidFill>
                  <a:schemeClr val="tx2"/>
                </a:solidFill>
                <a:latin typeface="Times New Roman" pitchFamily="18" charset="0"/>
                <a:cs typeface="Times New Roman" pitchFamily="18" charset="0"/>
              </a:rPr>
              <a:pPr marL="171450" indent="-171450" eaLnBrk="0" hangingPunct="0">
                <a:lnSpc>
                  <a:spcPct val="90000"/>
                </a:lnSpc>
                <a:defRPr/>
              </a:pPr>
              <a:t>‹#›</a:t>
            </a:fld>
            <a:r>
              <a:rPr lang="en-US" sz="900">
                <a:solidFill>
                  <a:schemeClr val="tx2"/>
                </a:solidFill>
                <a:latin typeface="Times New Roman" pitchFamily="18" charset="0"/>
                <a:cs typeface="Times New Roman" pitchFamily="18" charset="0"/>
              </a:rPr>
              <a:t>	Managed by UT-Battelle</a:t>
            </a:r>
            <a:br>
              <a:rPr lang="en-US" sz="900">
                <a:solidFill>
                  <a:schemeClr val="tx2"/>
                </a:solidFill>
                <a:latin typeface="Times New Roman" pitchFamily="18" charset="0"/>
                <a:cs typeface="Times New Roman" pitchFamily="18" charset="0"/>
              </a:rPr>
            </a:br>
            <a:r>
              <a:rPr lang="en-US" sz="900">
                <a:solidFill>
                  <a:schemeClr val="tx2"/>
                </a:solidFill>
                <a:latin typeface="Times New Roman" pitchFamily="18" charset="0"/>
                <a:cs typeface="Times New Roman" pitchFamily="18" charset="0"/>
              </a:rPr>
              <a:t>for the Department of Energy</a:t>
            </a:r>
          </a:p>
        </p:txBody>
      </p:sp>
      <p:sp>
        <p:nvSpPr>
          <p:cNvPr id="160000" name="Rectangle 256"/>
          <p:cNvSpPr>
            <a:spLocks noGrp="1" noChangeArrowheads="1"/>
          </p:cNvSpPr>
          <p:nvPr>
            <p:ph type="ftr" sz="quarter" idx="3"/>
          </p:nvPr>
        </p:nvSpPr>
        <p:spPr bwMode="auto">
          <a:xfrm>
            <a:off x="3124200" y="6662738"/>
            <a:ext cx="2895600" cy="1825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90000"/>
              </a:lnSpc>
              <a:defRPr sz="500">
                <a:solidFill>
                  <a:schemeClr val="tx2"/>
                </a:solidFill>
                <a:latin typeface="Times New Roman" pitchFamily="18" charset="0"/>
                <a:cs typeface="Times New Roman" pitchFamily="18" charset="0"/>
              </a:defRPr>
            </a:lvl1pPr>
          </a:lstStyle>
          <a:p>
            <a:pPr>
              <a:defRPr/>
            </a:pPr>
            <a:r>
              <a:rPr lang="en-US"/>
              <a:t>Fusion Budget Planning Meeting</a:t>
            </a:r>
          </a:p>
        </p:txBody>
      </p:sp>
    </p:spTree>
  </p:cSld>
  <p:clrMap bg1="lt1" tx1="dk1" bg2="lt2" tx2="dk2" accent1="accent1" accent2="accent2" accent3="accent3" accent4="accent4" accent5="accent5" accent6="accent6" hlink="hlink" folHlink="folHlink"/>
  <p:sldLayoutIdLst>
    <p:sldLayoutId id="2147484037" r:id="rId1"/>
    <p:sldLayoutId id="2147484034" r:id="rId2"/>
    <p:sldLayoutId id="2147484035"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36" r:id="rId13"/>
    <p:sldLayoutId id="2147484047" r:id="rId14"/>
  </p:sldLayoutIdLst>
  <p:hf sldNum="0" hdr="0" dt="0"/>
  <p:txStyles>
    <p:titleStyle>
      <a:lvl1pPr algn="l" rtl="0" eaLnBrk="1" fontAlgn="base" hangingPunct="1">
        <a:lnSpc>
          <a:spcPct val="85000"/>
        </a:lnSpc>
        <a:spcBef>
          <a:spcPct val="0"/>
        </a:spcBef>
        <a:spcAft>
          <a:spcPct val="0"/>
        </a:spcAft>
        <a:defRPr sz="3000">
          <a:solidFill>
            <a:srgbClr val="00673E"/>
          </a:solidFill>
          <a:latin typeface="+mj-lt"/>
          <a:ea typeface="+mj-ea"/>
          <a:cs typeface="+mj-cs"/>
        </a:defRPr>
      </a:lvl1pPr>
      <a:lvl2pPr algn="l" rtl="0" eaLnBrk="1" fontAlgn="base" hangingPunct="1">
        <a:lnSpc>
          <a:spcPct val="85000"/>
        </a:lnSpc>
        <a:spcBef>
          <a:spcPct val="0"/>
        </a:spcBef>
        <a:spcAft>
          <a:spcPct val="0"/>
        </a:spcAft>
        <a:defRPr sz="3000">
          <a:solidFill>
            <a:srgbClr val="00673E"/>
          </a:solidFill>
          <a:latin typeface="Arial Black" pitchFamily="34" charset="0"/>
        </a:defRPr>
      </a:lvl2pPr>
      <a:lvl3pPr algn="l" rtl="0" eaLnBrk="1" fontAlgn="base" hangingPunct="1">
        <a:lnSpc>
          <a:spcPct val="85000"/>
        </a:lnSpc>
        <a:spcBef>
          <a:spcPct val="0"/>
        </a:spcBef>
        <a:spcAft>
          <a:spcPct val="0"/>
        </a:spcAft>
        <a:defRPr sz="3000">
          <a:solidFill>
            <a:srgbClr val="00673E"/>
          </a:solidFill>
          <a:latin typeface="Arial Black" pitchFamily="34" charset="0"/>
        </a:defRPr>
      </a:lvl3pPr>
      <a:lvl4pPr algn="l" rtl="0" eaLnBrk="1" fontAlgn="base" hangingPunct="1">
        <a:lnSpc>
          <a:spcPct val="85000"/>
        </a:lnSpc>
        <a:spcBef>
          <a:spcPct val="0"/>
        </a:spcBef>
        <a:spcAft>
          <a:spcPct val="0"/>
        </a:spcAft>
        <a:defRPr sz="3000">
          <a:solidFill>
            <a:srgbClr val="00673E"/>
          </a:solidFill>
          <a:latin typeface="Arial Black" pitchFamily="34" charset="0"/>
        </a:defRPr>
      </a:lvl4pPr>
      <a:lvl5pPr algn="l" rtl="0" eaLnBrk="1" fontAlgn="base" hangingPunct="1">
        <a:lnSpc>
          <a:spcPct val="85000"/>
        </a:lnSpc>
        <a:spcBef>
          <a:spcPct val="0"/>
        </a:spcBef>
        <a:spcAft>
          <a:spcPct val="0"/>
        </a:spcAft>
        <a:defRPr sz="3000">
          <a:solidFill>
            <a:srgbClr val="00673E"/>
          </a:solidFill>
          <a:latin typeface="Arial Black" pitchFamily="34" charset="0"/>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p:titleStyle>
    <p:bodyStyle>
      <a:lvl1pPr marL="342900" indent="-342900" algn="l" rtl="0" eaLnBrk="1" fontAlgn="base" hangingPunct="1">
        <a:lnSpc>
          <a:spcPct val="90000"/>
        </a:lnSpc>
        <a:spcBef>
          <a:spcPct val="60000"/>
        </a:spcBef>
        <a:spcAft>
          <a:spcPct val="0"/>
        </a:spcAft>
        <a:buClr>
          <a:srgbClr val="01673E"/>
        </a:buClr>
        <a:buFont typeface="Symbol" pitchFamily="18" charset="2"/>
        <a:buChar char="·"/>
        <a:defRPr sz="2800" b="1">
          <a:solidFill>
            <a:srgbClr val="000000"/>
          </a:solidFill>
          <a:latin typeface="+mn-lt"/>
          <a:ea typeface="+mn-ea"/>
          <a:cs typeface="+mn-cs"/>
        </a:defRPr>
      </a:lvl1pPr>
      <a:lvl2pPr marL="742950" indent="-285750" algn="l" rtl="0" eaLnBrk="1" fontAlgn="base" hangingPunct="1">
        <a:lnSpc>
          <a:spcPct val="90000"/>
        </a:lnSpc>
        <a:spcBef>
          <a:spcPct val="35000"/>
        </a:spcBef>
        <a:spcAft>
          <a:spcPct val="0"/>
        </a:spcAft>
        <a:buClr>
          <a:srgbClr val="01673E"/>
        </a:buClr>
        <a:buFont typeface="Arial" charset="0"/>
        <a:buChar char="–"/>
        <a:defRPr sz="2400" b="1">
          <a:solidFill>
            <a:srgbClr val="000000"/>
          </a:solidFill>
          <a:latin typeface="+mn-lt"/>
        </a:defRPr>
      </a:lvl2pPr>
      <a:lvl3pPr marL="1143000" indent="-228600" algn="l" rtl="0" eaLnBrk="1" fontAlgn="base" hangingPunct="1">
        <a:lnSpc>
          <a:spcPct val="90000"/>
        </a:lnSpc>
        <a:spcBef>
          <a:spcPct val="25000"/>
        </a:spcBef>
        <a:spcAft>
          <a:spcPct val="0"/>
        </a:spcAft>
        <a:buClr>
          <a:srgbClr val="01673E"/>
        </a:buClr>
        <a:buFont typeface="Symbol" pitchFamily="18" charset="2"/>
        <a:buChar char="·"/>
        <a:defRPr sz="2000" b="1">
          <a:solidFill>
            <a:srgbClr val="000000"/>
          </a:solidFill>
          <a:latin typeface="+mn-lt"/>
        </a:defRPr>
      </a:lvl3pPr>
      <a:lvl4pPr marL="1600200" indent="-228600" algn="l" rtl="0" eaLnBrk="1" fontAlgn="base" hangingPunct="1">
        <a:lnSpc>
          <a:spcPct val="90000"/>
        </a:lnSpc>
        <a:spcBef>
          <a:spcPct val="20000"/>
        </a:spcBef>
        <a:spcAft>
          <a:spcPct val="0"/>
        </a:spcAft>
        <a:buClr>
          <a:srgbClr val="01673E"/>
        </a:buClr>
        <a:buFont typeface="Arial" charset="0"/>
        <a:buChar char="–"/>
        <a:defRPr b="1">
          <a:solidFill>
            <a:srgbClr val="000000"/>
          </a:solidFill>
          <a:latin typeface="+mn-lt"/>
        </a:defRPr>
      </a:lvl4pPr>
      <a:lvl5pPr marL="20574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5pPr>
      <a:lvl6pPr marL="25146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defRPr/>
            </a:pPr>
            <a:r>
              <a:rPr lang="en-US" altLang="ja-JP" sz="1200" b="1" dirty="0" smtClean="0">
                <a:solidFill>
                  <a:srgbClr val="0033CC"/>
                </a:solidFill>
                <a:cs typeface="+mn-cs"/>
              </a:rPr>
              <a:t>24</a:t>
            </a:r>
            <a:r>
              <a:rPr lang="en-US" altLang="ja-JP" sz="1200" b="1" baseline="30000" dirty="0" smtClean="0">
                <a:solidFill>
                  <a:srgbClr val="0033CC"/>
                </a:solidFill>
                <a:cs typeface="+mn-cs"/>
              </a:rPr>
              <a:t>th</a:t>
            </a:r>
            <a:r>
              <a:rPr lang="en-US" altLang="ja-JP" sz="1200" b="1" dirty="0" smtClean="0">
                <a:solidFill>
                  <a:srgbClr val="0033CC"/>
                </a:solidFill>
                <a:cs typeface="+mn-cs"/>
              </a:rPr>
              <a:t> IAEA Fusion Energy Conference,  San Diego, 8-13 October 2012</a:t>
            </a:r>
            <a:endParaRPr lang="en-GB" altLang="ja-JP" sz="1200" b="1" dirty="0" smtClean="0">
              <a:solidFill>
                <a:srgbClr val="0033CC"/>
              </a:solidFill>
              <a:cs typeface="+mn-cs"/>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GB" sz="1000" b="1" dirty="0" smtClean="0">
                <a:solidFill>
                  <a:srgbClr val="0033CC"/>
                </a:solidFill>
                <a:latin typeface="Arial"/>
                <a:cs typeface="+mn-cs"/>
              </a:rPr>
              <a:t>Slide </a:t>
            </a:r>
            <a:fld id="{47BA91C2-74BF-4480-8BF1-C44F20807924}" type="slidenum">
              <a:rPr lang="en-GB" sz="1000" b="1" smtClean="0">
                <a:solidFill>
                  <a:srgbClr val="0033CC"/>
                </a:solidFill>
                <a:latin typeface="Arial"/>
                <a:cs typeface="+mn-cs"/>
              </a:rPr>
              <a:pPr eaLnBrk="0" hangingPunct="0">
                <a:spcBef>
                  <a:spcPct val="50000"/>
                </a:spcBef>
              </a:pPr>
              <a:t>‹#›</a:t>
            </a:fld>
            <a:r>
              <a:rPr lang="en-GB" sz="1000" b="1" dirty="0" smtClean="0">
                <a:solidFill>
                  <a:srgbClr val="0033CC"/>
                </a:solidFill>
                <a:latin typeface="Arial"/>
                <a:cs typeface="+mn-cs"/>
              </a:rPr>
              <a:t>/23</a:t>
            </a:r>
            <a:endParaRPr lang="en-GB" sz="1000" b="1" dirty="0">
              <a:solidFill>
                <a:srgbClr val="0033CC"/>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69" r:id="rId1"/>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225C03E-0D41-984A-8DBF-9C2240A74A42}" type="datetimeFigureOut">
              <a:rPr lang="en-US" smtClean="0">
                <a:solidFill>
                  <a:prstClr val="black">
                    <a:tint val="75000"/>
                  </a:prstClr>
                </a:solidFill>
                <a:latin typeface="Calibri"/>
                <a:cs typeface="+mn-cs"/>
              </a:rPr>
              <a:pPr defTabSz="457200" fontAlgn="auto">
                <a:spcBef>
                  <a:spcPts val="0"/>
                </a:spcBef>
                <a:spcAft>
                  <a:spcPts val="0"/>
                </a:spcAft>
              </a:pPr>
              <a:t>10/13/2012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DC7E2688-BB41-C748-86CB-6FE08F5DBB60}"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611648806"/>
      </p:ext>
    </p:extLst>
  </p:cSld>
  <p:clrMap bg1="lt1" tx1="dk1" bg2="lt2" tx2="dk2" accent1="accent1" accent2="accent2" accent3="accent3" accent4="accent4" accent5="accent5" accent6="accent6" hlink="hlink" folHlink="folHlink"/>
  <p:sldLayoutIdLst>
    <p:sldLayoutId id="21474840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userDrawn="1"/>
        </p:nvSpPr>
        <p:spPr bwMode="auto">
          <a:xfrm>
            <a:off x="0" y="6375400"/>
            <a:ext cx="8991600" cy="482600"/>
          </a:xfrm>
          <a:prstGeom prst="rect">
            <a:avLst/>
          </a:prstGeom>
          <a:solidFill>
            <a:srgbClr val="0041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fr-FR">
              <a:solidFill>
                <a:srgbClr val="000000"/>
              </a:solidFill>
              <a:ea typeface="ＭＳ Ｐゴシック" charset="0"/>
            </a:endParaRPr>
          </a:p>
        </p:txBody>
      </p:sp>
      <p:pic>
        <p:nvPicPr>
          <p:cNvPr id="1027"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08" charset="0"/>
                <a:ea typeface="+mn-ea"/>
                <a:cs typeface="+mn-cs"/>
              </a:defRPr>
            </a:lvl1pPr>
          </a:lstStyle>
          <a:p>
            <a:pPr>
              <a:defRPr/>
            </a:pPr>
            <a:endParaRPr lang="en-US">
              <a:solidFill>
                <a:srgbClr val="000000"/>
              </a:solidFill>
            </a:endParaRPr>
          </a:p>
        </p:txBody>
      </p:sp>
      <p:sp>
        <p:nvSpPr>
          <p:cNvPr id="1031" name="Rectangle 8"/>
          <p:cNvSpPr>
            <a:spLocks noChangeArrowheads="1"/>
          </p:cNvSpPr>
          <p:nvPr userDrawn="1"/>
        </p:nvSpPr>
        <p:spPr bwMode="auto">
          <a:xfrm>
            <a:off x="0" y="6096000"/>
            <a:ext cx="9144000" cy="762000"/>
          </a:xfrm>
          <a:prstGeom prst="rect">
            <a:avLst/>
          </a:prstGeom>
          <a:solidFill>
            <a:srgbClr val="0041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a:solidFill>
                <a:srgbClr val="000000"/>
              </a:solidFill>
              <a:ea typeface="ＭＳ Ｐゴシック" charset="0"/>
            </a:endParaRPr>
          </a:p>
        </p:txBody>
      </p:sp>
      <p:pic>
        <p:nvPicPr>
          <p:cNvPr id="1033" name="Picture 1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6130925"/>
            <a:ext cx="1219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e la date 1"/>
          <p:cNvSpPr txBox="1">
            <a:spLocks/>
          </p:cNvSpPr>
          <p:nvPr userDrawn="1"/>
        </p:nvSpPr>
        <p:spPr>
          <a:xfrm>
            <a:off x="3886200" y="6299201"/>
            <a:ext cx="5257800" cy="533399"/>
          </a:xfrm>
          <a:prstGeom prst="rect">
            <a:avLst/>
          </a:prstGeom>
        </p:spPr>
        <p:txBody>
          <a:bodyPr/>
          <a:lstStyle>
            <a:defPPr>
              <a:defRPr lang="en-US"/>
            </a:defPPr>
            <a:lvl1pPr algn="l" rtl="0" fontAlgn="base">
              <a:spcBef>
                <a:spcPct val="0"/>
              </a:spcBef>
              <a:spcAft>
                <a:spcPct val="0"/>
              </a:spcAft>
              <a:defRPr sz="1200" b="0" i="1"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r"/>
            <a:r>
              <a:rPr lang="fr-FR" sz="1600" b="1" dirty="0" smtClean="0">
                <a:solidFill>
                  <a:srgbClr val="FFFFFF"/>
                </a:solidFill>
              </a:rPr>
              <a:t>D. Moreau, M. Walker, J. Ferron, F. Liu, E. Schuster, et al.</a:t>
            </a:r>
          </a:p>
          <a:p>
            <a:pPr algn="r"/>
            <a:r>
              <a:rPr lang="fr-FR" sz="1600" b="1" i="0" dirty="0" smtClean="0">
                <a:solidFill>
                  <a:srgbClr val="FFFFFF"/>
                </a:solidFill>
              </a:rPr>
              <a:t>ITR/P1-20</a:t>
            </a:r>
            <a:endParaRPr lang="fr-FR" sz="1600" b="1" i="0" dirty="0">
              <a:solidFill>
                <a:srgbClr val="FFFFFF"/>
              </a:solidFill>
            </a:endParaRPr>
          </a:p>
        </p:txBody>
      </p:sp>
      <p:grpSp>
        <p:nvGrpSpPr>
          <p:cNvPr id="4" name="Grouper 3"/>
          <p:cNvGrpSpPr/>
          <p:nvPr userDrawn="1"/>
        </p:nvGrpSpPr>
        <p:grpSpPr>
          <a:xfrm>
            <a:off x="2286000" y="6172200"/>
            <a:ext cx="1372009" cy="565150"/>
            <a:chOff x="5879691" y="4286250"/>
            <a:chExt cx="1828800" cy="685800"/>
          </a:xfrm>
        </p:grpSpPr>
        <p:sp>
          <p:nvSpPr>
            <p:cNvPr id="13" name="Rectangle 12"/>
            <p:cNvSpPr/>
            <p:nvPr/>
          </p:nvSpPr>
          <p:spPr bwMode="auto">
            <a:xfrm>
              <a:off x="5879691" y="4286250"/>
              <a:ext cx="18288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rmAutofit/>
            </a:bodyPr>
            <a:lstStyle/>
            <a:p>
              <a:pPr eaLnBrk="0" hangingPunct="0"/>
              <a:endParaRPr lang="en-US" sz="2400">
                <a:solidFill>
                  <a:srgbClr val="000000"/>
                </a:solidFill>
                <a:latin typeface="Times" pitchFamily="-107" charset="0"/>
                <a:ea typeface="ＭＳ Ｐゴシック" charset="0"/>
              </a:endParaRPr>
            </a:p>
          </p:txBody>
        </p:sp>
        <p:grpSp>
          <p:nvGrpSpPr>
            <p:cNvPr id="5" name="Group 19"/>
            <p:cNvGrpSpPr>
              <a:grpSpLocks/>
            </p:cNvGrpSpPr>
            <p:nvPr/>
          </p:nvGrpSpPr>
          <p:grpSpPr bwMode="auto">
            <a:xfrm>
              <a:off x="5943600" y="4343400"/>
              <a:ext cx="1705898" cy="628650"/>
              <a:chOff x="6144154" y="2150533"/>
              <a:chExt cx="2203452" cy="838200"/>
            </a:xfrm>
          </p:grpSpPr>
          <p:pic>
            <p:nvPicPr>
              <p:cNvPr id="15" name="Picture 32" descr="escudo"/>
              <p:cNvPicPr>
                <a:picLocks noChangeAspect="1" noChangeArrowheads="1"/>
              </p:cNvPicPr>
              <p:nvPr/>
            </p:nvPicPr>
            <p:blipFill>
              <a:blip r:embed="rId5" cstate="print"/>
              <a:srcRect/>
              <a:stretch>
                <a:fillRect/>
              </a:stretch>
            </p:blipFill>
            <p:spPr bwMode="auto">
              <a:xfrm>
                <a:off x="6144154" y="2150533"/>
                <a:ext cx="838200" cy="838200"/>
              </a:xfrm>
              <a:prstGeom prst="rect">
                <a:avLst/>
              </a:prstGeom>
              <a:noFill/>
              <a:ln w="9525">
                <a:noFill/>
                <a:miter lim="800000"/>
                <a:headEnd/>
                <a:tailEnd/>
              </a:ln>
            </p:spPr>
          </p:pic>
          <p:sp>
            <p:nvSpPr>
              <p:cNvPr id="16" name="Rectangle 33"/>
              <p:cNvSpPr>
                <a:spLocks noChangeArrowheads="1"/>
              </p:cNvSpPr>
              <p:nvPr/>
            </p:nvSpPr>
            <p:spPr bwMode="auto">
              <a:xfrm>
                <a:off x="6982355" y="2193413"/>
                <a:ext cx="1365251" cy="553997"/>
              </a:xfrm>
              <a:prstGeom prst="rect">
                <a:avLst/>
              </a:prstGeom>
              <a:noFill/>
              <a:ln w="9525">
                <a:noFill/>
                <a:miter lim="800000"/>
                <a:headEnd/>
                <a:tailEnd/>
              </a:ln>
            </p:spPr>
            <p:txBody>
              <a:bodyPr wrap="square" lIns="0" tIns="0" rIns="0" bIns="0" anchor="ctr">
                <a:prstTxWarp prst="textNoShape">
                  <a:avLst/>
                </a:prstTxWarp>
                <a:normAutofit fontScale="62500" lnSpcReduction="20000"/>
              </a:bodyPr>
              <a:lstStyle/>
              <a:p>
                <a:r>
                  <a:rPr lang="en-US" sz="2400" dirty="0">
                    <a:solidFill>
                      <a:srgbClr val="7A3D00"/>
                    </a:solidFill>
                    <a:latin typeface="Times New Roman" charset="0"/>
                    <a:ea typeface="Times New Roman" charset="0"/>
                    <a:cs typeface="Times New Roman" charset="0"/>
                  </a:rPr>
                  <a:t>LEHIGH</a:t>
                </a:r>
                <a:endParaRPr lang="en-US" sz="2400" dirty="0">
                  <a:solidFill>
                    <a:srgbClr val="000000"/>
                  </a:solidFill>
                  <a:latin typeface="Times New Roman" charset="0"/>
                  <a:ea typeface="Times New Roman" charset="0"/>
                  <a:cs typeface="Times New Roman" charset="0"/>
                </a:endParaRPr>
              </a:p>
              <a:p>
                <a:r>
                  <a:rPr lang="en-US" sz="900" dirty="0">
                    <a:solidFill>
                      <a:srgbClr val="7A3D00"/>
                    </a:solidFill>
                    <a:latin typeface="Times New Roman" charset="0"/>
                    <a:ea typeface="Times New Roman" charset="0"/>
                    <a:cs typeface="Times New Roman" charset="0"/>
                  </a:rPr>
                  <a:t>U  N  I  V  E  R  S  I  T  Y</a:t>
                </a:r>
                <a:r>
                  <a:rPr lang="en-US" sz="900" dirty="0">
                    <a:solidFill>
                      <a:srgbClr val="000000"/>
                    </a:solidFill>
                    <a:latin typeface="Calibri" charset="0"/>
                    <a:ea typeface="ＭＳ Ｐゴシック" charset="0"/>
                  </a:rPr>
                  <a:t> </a:t>
                </a:r>
              </a:p>
            </p:txBody>
          </p:sp>
        </p:grpSp>
      </p:grpSp>
      <p:pic>
        <p:nvPicPr>
          <p:cNvPr id="3" name="Image 2"/>
          <p:cNvPicPr>
            <a:picLocks noChangeAspect="1"/>
          </p:cNvPicPr>
          <p:nvPr userDrawn="1"/>
        </p:nvPicPr>
        <p:blipFill>
          <a:blip r:embed="rId6" cstate="print"/>
          <a:stretch>
            <a:fillRect/>
          </a:stretch>
        </p:blipFill>
        <p:spPr>
          <a:xfrm>
            <a:off x="0" y="6102351"/>
            <a:ext cx="888999" cy="730249"/>
          </a:xfrm>
          <a:prstGeom prst="rect">
            <a:avLst/>
          </a:prstGeom>
        </p:spPr>
      </p:pic>
    </p:spTree>
  </p:cSld>
  <p:clrMap bg1="lt1" tx1="dk1" bg2="lt2" tx2="dk2" accent1="accent1" accent2="accent2" accent3="accent3" accent4="accent4" accent5="accent5" accent6="accent6" hlink="hlink" folHlink="folHlink"/>
  <p:sldLayoutIdLst>
    <p:sldLayoutId id="2147484073" r:id="rId1"/>
  </p:sldLayoutIdLst>
  <p:hf hdr="0" ftr="0" dt="0"/>
  <p:txStyles>
    <p:titleStyle>
      <a:lvl1pPr algn="l" rtl="0" eaLnBrk="0" fontAlgn="base" hangingPunct="0">
        <a:spcBef>
          <a:spcPct val="0"/>
        </a:spcBef>
        <a:spcAft>
          <a:spcPct val="0"/>
        </a:spcAft>
        <a:defRPr sz="2600" b="1">
          <a:solidFill>
            <a:schemeClr val="bg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2600" b="1">
          <a:solidFill>
            <a:schemeClr val="bg1"/>
          </a:solidFill>
          <a:latin typeface="Century Gothic"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2600" b="1">
          <a:solidFill>
            <a:schemeClr val="bg1"/>
          </a:solidFill>
          <a:latin typeface="Century Gothic"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2600" b="1">
          <a:solidFill>
            <a:schemeClr val="bg1"/>
          </a:solidFill>
          <a:latin typeface="Century Gothic"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2600" b="1">
          <a:solidFill>
            <a:schemeClr val="bg1"/>
          </a:solidFill>
          <a:latin typeface="Century Gothic" pitchFamily="-107" charset="0"/>
          <a:ea typeface="ＭＳ Ｐゴシック" pitchFamily="-107" charset="-128"/>
          <a:cs typeface="ＭＳ Ｐゴシック" pitchFamily="-107" charset="-128"/>
        </a:defRPr>
      </a:lvl5pPr>
      <a:lvl6pPr marL="457200" algn="l" rtl="0" fontAlgn="base">
        <a:spcBef>
          <a:spcPct val="0"/>
        </a:spcBef>
        <a:spcAft>
          <a:spcPct val="0"/>
        </a:spcAft>
        <a:defRPr sz="2600" b="1">
          <a:solidFill>
            <a:schemeClr val="bg1"/>
          </a:solidFill>
          <a:latin typeface="Century Gothic" pitchFamily="-107" charset="0"/>
        </a:defRPr>
      </a:lvl6pPr>
      <a:lvl7pPr marL="914400" algn="l" rtl="0" fontAlgn="base">
        <a:spcBef>
          <a:spcPct val="0"/>
        </a:spcBef>
        <a:spcAft>
          <a:spcPct val="0"/>
        </a:spcAft>
        <a:defRPr sz="2600" b="1">
          <a:solidFill>
            <a:schemeClr val="bg1"/>
          </a:solidFill>
          <a:latin typeface="Century Gothic" pitchFamily="-107" charset="0"/>
        </a:defRPr>
      </a:lvl7pPr>
      <a:lvl8pPr marL="1371600" algn="l" rtl="0" fontAlgn="base">
        <a:spcBef>
          <a:spcPct val="0"/>
        </a:spcBef>
        <a:spcAft>
          <a:spcPct val="0"/>
        </a:spcAft>
        <a:defRPr sz="2600" b="1">
          <a:solidFill>
            <a:schemeClr val="bg1"/>
          </a:solidFill>
          <a:latin typeface="Century Gothic" pitchFamily="-107" charset="0"/>
        </a:defRPr>
      </a:lvl8pPr>
      <a:lvl9pPr marL="1828800" algn="l" rtl="0" fontAlgn="base">
        <a:spcBef>
          <a:spcPct val="0"/>
        </a:spcBef>
        <a:spcAft>
          <a:spcPct val="0"/>
        </a:spcAft>
        <a:defRPr sz="2600" b="1">
          <a:solidFill>
            <a:schemeClr val="bg1"/>
          </a:solidFill>
          <a:latin typeface="Century Gothic" pitchFamily="-107" charset="0"/>
        </a:defRPr>
      </a:lvl9pPr>
    </p:titleStyle>
    <p:bodyStyle>
      <a:lvl1pPr marL="342900" indent="-342900" algn="l" rtl="0" eaLnBrk="0" fontAlgn="base" hangingPunct="0">
        <a:spcBef>
          <a:spcPct val="20000"/>
        </a:spcBef>
        <a:spcAft>
          <a:spcPct val="0"/>
        </a:spcAft>
        <a:buClr>
          <a:srgbClr val="0C2D84"/>
        </a:buClr>
        <a:buChar char="•"/>
        <a:defRPr sz="2600" b="1">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rgbClr val="0C2D84"/>
        </a:buClr>
        <a:buChar char="–"/>
        <a:defRPr sz="24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lr>
          <a:srgbClr val="0C2D84"/>
        </a:buClr>
        <a:buChar char="•"/>
        <a:defRPr sz="20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428A53A-6472-4E5A-A9D2-DF9EF56841F9}" type="datetimeFigureOut">
              <a:rPr kumimoji="1" lang="ja-JP" altLang="en-US" smtClean="0">
                <a:solidFill>
                  <a:prstClr val="black">
                    <a:tint val="75000"/>
                  </a:prstClr>
                </a:solidFill>
                <a:latin typeface="Calibri"/>
                <a:cs typeface="+mn-cs"/>
              </a:rPr>
              <a:pPr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DA5E8A-5088-40A1-BB4F-A671C2656209}" type="slidenum">
              <a:rPr kumimoji="1" lang="ja-JP" altLang="en-US" smtClean="0">
                <a:solidFill>
                  <a:prstClr val="black">
                    <a:tint val="75000"/>
                  </a:prstClr>
                </a:solidFill>
                <a:latin typeface="Calibri"/>
                <a:cs typeface="+mn-cs"/>
              </a:rPr>
              <a:pPr fontAlgn="auto">
                <a:spcBef>
                  <a:spcPts val="0"/>
                </a:spcBef>
                <a:spcAft>
                  <a:spcPts val="0"/>
                </a:spcAft>
              </a:pPr>
              <a:t>‹#›</a:t>
            </a:fld>
            <a:endParaRPr kumimoji="1" lang="ja-JP" altLang="en-US">
              <a:solidFill>
                <a:prstClr val="black">
                  <a:tint val="75000"/>
                </a:prstClr>
              </a:solidFill>
              <a:latin typeface="Calibri"/>
              <a:cs typeface="+mn-cs"/>
            </a:endParaRPr>
          </a:p>
        </p:txBody>
      </p:sp>
    </p:spTree>
    <p:extLst>
      <p:ext uri="{BB962C8B-B14F-4D97-AF65-F5344CB8AC3E}">
        <p14:creationId xmlns:p14="http://schemas.microsoft.com/office/powerpoint/2010/main" val="3403985010"/>
      </p:ext>
    </p:extLst>
  </p:cSld>
  <p:clrMap bg1="lt1" tx1="dk1" bg2="lt2" tx2="dk2" accent1="accent1" accent2="accent2" accent3="accent3" accent4="accent4" accent5="accent5" accent6="accent6" hlink="hlink" folHlink="folHlink"/>
  <p:sldLayoutIdLst>
    <p:sldLayoutId id="2147484077" r:id="rId1"/>
    <p:sldLayoutId id="2147484087" r:id="rId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l-BE"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F63390F-56A3-41A2-B29D-044E83252AE0}" type="datetimeFigureOut">
              <a:rPr lang="nl-BE">
                <a:solidFill>
                  <a:prstClr val="black">
                    <a:tint val="75000"/>
                  </a:prstClr>
                </a:solidFill>
              </a:rPr>
              <a:pPr>
                <a:defRPr/>
              </a:pPr>
              <a:t>13/10/2012</a:t>
            </a:fld>
            <a:endParaRPr lang="nl-B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B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C999439-C9E9-477E-8AD3-CF19A7975A12}" type="slidenum">
              <a:rPr lang="nl-BE">
                <a:solidFill>
                  <a:prstClr val="black">
                    <a:tint val="75000"/>
                  </a:prstClr>
                </a:solidFill>
              </a:rPr>
              <a:pPr>
                <a:defRPr/>
              </a:pPr>
              <a:t>‹#›</a:t>
            </a:fld>
            <a:endParaRPr lang="nl-B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40" name="Text Box 16"/>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en-GB" sz="800" dirty="0">
                <a:solidFill>
                  <a:srgbClr val="000000"/>
                </a:solidFill>
                <a:latin typeface="Arial"/>
                <a:cs typeface="+mn-cs"/>
              </a:rPr>
              <a:t>Page </a:t>
            </a:r>
            <a:fld id="{47BA91C2-74BF-4480-8BF1-C44F20807924}" type="slidenum">
              <a:rPr lang="en-GB" sz="800" smtClean="0">
                <a:solidFill>
                  <a:srgbClr val="000000"/>
                </a:solidFill>
                <a:latin typeface="Arial"/>
                <a:cs typeface="+mn-cs"/>
              </a:rPr>
              <a:pPr eaLnBrk="0" hangingPunct="0">
                <a:spcBef>
                  <a:spcPct val="50000"/>
                </a:spcBef>
              </a:pPr>
              <a:t>‹#›</a:t>
            </a:fld>
            <a:endParaRPr lang="en-GB" sz="800" dirty="0">
              <a:solidFill>
                <a:srgbClr val="000000"/>
              </a:solidFill>
              <a:latin typeface="Arial"/>
              <a:cs typeface="+mn-cs"/>
            </a:endParaRPr>
          </a:p>
        </p:txBody>
      </p:sp>
      <p:sp>
        <p:nvSpPr>
          <p:cNvPr id="9" name="Text Box 6"/>
          <p:cNvSpPr txBox="1">
            <a:spLocks noChangeArrowheads="1"/>
          </p:cNvSpPr>
          <p:nvPr userDrawn="1"/>
        </p:nvSpPr>
        <p:spPr bwMode="auto">
          <a:xfrm>
            <a:off x="7308302" y="6467703"/>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US" sz="800" dirty="0" smtClean="0">
                <a:solidFill>
                  <a:srgbClr val="000000"/>
                </a:solidFill>
                <a:latin typeface="Arial"/>
                <a:cs typeface="+mn-cs"/>
              </a:rPr>
              <a:t>IDM UID: XXXXXX</a:t>
            </a:r>
            <a:endParaRPr lang="en-GB" sz="800" dirty="0">
              <a:solidFill>
                <a:srgbClr val="000000"/>
              </a:solidFill>
              <a:latin typeface="Arial"/>
              <a:cs typeface="+mn-cs"/>
            </a:endParaRPr>
          </a:p>
        </p:txBody>
      </p:sp>
      <p:cxnSp>
        <p:nvCxnSpPr>
          <p:cNvPr id="10" name="Straight Connector 9"/>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
        <p:nvSpPr>
          <p:cNvPr id="11" name="Text Box 6"/>
          <p:cNvSpPr txBox="1">
            <a:spLocks noChangeArrowheads="1"/>
          </p:cNvSpPr>
          <p:nvPr userDrawn="1"/>
        </p:nvSpPr>
        <p:spPr bwMode="auto">
          <a:xfrm>
            <a:off x="2627784" y="6453916"/>
            <a:ext cx="4572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800" dirty="0" smtClean="0">
                <a:solidFill>
                  <a:srgbClr val="000000"/>
                </a:solidFill>
                <a:latin typeface="Arial"/>
                <a:cs typeface="+mn-cs"/>
              </a:rPr>
              <a:t>IO DA Submissions for 24</a:t>
            </a:r>
            <a:r>
              <a:rPr lang="en-US" sz="800" baseline="30000" dirty="0" smtClean="0">
                <a:solidFill>
                  <a:srgbClr val="000000"/>
                </a:solidFill>
                <a:latin typeface="Arial"/>
                <a:cs typeface="+mn-cs"/>
              </a:rPr>
              <a:t>th</a:t>
            </a:r>
            <a:r>
              <a:rPr lang="en-US" sz="800" dirty="0" smtClean="0">
                <a:solidFill>
                  <a:srgbClr val="000000"/>
                </a:solidFill>
                <a:latin typeface="Arial"/>
                <a:cs typeface="+mn-cs"/>
              </a:rPr>
              <a:t> IAEA FEC and 27</a:t>
            </a:r>
            <a:r>
              <a:rPr lang="en-US" sz="800" baseline="30000" dirty="0" smtClean="0">
                <a:solidFill>
                  <a:srgbClr val="000000"/>
                </a:solidFill>
                <a:latin typeface="Arial"/>
                <a:cs typeface="+mn-cs"/>
              </a:rPr>
              <a:t>th</a:t>
            </a:r>
            <a:r>
              <a:rPr lang="en-US" sz="800" dirty="0" smtClean="0">
                <a:solidFill>
                  <a:srgbClr val="000000"/>
                </a:solidFill>
                <a:latin typeface="Arial"/>
                <a:cs typeface="+mn-cs"/>
              </a:rPr>
              <a:t> SOFT 2012</a:t>
            </a:r>
            <a:endParaRPr lang="en-GB" sz="800" dirty="0">
              <a:solidFill>
                <a:srgbClr val="000000"/>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81" r:id="rId1"/>
  </p:sldLayoutIdLst>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104D304-74FB-4141-8502-384F28DD6E2E}" type="datetimeFigureOut">
              <a:rPr kumimoji="1" lang="ja-JP" altLang="en-US" smtClean="0">
                <a:solidFill>
                  <a:prstClr val="black">
                    <a:tint val="75000"/>
                  </a:prstClr>
                </a:solidFill>
                <a:latin typeface="Calibri"/>
                <a:cs typeface="+mn-cs"/>
              </a:rPr>
              <a:pPr defTabSz="457200"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99DC7E1-83D6-DD4F-A762-99D07D3D6529}" type="slidenum">
              <a:rPr kumimoji="1" lang="ja-JP" altLang="en-US" smtClean="0">
                <a:solidFill>
                  <a:prstClr val="black">
                    <a:tint val="75000"/>
                  </a:prstClr>
                </a:solidFill>
                <a:latin typeface="Calibri"/>
                <a:cs typeface="+mn-cs"/>
              </a:rPr>
              <a:pPr defTabSz="457200" fontAlgn="auto">
                <a:spcBef>
                  <a:spcPts val="0"/>
                </a:spcBef>
                <a:spcAft>
                  <a:spcPts val="0"/>
                </a:spcAft>
              </a:pPr>
              <a:t>‹#›</a:t>
            </a:fld>
            <a:endParaRPr kumimoji="1" lang="ja-JP" altLang="en-US">
              <a:solidFill>
                <a:prstClr val="black">
                  <a:tint val="75000"/>
                </a:prstClr>
              </a:solidFill>
              <a:latin typeface="Calibri"/>
              <a:cs typeface="+mn-cs"/>
            </a:endParaRPr>
          </a:p>
        </p:txBody>
      </p:sp>
    </p:spTree>
    <p:extLst>
      <p:ext uri="{BB962C8B-B14F-4D97-AF65-F5344CB8AC3E}">
        <p14:creationId xmlns:p14="http://schemas.microsoft.com/office/powerpoint/2010/main" val="4121232892"/>
      </p:ext>
    </p:extLst>
  </p:cSld>
  <p:clrMap bg1="lt1" tx1="dk1" bg2="lt2" tx2="dk2" accent1="accent1" accent2="accent2" accent3="accent3" accent4="accent4" accent5="accent5" accent6="accent6" hlink="hlink" folHlink="folHlink"/>
  <p:sldLayoutIdLst>
    <p:sldLayoutId id="2147484083" r:id="rId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457200" y="1600200"/>
            <a:ext cx="8229600" cy="5068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3"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sp>
        <p:nvSpPr>
          <p:cNvPr id="4105"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sp>
        <p:nvSpPr>
          <p:cNvPr id="4106"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grpSp>
        <p:nvGrpSpPr>
          <p:cNvPr id="2" name="Group 23"/>
          <p:cNvGrpSpPr>
            <a:grpSpLocks/>
          </p:cNvGrpSpPr>
          <p:nvPr userDrawn="1"/>
        </p:nvGrpSpPr>
        <p:grpSpPr bwMode="auto">
          <a:xfrm>
            <a:off x="395288" y="0"/>
            <a:ext cx="4824412" cy="431800"/>
            <a:chOff x="295" y="119"/>
            <a:chExt cx="3039" cy="272"/>
          </a:xfrm>
        </p:grpSpPr>
        <p:sp>
          <p:nvSpPr>
            <p:cNvPr id="586762" name="Text Box 10"/>
            <p:cNvSpPr txBox="1">
              <a:spLocks noChangeArrowheads="1"/>
            </p:cNvSpPr>
            <p:nvPr userDrawn="1"/>
          </p:nvSpPr>
          <p:spPr bwMode="auto">
            <a:xfrm>
              <a:off x="542" y="141"/>
              <a:ext cx="1035" cy="250"/>
            </a:xfrm>
            <a:prstGeom prst="rect">
              <a:avLst/>
            </a:prstGeom>
            <a:solidFill>
              <a:srgbClr val="CCFF33">
                <a:alpha val="88000"/>
              </a:srgbClr>
            </a:solidFill>
            <a:ln w="12700">
              <a:noFill/>
              <a:miter lim="800000"/>
              <a:headEnd/>
              <a:tailEnd/>
            </a:ln>
          </p:spPr>
          <p:txBody>
            <a:bodyPr wrap="none" lIns="234000" rIns="378000">
              <a:spAutoFit/>
            </a:bodyPr>
            <a:lstStyle/>
            <a:p>
              <a:pPr algn="ctr">
                <a:defRPr/>
              </a:pPr>
              <a:r>
                <a:rPr lang="en-US" sz="2000" b="1">
                  <a:solidFill>
                    <a:srgbClr val="999900"/>
                  </a:solidFill>
                  <a:cs typeface="+mn-cs"/>
                </a:rPr>
                <a:t>IAP RAS</a:t>
              </a:r>
              <a:endParaRPr lang="ru-RU" sz="2000" b="1">
                <a:solidFill>
                  <a:srgbClr val="999900"/>
                </a:solidFill>
                <a:cs typeface="+mn-cs"/>
              </a:endParaRPr>
            </a:p>
          </p:txBody>
        </p:sp>
        <p:pic>
          <p:nvPicPr>
            <p:cNvPr id="28680" name="Picture 11" descr="iap3c"/>
            <p:cNvPicPr>
              <a:picLocks noChangeAspect="1" noChangeArrowheads="1"/>
            </p:cNvPicPr>
            <p:nvPr userDrawn="1"/>
          </p:nvPicPr>
          <p:blipFill>
            <a:blip r:embed="rId3" cstate="print"/>
            <a:srcRect/>
            <a:stretch>
              <a:fillRect/>
            </a:stretch>
          </p:blipFill>
          <p:spPr bwMode="auto">
            <a:xfrm>
              <a:off x="295" y="141"/>
              <a:ext cx="345" cy="227"/>
            </a:xfrm>
            <a:prstGeom prst="rect">
              <a:avLst/>
            </a:prstGeom>
            <a:gradFill rotWithShape="1">
              <a:gsLst>
                <a:gs pos="0">
                  <a:srgbClr val="6D6DFF">
                    <a:alpha val="87999"/>
                  </a:srgbClr>
                </a:gs>
                <a:gs pos="100000">
                  <a:srgbClr val="5050BA"/>
                </a:gs>
              </a:gsLst>
              <a:lin ang="5400000" scaled="1"/>
            </a:gradFill>
            <a:ln w="9525">
              <a:noFill/>
              <a:miter lim="800000"/>
              <a:headEnd/>
              <a:tailEnd/>
            </a:ln>
          </p:spPr>
        </p:pic>
        <p:grpSp>
          <p:nvGrpSpPr>
            <p:cNvPr id="3" name="Group 12"/>
            <p:cNvGrpSpPr>
              <a:grpSpLocks/>
            </p:cNvGrpSpPr>
            <p:nvPr userDrawn="1"/>
          </p:nvGrpSpPr>
          <p:grpSpPr bwMode="auto">
            <a:xfrm>
              <a:off x="1528" y="141"/>
              <a:ext cx="1108" cy="250"/>
              <a:chOff x="3379" y="3702"/>
              <a:chExt cx="1140" cy="300"/>
            </a:xfrm>
          </p:grpSpPr>
          <p:sp>
            <p:nvSpPr>
              <p:cNvPr id="586765" name="Text Box 13"/>
              <p:cNvSpPr txBox="1">
                <a:spLocks noChangeArrowheads="1"/>
              </p:cNvSpPr>
              <p:nvPr/>
            </p:nvSpPr>
            <p:spPr bwMode="auto">
              <a:xfrm>
                <a:off x="3454" y="3702"/>
                <a:ext cx="1065" cy="300"/>
              </a:xfrm>
              <a:prstGeom prst="rect">
                <a:avLst/>
              </a:prstGeom>
              <a:solidFill>
                <a:srgbClr val="CCFF33">
                  <a:alpha val="88000"/>
                </a:srgbClr>
              </a:solidFill>
              <a:ln w="12700">
                <a:noFill/>
                <a:miter lim="800000"/>
                <a:headEnd/>
                <a:tailEnd/>
              </a:ln>
            </p:spPr>
            <p:txBody>
              <a:bodyPr wrap="none" lIns="378000" rIns="306000">
                <a:spAutoFit/>
              </a:bodyPr>
              <a:lstStyle/>
              <a:p>
                <a:pPr algn="ctr">
                  <a:defRPr/>
                </a:pPr>
                <a:r>
                  <a:rPr lang="en-US" sz="2000" b="1">
                    <a:solidFill>
                      <a:srgbClr val="999900"/>
                    </a:solidFill>
                    <a:cs typeface="+mn-cs"/>
                  </a:rPr>
                  <a:t>GYCOM</a:t>
                </a:r>
                <a:endParaRPr lang="ru-RU" sz="2000" b="1">
                  <a:solidFill>
                    <a:srgbClr val="999900"/>
                  </a:solidFill>
                  <a:cs typeface="+mn-cs"/>
                </a:endParaRPr>
              </a:p>
            </p:txBody>
          </p:sp>
          <p:pic>
            <p:nvPicPr>
              <p:cNvPr id="28686" name="Picture 14" descr="GycomC"/>
              <p:cNvPicPr>
                <a:picLocks noChangeAspect="1" noChangeArrowheads="1"/>
              </p:cNvPicPr>
              <p:nvPr/>
            </p:nvPicPr>
            <p:blipFill>
              <a:blip r:embed="rId4" cstate="print"/>
              <a:srcRect/>
              <a:stretch>
                <a:fillRect/>
              </a:stretch>
            </p:blipFill>
            <p:spPr bwMode="auto">
              <a:xfrm>
                <a:off x="3379" y="3707"/>
                <a:ext cx="249" cy="249"/>
              </a:xfrm>
              <a:prstGeom prst="rect">
                <a:avLst/>
              </a:prstGeom>
              <a:gradFill rotWithShape="1">
                <a:gsLst>
                  <a:gs pos="0">
                    <a:srgbClr val="6D6DFF">
                      <a:alpha val="87999"/>
                    </a:srgbClr>
                  </a:gs>
                  <a:gs pos="100000">
                    <a:srgbClr val="5050BA"/>
                  </a:gs>
                </a:gsLst>
                <a:lin ang="5400000" scaled="1"/>
              </a:gradFill>
              <a:ln w="9525">
                <a:noFill/>
                <a:miter lim="800000"/>
                <a:headEnd/>
                <a:tailEnd/>
              </a:ln>
            </p:spPr>
          </p:pic>
        </p:grpSp>
        <p:sp>
          <p:nvSpPr>
            <p:cNvPr id="586768" name="AutoShape 16"/>
            <p:cNvSpPr>
              <a:spLocks noChangeAspect="1" noChangeArrowheads="1"/>
            </p:cNvSpPr>
            <p:nvPr userDrawn="1"/>
          </p:nvSpPr>
          <p:spPr bwMode="auto">
            <a:xfrm>
              <a:off x="2674" y="141"/>
              <a:ext cx="660" cy="223"/>
            </a:xfrm>
            <a:prstGeom prst="rect">
              <a:avLst/>
            </a:prstGeom>
            <a:noFill/>
            <a:ln w="9525">
              <a:noFill/>
              <a:miter lim="800000"/>
              <a:headEnd/>
              <a:tailEnd/>
            </a:ln>
          </p:spPr>
          <p:txBody>
            <a:bodyPr/>
            <a:lstStyle/>
            <a:p>
              <a:pPr eaLnBrk="0" hangingPunct="0">
                <a:defRPr/>
              </a:pPr>
              <a:endParaRPr lang="ru-RU">
                <a:solidFill>
                  <a:srgbClr val="000000"/>
                </a:solidFill>
                <a:cs typeface="+mn-cs"/>
              </a:endParaRPr>
            </a:p>
          </p:txBody>
        </p:sp>
        <p:pic>
          <p:nvPicPr>
            <p:cNvPr id="28683" name="Picture 17" descr="INF 2c"/>
            <p:cNvPicPr>
              <a:picLocks noChangeAspect="1" noChangeArrowheads="1"/>
            </p:cNvPicPr>
            <p:nvPr userDrawn="1"/>
          </p:nvPicPr>
          <p:blipFill>
            <a:blip r:embed="rId5" cstate="print"/>
            <a:srcRect/>
            <a:stretch>
              <a:fillRect/>
            </a:stretch>
          </p:blipFill>
          <p:spPr bwMode="auto">
            <a:xfrm>
              <a:off x="2608" y="147"/>
              <a:ext cx="207" cy="217"/>
            </a:xfrm>
            <a:prstGeom prst="rect">
              <a:avLst/>
            </a:prstGeom>
            <a:gradFill rotWithShape="1">
              <a:gsLst>
                <a:gs pos="0">
                  <a:srgbClr val="6D6DFF">
                    <a:alpha val="87999"/>
                  </a:srgbClr>
                </a:gs>
                <a:gs pos="100000">
                  <a:srgbClr val="5050BA"/>
                </a:gs>
              </a:gsLst>
              <a:lin ang="5400000" scaled="1"/>
            </a:gradFill>
            <a:ln w="9525">
              <a:noFill/>
              <a:miter lim="800000"/>
              <a:headEnd/>
              <a:tailEnd/>
            </a:ln>
          </p:spPr>
        </p:pic>
        <p:sp>
          <p:nvSpPr>
            <p:cNvPr id="586770" name="Text Box 18"/>
            <p:cNvSpPr txBox="1">
              <a:spLocks noChangeArrowheads="1"/>
            </p:cNvSpPr>
            <p:nvPr userDrawn="1"/>
          </p:nvSpPr>
          <p:spPr bwMode="auto">
            <a:xfrm>
              <a:off x="2835" y="119"/>
              <a:ext cx="408" cy="272"/>
            </a:xfrm>
            <a:prstGeom prst="rect">
              <a:avLst/>
            </a:prstGeom>
            <a:solidFill>
              <a:srgbClr val="CCFF33">
                <a:alpha val="88000"/>
              </a:srgbClr>
            </a:solidFill>
            <a:ln w="12700">
              <a:noFill/>
              <a:miter lim="800000"/>
              <a:headEnd/>
              <a:tailEnd/>
            </a:ln>
          </p:spPr>
          <p:txBody>
            <a:bodyPr/>
            <a:lstStyle/>
            <a:p>
              <a:pPr algn="ctr">
                <a:defRPr/>
              </a:pPr>
              <a:r>
                <a:rPr lang="en-US" sz="2000" b="1">
                  <a:solidFill>
                    <a:srgbClr val="999900"/>
                  </a:solidFill>
                  <a:cs typeface="+mn-cs"/>
                </a:rPr>
                <a:t>TPI</a:t>
              </a:r>
              <a:endParaRPr lang="ru-RU" sz="2000" b="1">
                <a:solidFill>
                  <a:srgbClr val="999900"/>
                </a:solidFill>
                <a:cs typeface="+mn-cs"/>
              </a:endParaRPr>
            </a:p>
          </p:txBody>
        </p:sp>
      </p:grpSp>
    </p:spTree>
  </p:cSld>
  <p:clrMap bg1="lt1" tx1="dk1" bg2="lt2" tx2="dk2" accent1="accent1" accent2="accent2" accent3="accent3" accent4="accent4" accent5="accent5" accent6="accent6" hlink="hlink" folHlink="folHlink"/>
  <p:sldLayoutIdLst>
    <p:sldLayoutId id="2147484085" r:id="rId1"/>
  </p:sldLayoutIdLst>
  <p:timing>
    <p:tnLst>
      <p:par>
        <p:cTn id="1" dur="indefinite" restart="never" nodeType="tmRoot"/>
      </p:par>
    </p:tnLst>
  </p:timing>
  <p:txStyles>
    <p:titleStyle>
      <a:lvl1pPr algn="l" rtl="0" eaLnBrk="0" fontAlgn="base" hangingPunct="0">
        <a:spcBef>
          <a:spcPct val="0"/>
        </a:spcBef>
        <a:spcAft>
          <a:spcPct val="0"/>
        </a:spcAft>
        <a:defRPr sz="2400" b="1">
          <a:solidFill>
            <a:schemeClr val="bg2"/>
          </a:solidFill>
          <a:latin typeface="+mj-lt"/>
          <a:ea typeface="+mj-ea"/>
          <a:cs typeface="+mj-cs"/>
        </a:defRPr>
      </a:lvl1pPr>
      <a:lvl2pPr algn="l" rtl="0" eaLnBrk="0" fontAlgn="base" hangingPunct="0">
        <a:spcBef>
          <a:spcPct val="0"/>
        </a:spcBef>
        <a:spcAft>
          <a:spcPct val="0"/>
        </a:spcAft>
        <a:defRPr sz="2400" b="1">
          <a:solidFill>
            <a:schemeClr val="bg2"/>
          </a:solidFill>
          <a:latin typeface="Garamond" pitchFamily="18" charset="0"/>
        </a:defRPr>
      </a:lvl2pPr>
      <a:lvl3pPr algn="l" rtl="0" eaLnBrk="0" fontAlgn="base" hangingPunct="0">
        <a:spcBef>
          <a:spcPct val="0"/>
        </a:spcBef>
        <a:spcAft>
          <a:spcPct val="0"/>
        </a:spcAft>
        <a:defRPr sz="2400" b="1">
          <a:solidFill>
            <a:schemeClr val="bg2"/>
          </a:solidFill>
          <a:latin typeface="Garamond" pitchFamily="18" charset="0"/>
        </a:defRPr>
      </a:lvl3pPr>
      <a:lvl4pPr algn="l" rtl="0" eaLnBrk="0" fontAlgn="base" hangingPunct="0">
        <a:spcBef>
          <a:spcPct val="0"/>
        </a:spcBef>
        <a:spcAft>
          <a:spcPct val="0"/>
        </a:spcAft>
        <a:defRPr sz="2400" b="1">
          <a:solidFill>
            <a:schemeClr val="bg2"/>
          </a:solidFill>
          <a:latin typeface="Garamond" pitchFamily="18" charset="0"/>
        </a:defRPr>
      </a:lvl4pPr>
      <a:lvl5pPr algn="l" rtl="0" eaLnBrk="0" fontAlgn="base" hangingPunct="0">
        <a:spcBef>
          <a:spcPct val="0"/>
        </a:spcBef>
        <a:spcAft>
          <a:spcPct val="0"/>
        </a:spcAft>
        <a:defRPr sz="2400" b="1">
          <a:solidFill>
            <a:schemeClr val="bg2"/>
          </a:solidFill>
          <a:latin typeface="Garamond" pitchFamily="18" charset="0"/>
        </a:defRPr>
      </a:lvl5pPr>
      <a:lvl6pPr marL="457200" algn="l" rtl="0" fontAlgn="base">
        <a:spcBef>
          <a:spcPct val="0"/>
        </a:spcBef>
        <a:spcAft>
          <a:spcPct val="0"/>
        </a:spcAft>
        <a:defRPr sz="2400" b="1">
          <a:solidFill>
            <a:schemeClr val="bg2"/>
          </a:solidFill>
          <a:latin typeface="Garamond" pitchFamily="18" charset="0"/>
        </a:defRPr>
      </a:lvl6pPr>
      <a:lvl7pPr marL="914400" algn="l" rtl="0" fontAlgn="base">
        <a:spcBef>
          <a:spcPct val="0"/>
        </a:spcBef>
        <a:spcAft>
          <a:spcPct val="0"/>
        </a:spcAft>
        <a:defRPr sz="2400" b="1">
          <a:solidFill>
            <a:schemeClr val="bg2"/>
          </a:solidFill>
          <a:latin typeface="Garamond" pitchFamily="18" charset="0"/>
        </a:defRPr>
      </a:lvl7pPr>
      <a:lvl8pPr marL="1371600" algn="l" rtl="0" fontAlgn="base">
        <a:spcBef>
          <a:spcPct val="0"/>
        </a:spcBef>
        <a:spcAft>
          <a:spcPct val="0"/>
        </a:spcAft>
        <a:defRPr sz="2400" b="1">
          <a:solidFill>
            <a:schemeClr val="bg2"/>
          </a:solidFill>
          <a:latin typeface="Garamond" pitchFamily="18" charset="0"/>
        </a:defRPr>
      </a:lvl8pPr>
      <a:lvl9pPr marL="1828800" algn="l" rtl="0" fontAlgn="base">
        <a:spcBef>
          <a:spcPct val="0"/>
        </a:spcBef>
        <a:spcAft>
          <a:spcPct val="0"/>
        </a:spcAft>
        <a:defRPr sz="2400" b="1">
          <a:solidFill>
            <a:schemeClr val="bg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457200" y="1600200"/>
            <a:ext cx="8229600" cy="5068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3"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sp>
        <p:nvSpPr>
          <p:cNvPr id="4105"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sp>
        <p:nvSpPr>
          <p:cNvPr id="4106"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lstStyle/>
          <a:p>
            <a:pPr algn="ctr">
              <a:defRPr/>
            </a:pPr>
            <a:endParaRPr lang="de-DE" sz="2400">
              <a:solidFill>
                <a:srgbClr val="000000"/>
              </a:solidFill>
              <a:latin typeface="Times New Roman" pitchFamily="18" charset="0"/>
              <a:cs typeface="+mn-cs"/>
            </a:endParaRPr>
          </a:p>
        </p:txBody>
      </p:sp>
      <p:grpSp>
        <p:nvGrpSpPr>
          <p:cNvPr id="2" name="Group 23"/>
          <p:cNvGrpSpPr>
            <a:grpSpLocks/>
          </p:cNvGrpSpPr>
          <p:nvPr userDrawn="1"/>
        </p:nvGrpSpPr>
        <p:grpSpPr bwMode="auto">
          <a:xfrm>
            <a:off x="395288" y="0"/>
            <a:ext cx="4824412" cy="431800"/>
            <a:chOff x="295" y="119"/>
            <a:chExt cx="3039" cy="272"/>
          </a:xfrm>
        </p:grpSpPr>
        <p:sp>
          <p:nvSpPr>
            <p:cNvPr id="586762" name="Text Box 10"/>
            <p:cNvSpPr txBox="1">
              <a:spLocks noChangeArrowheads="1"/>
            </p:cNvSpPr>
            <p:nvPr userDrawn="1"/>
          </p:nvSpPr>
          <p:spPr bwMode="auto">
            <a:xfrm>
              <a:off x="542" y="141"/>
              <a:ext cx="1035" cy="250"/>
            </a:xfrm>
            <a:prstGeom prst="rect">
              <a:avLst/>
            </a:prstGeom>
            <a:solidFill>
              <a:srgbClr val="CCFF33">
                <a:alpha val="88000"/>
              </a:srgbClr>
            </a:solidFill>
            <a:ln w="12700">
              <a:noFill/>
              <a:miter lim="800000"/>
              <a:headEnd/>
              <a:tailEnd/>
            </a:ln>
          </p:spPr>
          <p:txBody>
            <a:bodyPr wrap="none" lIns="234000" rIns="378000">
              <a:spAutoFit/>
            </a:bodyPr>
            <a:lstStyle/>
            <a:p>
              <a:pPr algn="ctr">
                <a:defRPr/>
              </a:pPr>
              <a:r>
                <a:rPr lang="en-US" sz="2000" b="1">
                  <a:solidFill>
                    <a:srgbClr val="999900"/>
                  </a:solidFill>
                  <a:cs typeface="+mn-cs"/>
                </a:rPr>
                <a:t>IAP RAS</a:t>
              </a:r>
              <a:endParaRPr lang="ru-RU" sz="2000" b="1">
                <a:solidFill>
                  <a:srgbClr val="999900"/>
                </a:solidFill>
                <a:cs typeface="+mn-cs"/>
              </a:endParaRPr>
            </a:p>
          </p:txBody>
        </p:sp>
        <p:pic>
          <p:nvPicPr>
            <p:cNvPr id="28680" name="Picture 11" descr="iap3c"/>
            <p:cNvPicPr>
              <a:picLocks noChangeAspect="1" noChangeArrowheads="1"/>
            </p:cNvPicPr>
            <p:nvPr userDrawn="1"/>
          </p:nvPicPr>
          <p:blipFill>
            <a:blip r:embed="rId2" cstate="print"/>
            <a:srcRect/>
            <a:stretch>
              <a:fillRect/>
            </a:stretch>
          </p:blipFill>
          <p:spPr bwMode="auto">
            <a:xfrm>
              <a:off x="295" y="141"/>
              <a:ext cx="345" cy="227"/>
            </a:xfrm>
            <a:prstGeom prst="rect">
              <a:avLst/>
            </a:prstGeom>
            <a:gradFill rotWithShape="1">
              <a:gsLst>
                <a:gs pos="0">
                  <a:srgbClr val="6D6DFF">
                    <a:alpha val="87999"/>
                  </a:srgbClr>
                </a:gs>
                <a:gs pos="100000">
                  <a:srgbClr val="5050BA"/>
                </a:gs>
              </a:gsLst>
              <a:lin ang="5400000" scaled="1"/>
            </a:gradFill>
            <a:ln w="9525">
              <a:noFill/>
              <a:miter lim="800000"/>
              <a:headEnd/>
              <a:tailEnd/>
            </a:ln>
          </p:spPr>
        </p:pic>
        <p:grpSp>
          <p:nvGrpSpPr>
            <p:cNvPr id="3" name="Group 12"/>
            <p:cNvGrpSpPr>
              <a:grpSpLocks/>
            </p:cNvGrpSpPr>
            <p:nvPr userDrawn="1"/>
          </p:nvGrpSpPr>
          <p:grpSpPr bwMode="auto">
            <a:xfrm>
              <a:off x="1528" y="141"/>
              <a:ext cx="1108" cy="250"/>
              <a:chOff x="3379" y="3702"/>
              <a:chExt cx="1140" cy="300"/>
            </a:xfrm>
          </p:grpSpPr>
          <p:sp>
            <p:nvSpPr>
              <p:cNvPr id="586765" name="Text Box 13"/>
              <p:cNvSpPr txBox="1">
                <a:spLocks noChangeArrowheads="1"/>
              </p:cNvSpPr>
              <p:nvPr/>
            </p:nvSpPr>
            <p:spPr bwMode="auto">
              <a:xfrm>
                <a:off x="3454" y="3702"/>
                <a:ext cx="1065" cy="300"/>
              </a:xfrm>
              <a:prstGeom prst="rect">
                <a:avLst/>
              </a:prstGeom>
              <a:solidFill>
                <a:srgbClr val="CCFF33">
                  <a:alpha val="88000"/>
                </a:srgbClr>
              </a:solidFill>
              <a:ln w="12700">
                <a:noFill/>
                <a:miter lim="800000"/>
                <a:headEnd/>
                <a:tailEnd/>
              </a:ln>
            </p:spPr>
            <p:txBody>
              <a:bodyPr wrap="none" lIns="378000" rIns="306000">
                <a:spAutoFit/>
              </a:bodyPr>
              <a:lstStyle/>
              <a:p>
                <a:pPr algn="ctr">
                  <a:defRPr/>
                </a:pPr>
                <a:r>
                  <a:rPr lang="en-US" sz="2000" b="1">
                    <a:solidFill>
                      <a:srgbClr val="999900"/>
                    </a:solidFill>
                    <a:cs typeface="+mn-cs"/>
                  </a:rPr>
                  <a:t>GYCOM</a:t>
                </a:r>
                <a:endParaRPr lang="ru-RU" sz="2000" b="1">
                  <a:solidFill>
                    <a:srgbClr val="999900"/>
                  </a:solidFill>
                  <a:cs typeface="+mn-cs"/>
                </a:endParaRPr>
              </a:p>
            </p:txBody>
          </p:sp>
          <p:pic>
            <p:nvPicPr>
              <p:cNvPr id="28686" name="Picture 14" descr="GycomC"/>
              <p:cNvPicPr>
                <a:picLocks noChangeAspect="1" noChangeArrowheads="1"/>
              </p:cNvPicPr>
              <p:nvPr/>
            </p:nvPicPr>
            <p:blipFill>
              <a:blip r:embed="rId3" cstate="print"/>
              <a:srcRect/>
              <a:stretch>
                <a:fillRect/>
              </a:stretch>
            </p:blipFill>
            <p:spPr bwMode="auto">
              <a:xfrm>
                <a:off x="3379" y="3707"/>
                <a:ext cx="249" cy="249"/>
              </a:xfrm>
              <a:prstGeom prst="rect">
                <a:avLst/>
              </a:prstGeom>
              <a:gradFill rotWithShape="1">
                <a:gsLst>
                  <a:gs pos="0">
                    <a:srgbClr val="6D6DFF">
                      <a:alpha val="87999"/>
                    </a:srgbClr>
                  </a:gs>
                  <a:gs pos="100000">
                    <a:srgbClr val="5050BA"/>
                  </a:gs>
                </a:gsLst>
                <a:lin ang="5400000" scaled="1"/>
              </a:gradFill>
              <a:ln w="9525">
                <a:noFill/>
                <a:miter lim="800000"/>
                <a:headEnd/>
                <a:tailEnd/>
              </a:ln>
            </p:spPr>
          </p:pic>
        </p:grpSp>
        <p:sp>
          <p:nvSpPr>
            <p:cNvPr id="586768" name="AutoShape 16"/>
            <p:cNvSpPr>
              <a:spLocks noChangeAspect="1" noChangeArrowheads="1"/>
            </p:cNvSpPr>
            <p:nvPr userDrawn="1"/>
          </p:nvSpPr>
          <p:spPr bwMode="auto">
            <a:xfrm>
              <a:off x="2674" y="141"/>
              <a:ext cx="660" cy="223"/>
            </a:xfrm>
            <a:prstGeom prst="rect">
              <a:avLst/>
            </a:prstGeom>
            <a:noFill/>
            <a:ln w="9525">
              <a:noFill/>
              <a:miter lim="800000"/>
              <a:headEnd/>
              <a:tailEnd/>
            </a:ln>
          </p:spPr>
          <p:txBody>
            <a:bodyPr/>
            <a:lstStyle/>
            <a:p>
              <a:pPr eaLnBrk="0" hangingPunct="0">
                <a:defRPr/>
              </a:pPr>
              <a:endParaRPr lang="ru-RU">
                <a:solidFill>
                  <a:srgbClr val="000000"/>
                </a:solidFill>
                <a:cs typeface="+mn-cs"/>
              </a:endParaRPr>
            </a:p>
          </p:txBody>
        </p:sp>
        <p:pic>
          <p:nvPicPr>
            <p:cNvPr id="28683" name="Picture 17" descr="INF 2c"/>
            <p:cNvPicPr>
              <a:picLocks noChangeAspect="1" noChangeArrowheads="1"/>
            </p:cNvPicPr>
            <p:nvPr userDrawn="1"/>
          </p:nvPicPr>
          <p:blipFill>
            <a:blip r:embed="rId4" cstate="print"/>
            <a:srcRect/>
            <a:stretch>
              <a:fillRect/>
            </a:stretch>
          </p:blipFill>
          <p:spPr bwMode="auto">
            <a:xfrm>
              <a:off x="2608" y="147"/>
              <a:ext cx="207" cy="217"/>
            </a:xfrm>
            <a:prstGeom prst="rect">
              <a:avLst/>
            </a:prstGeom>
            <a:gradFill rotWithShape="1">
              <a:gsLst>
                <a:gs pos="0">
                  <a:srgbClr val="6D6DFF">
                    <a:alpha val="87999"/>
                  </a:srgbClr>
                </a:gs>
                <a:gs pos="100000">
                  <a:srgbClr val="5050BA"/>
                </a:gs>
              </a:gsLst>
              <a:lin ang="5400000" scaled="1"/>
            </a:gradFill>
            <a:ln w="9525">
              <a:noFill/>
              <a:miter lim="800000"/>
              <a:headEnd/>
              <a:tailEnd/>
            </a:ln>
          </p:spPr>
        </p:pic>
        <p:sp>
          <p:nvSpPr>
            <p:cNvPr id="586770" name="Text Box 18"/>
            <p:cNvSpPr txBox="1">
              <a:spLocks noChangeArrowheads="1"/>
            </p:cNvSpPr>
            <p:nvPr userDrawn="1"/>
          </p:nvSpPr>
          <p:spPr bwMode="auto">
            <a:xfrm>
              <a:off x="2835" y="119"/>
              <a:ext cx="408" cy="272"/>
            </a:xfrm>
            <a:prstGeom prst="rect">
              <a:avLst/>
            </a:prstGeom>
            <a:solidFill>
              <a:srgbClr val="CCFF33">
                <a:alpha val="88000"/>
              </a:srgbClr>
            </a:solidFill>
            <a:ln w="12700">
              <a:noFill/>
              <a:miter lim="800000"/>
              <a:headEnd/>
              <a:tailEnd/>
            </a:ln>
          </p:spPr>
          <p:txBody>
            <a:bodyPr/>
            <a:lstStyle/>
            <a:p>
              <a:pPr algn="ctr">
                <a:defRPr/>
              </a:pPr>
              <a:r>
                <a:rPr lang="en-US" sz="2000" b="1">
                  <a:solidFill>
                    <a:srgbClr val="999900"/>
                  </a:solidFill>
                  <a:cs typeface="+mn-cs"/>
                </a:rPr>
                <a:t>TPI</a:t>
              </a:r>
              <a:endParaRPr lang="ru-RU" sz="2000" b="1">
                <a:solidFill>
                  <a:srgbClr val="999900"/>
                </a:solidFill>
                <a:cs typeface="+mn-cs"/>
              </a:endParaRPr>
            </a:p>
          </p:txBody>
        </p:sp>
      </p:gr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400" b="1">
          <a:solidFill>
            <a:schemeClr val="bg2"/>
          </a:solidFill>
          <a:latin typeface="+mj-lt"/>
          <a:ea typeface="+mj-ea"/>
          <a:cs typeface="+mj-cs"/>
        </a:defRPr>
      </a:lvl1pPr>
      <a:lvl2pPr algn="l" rtl="0" eaLnBrk="0" fontAlgn="base" hangingPunct="0">
        <a:spcBef>
          <a:spcPct val="0"/>
        </a:spcBef>
        <a:spcAft>
          <a:spcPct val="0"/>
        </a:spcAft>
        <a:defRPr sz="2400" b="1">
          <a:solidFill>
            <a:schemeClr val="bg2"/>
          </a:solidFill>
          <a:latin typeface="Garamond" pitchFamily="18" charset="0"/>
        </a:defRPr>
      </a:lvl2pPr>
      <a:lvl3pPr algn="l" rtl="0" eaLnBrk="0" fontAlgn="base" hangingPunct="0">
        <a:spcBef>
          <a:spcPct val="0"/>
        </a:spcBef>
        <a:spcAft>
          <a:spcPct val="0"/>
        </a:spcAft>
        <a:defRPr sz="2400" b="1">
          <a:solidFill>
            <a:schemeClr val="bg2"/>
          </a:solidFill>
          <a:latin typeface="Garamond" pitchFamily="18" charset="0"/>
        </a:defRPr>
      </a:lvl3pPr>
      <a:lvl4pPr algn="l" rtl="0" eaLnBrk="0" fontAlgn="base" hangingPunct="0">
        <a:spcBef>
          <a:spcPct val="0"/>
        </a:spcBef>
        <a:spcAft>
          <a:spcPct val="0"/>
        </a:spcAft>
        <a:defRPr sz="2400" b="1">
          <a:solidFill>
            <a:schemeClr val="bg2"/>
          </a:solidFill>
          <a:latin typeface="Garamond" pitchFamily="18" charset="0"/>
        </a:defRPr>
      </a:lvl4pPr>
      <a:lvl5pPr algn="l" rtl="0" eaLnBrk="0" fontAlgn="base" hangingPunct="0">
        <a:spcBef>
          <a:spcPct val="0"/>
        </a:spcBef>
        <a:spcAft>
          <a:spcPct val="0"/>
        </a:spcAft>
        <a:defRPr sz="2400" b="1">
          <a:solidFill>
            <a:schemeClr val="bg2"/>
          </a:solidFill>
          <a:latin typeface="Garamond" pitchFamily="18" charset="0"/>
        </a:defRPr>
      </a:lvl5pPr>
      <a:lvl6pPr marL="457200" algn="l" rtl="0" fontAlgn="base">
        <a:spcBef>
          <a:spcPct val="0"/>
        </a:spcBef>
        <a:spcAft>
          <a:spcPct val="0"/>
        </a:spcAft>
        <a:defRPr sz="2400" b="1">
          <a:solidFill>
            <a:schemeClr val="bg2"/>
          </a:solidFill>
          <a:latin typeface="Garamond" pitchFamily="18" charset="0"/>
        </a:defRPr>
      </a:lvl6pPr>
      <a:lvl7pPr marL="914400" algn="l" rtl="0" fontAlgn="base">
        <a:spcBef>
          <a:spcPct val="0"/>
        </a:spcBef>
        <a:spcAft>
          <a:spcPct val="0"/>
        </a:spcAft>
        <a:defRPr sz="2400" b="1">
          <a:solidFill>
            <a:schemeClr val="bg2"/>
          </a:solidFill>
          <a:latin typeface="Garamond" pitchFamily="18" charset="0"/>
        </a:defRPr>
      </a:lvl7pPr>
      <a:lvl8pPr marL="1371600" algn="l" rtl="0" fontAlgn="base">
        <a:spcBef>
          <a:spcPct val="0"/>
        </a:spcBef>
        <a:spcAft>
          <a:spcPct val="0"/>
        </a:spcAft>
        <a:defRPr sz="2400" b="1">
          <a:solidFill>
            <a:schemeClr val="bg2"/>
          </a:solidFill>
          <a:latin typeface="Garamond" pitchFamily="18" charset="0"/>
        </a:defRPr>
      </a:lvl8pPr>
      <a:lvl9pPr marL="1828800" algn="l" rtl="0" fontAlgn="base">
        <a:spcBef>
          <a:spcPct val="0"/>
        </a:spcBef>
        <a:spcAft>
          <a:spcPct val="0"/>
        </a:spcAft>
        <a:defRPr sz="2400" b="1">
          <a:solidFill>
            <a:schemeClr val="bg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D106BAD7-D861-40FD-B57E-4871E07B3235}" type="datetimeFigureOut">
              <a:rPr kumimoji="1" lang="ja-JP" altLang="en-US" smtClean="0">
                <a:cs typeface="+mn-cs"/>
              </a:rPr>
              <a:pPr/>
              <a:t>2012/10/13</a:t>
            </a:fld>
            <a:endParaRPr kumimoji="1" lang="ja-JP" altLang="en-US" smtClean="0">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kumimoji="1" lang="ja-JP" altLang="en-US" smtClean="0">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A6C14312-533A-42AD-98CE-FFE5DDBCA3C3}" type="slidenum">
              <a:rPr kumimoji="1" lang="ja-JP" altLang="en-US" smtClean="0">
                <a:cs typeface="+mn-cs"/>
              </a:rPr>
              <a:pPr/>
              <a:t>‹#›</a:t>
            </a:fld>
            <a:endParaRPr kumimoji="1" lang="ja-JP" altLang="en-US" smtClean="0">
              <a:cs typeface="+mn-cs"/>
            </a:endParaRPr>
          </a:p>
        </p:txBody>
      </p:sp>
    </p:spTree>
  </p:cSld>
  <p:clrMap bg1="lt1" tx1="dk1" bg2="lt2" tx2="dk2" accent1="accent1" accent2="accent2" accent3="accent3" accent4="accent4" accent5="accent5" accent6="accent6" hlink="hlink" folHlink="folHlink"/>
  <p:sldLayoutIdLst>
    <p:sldLayoutId id="2147484089" r:id="rId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5" name="Text Box 7"/>
          <p:cNvSpPr txBox="1">
            <a:spLocks noChangeArrowheads="1"/>
          </p:cNvSpPr>
          <p:nvPr/>
        </p:nvSpPr>
        <p:spPr bwMode="auto">
          <a:xfrm>
            <a:off x="1823099" y="6447644"/>
            <a:ext cx="5640338" cy="430855"/>
          </a:xfrm>
          <a:prstGeom prst="rect">
            <a:avLst/>
          </a:prstGeom>
          <a:noFill/>
          <a:ln w="9525">
            <a:noFill/>
            <a:miter lim="800000"/>
            <a:headEnd/>
            <a:tailEnd/>
          </a:ln>
          <a:effectLst/>
        </p:spPr>
        <p:txBody>
          <a:bodyPr lIns="91408" tIns="45704" rIns="91408" bIns="45704">
            <a:spAutoFit/>
          </a:bodyPr>
          <a:lstStyle>
            <a:lvl1pPr defTabSz="1042988" eaLnBrk="0" hangingPunct="0">
              <a:defRPr sz="2100">
                <a:solidFill>
                  <a:schemeClr val="tx1"/>
                </a:solidFill>
                <a:latin typeface="Arial" charset="0"/>
                <a:ea typeface="MS PGothic" charset="0"/>
                <a:cs typeface="MS PGothic" charset="0"/>
              </a:defRPr>
            </a:lvl1pPr>
            <a:lvl2pPr marL="37931725" indent="-37474525" defTabSz="1042988" eaLnBrk="0" hangingPunct="0">
              <a:defRPr sz="2100">
                <a:solidFill>
                  <a:schemeClr val="tx1"/>
                </a:solidFill>
                <a:latin typeface="Arial" charset="0"/>
                <a:ea typeface="MS PGothic" charset="0"/>
                <a:cs typeface="MS PGothic" charset="0"/>
              </a:defRPr>
            </a:lvl2pPr>
            <a:lvl3pPr eaLnBrk="0" hangingPunct="0">
              <a:defRPr sz="2100">
                <a:solidFill>
                  <a:schemeClr val="tx1"/>
                </a:solidFill>
                <a:latin typeface="Arial" charset="0"/>
                <a:ea typeface="MS PGothic" charset="0"/>
                <a:cs typeface="MS PGothic" charset="0"/>
              </a:defRPr>
            </a:lvl3pPr>
            <a:lvl4pPr eaLnBrk="0" hangingPunct="0">
              <a:defRPr sz="2100">
                <a:solidFill>
                  <a:schemeClr val="tx1"/>
                </a:solidFill>
                <a:latin typeface="Arial" charset="0"/>
                <a:ea typeface="MS PGothic" charset="0"/>
                <a:cs typeface="MS PGothic" charset="0"/>
              </a:defRPr>
            </a:lvl4pPr>
            <a:lvl5pPr eaLnBrk="0" hangingPunct="0">
              <a:defRPr sz="2100">
                <a:solidFill>
                  <a:schemeClr val="tx1"/>
                </a:solidFill>
                <a:latin typeface="Arial" charset="0"/>
                <a:ea typeface="MS PGothic" charset="0"/>
                <a:cs typeface="MS PGothic" charset="0"/>
              </a:defRPr>
            </a:lvl5pPr>
            <a:lvl6pPr marL="457200" eaLnBrk="0" fontAlgn="base" hangingPunct="0">
              <a:spcBef>
                <a:spcPct val="0"/>
              </a:spcBef>
              <a:spcAft>
                <a:spcPct val="0"/>
              </a:spcAft>
              <a:defRPr sz="2100">
                <a:solidFill>
                  <a:schemeClr val="tx1"/>
                </a:solidFill>
                <a:latin typeface="Arial" charset="0"/>
                <a:ea typeface="MS PGothic" charset="0"/>
                <a:cs typeface="MS PGothic" charset="0"/>
              </a:defRPr>
            </a:lvl6pPr>
            <a:lvl7pPr marL="914400" eaLnBrk="0" fontAlgn="base" hangingPunct="0">
              <a:spcBef>
                <a:spcPct val="0"/>
              </a:spcBef>
              <a:spcAft>
                <a:spcPct val="0"/>
              </a:spcAft>
              <a:defRPr sz="21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1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100">
                <a:solidFill>
                  <a:schemeClr val="tx1"/>
                </a:solidFill>
                <a:latin typeface="Arial" charset="0"/>
                <a:ea typeface="MS PGothic" charset="0"/>
                <a:cs typeface="MS PGothic" charset="0"/>
              </a:defRPr>
            </a:lvl9pPr>
          </a:lstStyle>
          <a:p>
            <a:pPr algn="r">
              <a:spcBef>
                <a:spcPct val="50000"/>
              </a:spcBef>
              <a:defRPr/>
            </a:pPr>
            <a:r>
              <a:rPr lang="en-GB" altLang="ja-JP" sz="1100" dirty="0" smtClean="0">
                <a:solidFill>
                  <a:srgbClr val="5FB6BD"/>
                </a:solidFill>
              </a:rPr>
              <a:t>S. K. Combs  ITR/P5-23                                                                        IAEA FEC October 2011</a:t>
            </a:r>
            <a:endParaRPr lang="en-GB" sz="1100" dirty="0" smtClean="0">
              <a:solidFill>
                <a:srgbClr val="99CCFF"/>
              </a:solidFill>
            </a:endParaRPr>
          </a:p>
        </p:txBody>
      </p:sp>
      <p:pic>
        <p:nvPicPr>
          <p:cNvPr id="1027" name="Picture 18" descr="logo"/>
          <p:cNvPicPr>
            <a:picLocks noChangeAspect="1" noChangeArrowheads="1"/>
          </p:cNvPicPr>
          <p:nvPr userDrawn="1"/>
        </p:nvPicPr>
        <p:blipFill>
          <a:blip r:embed="rId3" cstate="print"/>
          <a:srcRect l="86041" t="89166"/>
          <a:stretch>
            <a:fillRect/>
          </a:stretch>
        </p:blipFill>
        <p:spPr bwMode="auto">
          <a:xfrm>
            <a:off x="8146251" y="6171192"/>
            <a:ext cx="923088" cy="570180"/>
          </a:xfrm>
          <a:prstGeom prst="rect">
            <a:avLst/>
          </a:prstGeom>
          <a:noFill/>
          <a:ln w="9525">
            <a:noFill/>
            <a:miter lim="800000"/>
            <a:headEnd/>
            <a:tailEnd/>
          </a:ln>
        </p:spPr>
      </p:pic>
      <p:pic>
        <p:nvPicPr>
          <p:cNvPr id="1028" name="Picture 241"/>
          <p:cNvPicPr>
            <a:picLocks noChangeAspect="1" noChangeArrowheads="1"/>
          </p:cNvPicPr>
          <p:nvPr userDrawn="1"/>
        </p:nvPicPr>
        <p:blipFill>
          <a:blip r:embed="rId4" cstate="print"/>
          <a:srcRect/>
          <a:stretch>
            <a:fillRect/>
          </a:stretch>
        </p:blipFill>
        <p:spPr bwMode="auto">
          <a:xfrm>
            <a:off x="0" y="6142395"/>
            <a:ext cx="1183724" cy="72136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9" r:id="rId1"/>
  </p:sldLayoutIdLst>
  <p:txStyles>
    <p:titleStyle>
      <a:lvl1pPr algn="l" defTabSz="914018" rtl="0" eaLnBrk="0" fontAlgn="base" hangingPunct="0">
        <a:spcBef>
          <a:spcPct val="0"/>
        </a:spcBef>
        <a:spcAft>
          <a:spcPct val="0"/>
        </a:spcAft>
        <a:defRPr sz="3000">
          <a:solidFill>
            <a:schemeClr val="tx2"/>
          </a:solidFill>
          <a:latin typeface="+mj-lt"/>
          <a:ea typeface="ＭＳ Ｐゴシック" pitchFamily="34" charset="-128"/>
          <a:cs typeface="MS PGothic" pitchFamily="34" charset="-128"/>
        </a:defRPr>
      </a:lvl1pPr>
      <a:lvl2pPr algn="l" defTabSz="914018" rtl="0" eaLnBrk="0" fontAlgn="base" hangingPunct="0">
        <a:spcBef>
          <a:spcPct val="0"/>
        </a:spcBef>
        <a:spcAft>
          <a:spcPct val="0"/>
        </a:spcAft>
        <a:defRPr sz="3000">
          <a:solidFill>
            <a:schemeClr val="tx2"/>
          </a:solidFill>
          <a:latin typeface="Times New Roman" pitchFamily="18" charset="0"/>
          <a:ea typeface="ＭＳ Ｐゴシック" pitchFamily="34" charset="-128"/>
          <a:cs typeface="MS PGothic" pitchFamily="34" charset="-128"/>
        </a:defRPr>
      </a:lvl2pPr>
      <a:lvl3pPr algn="l" defTabSz="914018" rtl="0" eaLnBrk="0" fontAlgn="base" hangingPunct="0">
        <a:spcBef>
          <a:spcPct val="0"/>
        </a:spcBef>
        <a:spcAft>
          <a:spcPct val="0"/>
        </a:spcAft>
        <a:defRPr sz="3000">
          <a:solidFill>
            <a:schemeClr val="tx2"/>
          </a:solidFill>
          <a:latin typeface="Times New Roman" pitchFamily="18" charset="0"/>
          <a:ea typeface="ＭＳ Ｐゴシック" pitchFamily="34" charset="-128"/>
          <a:cs typeface="MS PGothic" pitchFamily="34" charset="-128"/>
        </a:defRPr>
      </a:lvl3pPr>
      <a:lvl4pPr algn="l" defTabSz="914018" rtl="0" eaLnBrk="0" fontAlgn="base" hangingPunct="0">
        <a:spcBef>
          <a:spcPct val="0"/>
        </a:spcBef>
        <a:spcAft>
          <a:spcPct val="0"/>
        </a:spcAft>
        <a:defRPr sz="3000">
          <a:solidFill>
            <a:schemeClr val="tx2"/>
          </a:solidFill>
          <a:latin typeface="Times New Roman" pitchFamily="18" charset="0"/>
          <a:ea typeface="ＭＳ Ｐゴシック" pitchFamily="34" charset="-128"/>
          <a:cs typeface="MS PGothic" pitchFamily="34" charset="-128"/>
        </a:defRPr>
      </a:lvl4pPr>
      <a:lvl5pPr algn="l" defTabSz="914018" rtl="0" eaLnBrk="0" fontAlgn="base" hangingPunct="0">
        <a:spcBef>
          <a:spcPct val="0"/>
        </a:spcBef>
        <a:spcAft>
          <a:spcPct val="0"/>
        </a:spcAft>
        <a:defRPr sz="3000">
          <a:solidFill>
            <a:schemeClr val="tx2"/>
          </a:solidFill>
          <a:latin typeface="Times New Roman" pitchFamily="18" charset="0"/>
          <a:ea typeface="ＭＳ Ｐゴシック" pitchFamily="34" charset="-128"/>
          <a:cs typeface="MS PGothic" pitchFamily="34" charset="-128"/>
        </a:defRPr>
      </a:lvl5pPr>
      <a:lvl6pPr marL="400666" algn="l" defTabSz="914018" rtl="0" fontAlgn="base">
        <a:spcBef>
          <a:spcPct val="0"/>
        </a:spcBef>
        <a:spcAft>
          <a:spcPct val="0"/>
        </a:spcAft>
        <a:defRPr sz="3000">
          <a:solidFill>
            <a:schemeClr val="tx2"/>
          </a:solidFill>
          <a:latin typeface="Times New Roman" pitchFamily="18" charset="0"/>
        </a:defRPr>
      </a:lvl6pPr>
      <a:lvl7pPr marL="801330" algn="l" defTabSz="914018" rtl="0" fontAlgn="base">
        <a:spcBef>
          <a:spcPct val="0"/>
        </a:spcBef>
        <a:spcAft>
          <a:spcPct val="0"/>
        </a:spcAft>
        <a:defRPr sz="3000">
          <a:solidFill>
            <a:schemeClr val="tx2"/>
          </a:solidFill>
          <a:latin typeface="Times New Roman" pitchFamily="18" charset="0"/>
        </a:defRPr>
      </a:lvl7pPr>
      <a:lvl8pPr marL="1201995" algn="l" defTabSz="914018" rtl="0" fontAlgn="base">
        <a:spcBef>
          <a:spcPct val="0"/>
        </a:spcBef>
        <a:spcAft>
          <a:spcPct val="0"/>
        </a:spcAft>
        <a:defRPr sz="3000">
          <a:solidFill>
            <a:schemeClr val="tx2"/>
          </a:solidFill>
          <a:latin typeface="Times New Roman" pitchFamily="18" charset="0"/>
        </a:defRPr>
      </a:lvl8pPr>
      <a:lvl9pPr marL="1602660" algn="l" defTabSz="914018" rtl="0" fontAlgn="base">
        <a:spcBef>
          <a:spcPct val="0"/>
        </a:spcBef>
        <a:spcAft>
          <a:spcPct val="0"/>
        </a:spcAft>
        <a:defRPr sz="3000">
          <a:solidFill>
            <a:schemeClr val="tx2"/>
          </a:solidFill>
          <a:latin typeface="Times New Roman" pitchFamily="18" charset="0"/>
        </a:defRPr>
      </a:lvl9pPr>
    </p:titleStyle>
    <p:bodyStyle>
      <a:lvl1pPr marL="342235" indent="-342235" algn="l" defTabSz="914018" rtl="0" eaLnBrk="0" fontAlgn="base" hangingPunct="0">
        <a:spcBef>
          <a:spcPct val="20000"/>
        </a:spcBef>
        <a:spcAft>
          <a:spcPct val="0"/>
        </a:spcAft>
        <a:buChar char="•"/>
        <a:defRPr sz="2400">
          <a:solidFill>
            <a:schemeClr val="tx1"/>
          </a:solidFill>
          <a:latin typeface="+mn-lt"/>
          <a:ea typeface="ＭＳ Ｐゴシック" pitchFamily="34" charset="-128"/>
          <a:cs typeface="MS PGothic" pitchFamily="34" charset="-128"/>
        </a:defRPr>
      </a:lvl1pPr>
      <a:lvl2pPr marL="742899" indent="-285196" algn="l" defTabSz="914018"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2pPr>
      <a:lvl3pPr marL="1142174" indent="-228156" algn="l" defTabSz="914018"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3pPr>
      <a:lvl4pPr marL="1599878" indent="-228156" algn="l" defTabSz="914018" rtl="0" eaLnBrk="0" fontAlgn="base" hangingPunct="0">
        <a:spcBef>
          <a:spcPct val="20000"/>
        </a:spcBef>
        <a:spcAft>
          <a:spcPct val="0"/>
        </a:spcAft>
        <a:buChar char="–"/>
        <a:defRPr sz="2000">
          <a:solidFill>
            <a:schemeClr val="tx1"/>
          </a:solidFill>
          <a:latin typeface="+mn-lt"/>
          <a:ea typeface="ＭＳ Ｐゴシック" charset="-128"/>
        </a:defRPr>
      </a:lvl4pPr>
      <a:lvl5pPr marL="2056191" indent="-228156" algn="l" defTabSz="914018" rtl="0" eaLnBrk="0" fontAlgn="base" hangingPunct="0">
        <a:spcBef>
          <a:spcPct val="20000"/>
        </a:spcBef>
        <a:spcAft>
          <a:spcPct val="0"/>
        </a:spcAft>
        <a:buChar char="»"/>
        <a:defRPr sz="2000">
          <a:solidFill>
            <a:schemeClr val="tx1"/>
          </a:solidFill>
          <a:latin typeface="+mn-lt"/>
          <a:ea typeface="ＭＳ Ｐゴシック" charset="-128"/>
        </a:defRPr>
      </a:lvl5pPr>
      <a:lvl6pPr marL="2456857" indent="-228156" algn="l" defTabSz="914018" rtl="0" fontAlgn="base">
        <a:spcBef>
          <a:spcPct val="20000"/>
        </a:spcBef>
        <a:spcAft>
          <a:spcPct val="0"/>
        </a:spcAft>
        <a:buChar char="»"/>
        <a:defRPr sz="2000">
          <a:solidFill>
            <a:schemeClr val="tx1"/>
          </a:solidFill>
          <a:latin typeface="+mn-lt"/>
        </a:defRPr>
      </a:lvl6pPr>
      <a:lvl7pPr marL="2857521" indent="-228156" algn="l" defTabSz="914018" rtl="0" fontAlgn="base">
        <a:spcBef>
          <a:spcPct val="20000"/>
        </a:spcBef>
        <a:spcAft>
          <a:spcPct val="0"/>
        </a:spcAft>
        <a:buChar char="»"/>
        <a:defRPr sz="2000">
          <a:solidFill>
            <a:schemeClr val="tx1"/>
          </a:solidFill>
          <a:latin typeface="+mn-lt"/>
        </a:defRPr>
      </a:lvl7pPr>
      <a:lvl8pPr marL="3258186" indent="-228156" algn="l" defTabSz="914018" rtl="0" fontAlgn="base">
        <a:spcBef>
          <a:spcPct val="20000"/>
        </a:spcBef>
        <a:spcAft>
          <a:spcPct val="0"/>
        </a:spcAft>
        <a:buChar char="»"/>
        <a:defRPr sz="2000">
          <a:solidFill>
            <a:schemeClr val="tx1"/>
          </a:solidFill>
          <a:latin typeface="+mn-lt"/>
        </a:defRPr>
      </a:lvl8pPr>
      <a:lvl9pPr marL="3658851" indent="-228156" algn="l" defTabSz="914018" rtl="0" fontAlgn="base">
        <a:spcBef>
          <a:spcPct val="20000"/>
        </a:spcBef>
        <a:spcAft>
          <a:spcPct val="0"/>
        </a:spcAft>
        <a:buChar char="»"/>
        <a:defRPr sz="2000">
          <a:solidFill>
            <a:schemeClr val="tx1"/>
          </a:solidFill>
          <a:latin typeface="+mn-lt"/>
        </a:defRPr>
      </a:lvl9pPr>
    </p:bodyStyle>
    <p:otherStyle>
      <a:defPPr>
        <a:defRPr lang="en-US"/>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8F361FC-0AAB-4631-AE4B-E1169E53F13A}" type="datetimeFigureOut">
              <a:rPr lang="en-US" smtClean="0">
                <a:solidFill>
                  <a:prstClr val="black">
                    <a:tint val="75000"/>
                  </a:prstClr>
                </a:solidFill>
                <a:latin typeface="Calibri"/>
                <a:cs typeface="+mn-cs"/>
              </a:rPr>
              <a:pPr fontAlgn="auto">
                <a:spcBef>
                  <a:spcPts val="0"/>
                </a:spcBef>
                <a:spcAft>
                  <a:spcPts val="0"/>
                </a:spcAft>
              </a:pPr>
              <a:t>10/13/2012</a:t>
            </a:fld>
            <a:endParaRPr lang="en-US">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6116582-93E8-43E4-B493-F09C1CBBED94}"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762660732"/>
      </p:ext>
    </p:extLst>
  </p:cSld>
  <p:clrMap bg1="lt1" tx1="dk1" bg2="lt2" tx2="dk2" accent1="accent1" accent2="accent2" accent3="accent3" accent4="accent4" accent5="accent5" accent6="accent6" hlink="hlink" folHlink="folHlink"/>
  <p:sldLayoutIdLst>
    <p:sldLayoutId id="21474840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188913"/>
            <a:ext cx="7742238"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Title of Slide</a:t>
            </a:r>
          </a:p>
        </p:txBody>
      </p:sp>
      <p:sp>
        <p:nvSpPr>
          <p:cNvPr id="1027" name="Rectangle 3"/>
          <p:cNvSpPr>
            <a:spLocks noGrp="1" noChangeArrowheads="1"/>
          </p:cNvSpPr>
          <p:nvPr>
            <p:ph type="body" idx="1"/>
          </p:nvPr>
        </p:nvSpPr>
        <p:spPr bwMode="auto">
          <a:xfrm>
            <a:off x="250825" y="998538"/>
            <a:ext cx="8642350"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ftr" sz="quarter" idx="3"/>
          </p:nvPr>
        </p:nvSpPr>
        <p:spPr bwMode="auto">
          <a:xfrm>
            <a:off x="250825" y="6470650"/>
            <a:ext cx="7185025" cy="2873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auto">
              <a:spcBef>
                <a:spcPts val="0"/>
              </a:spcBef>
              <a:spcAft>
                <a:spcPts val="0"/>
              </a:spcAft>
            </a:pPr>
            <a:r>
              <a:rPr lang="de-DE" smtClean="0">
                <a:solidFill>
                  <a:srgbClr val="000000"/>
                </a:solidFill>
                <a:cs typeface="+mn-cs"/>
              </a:rPr>
              <a:t>Peter Franzen</a:t>
            </a:r>
            <a:endParaRPr lang="de-DE">
              <a:solidFill>
                <a:srgbClr val="000000"/>
              </a:solidFill>
              <a:cs typeface="+mn-cs"/>
            </a:endParaRPr>
          </a:p>
        </p:txBody>
      </p:sp>
      <p:sp>
        <p:nvSpPr>
          <p:cNvPr id="5126" name="Rectangle 6"/>
          <p:cNvSpPr>
            <a:spLocks noGrp="1" noChangeArrowheads="1"/>
          </p:cNvSpPr>
          <p:nvPr>
            <p:ph type="sldNum" sz="quarter" idx="4"/>
          </p:nvPr>
        </p:nvSpPr>
        <p:spPr bwMode="auto">
          <a:xfrm>
            <a:off x="7453313" y="6472238"/>
            <a:ext cx="14398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auto">
              <a:spcBef>
                <a:spcPts val="0"/>
              </a:spcBef>
              <a:spcAft>
                <a:spcPts val="0"/>
              </a:spcAft>
            </a:pPr>
            <a:fld id="{6C6AE60A-B69C-4790-82F7-3882EDF23186}" type="slidenum">
              <a:rPr lang="de-DE" smtClean="0">
                <a:solidFill>
                  <a:srgbClr val="000000"/>
                </a:solidFill>
                <a:cs typeface="+mn-cs"/>
              </a:rPr>
              <a:pPr fontAlgn="auto">
                <a:spcBef>
                  <a:spcPts val="0"/>
                </a:spcBef>
                <a:spcAft>
                  <a:spcPts val="0"/>
                </a:spcAft>
              </a:pPr>
              <a:t>‹#›</a:t>
            </a:fld>
            <a:endParaRPr lang="de-DE">
              <a:solidFill>
                <a:srgbClr val="000000"/>
              </a:solidFill>
              <a:cs typeface="+mn-cs"/>
            </a:endParaRPr>
          </a:p>
        </p:txBody>
      </p:sp>
      <p:sp>
        <p:nvSpPr>
          <p:cNvPr id="5127" name="Line 7"/>
          <p:cNvSpPr>
            <a:spLocks noChangeShapeType="1"/>
          </p:cNvSpPr>
          <p:nvPr/>
        </p:nvSpPr>
        <p:spPr bwMode="auto">
          <a:xfrm>
            <a:off x="250825" y="188913"/>
            <a:ext cx="8637588" cy="0"/>
          </a:xfrm>
          <a:prstGeom prst="line">
            <a:avLst/>
          </a:prstGeom>
          <a:noFill/>
          <a:ln w="9525">
            <a:solidFill>
              <a:schemeClr val="tx1"/>
            </a:solidFill>
            <a:round/>
            <a:headEnd/>
            <a:tailEnd/>
          </a:ln>
          <a:effectLst/>
          <a:extLst/>
        </p:spPr>
        <p:txBody>
          <a:bodyPr wrap="none" anchor="ctr"/>
          <a:lstStyle/>
          <a:p>
            <a:pPr fontAlgn="auto">
              <a:spcBef>
                <a:spcPts val="0"/>
              </a:spcBef>
              <a:spcAft>
                <a:spcPts val="0"/>
              </a:spcAft>
              <a:defRPr/>
            </a:pPr>
            <a:endParaRPr lang="en-IE" dirty="0">
              <a:solidFill>
                <a:srgbClr val="000000"/>
              </a:solidFill>
              <a:latin typeface="Calibri"/>
              <a:cs typeface="+mn-cs"/>
            </a:endParaRPr>
          </a:p>
        </p:txBody>
      </p:sp>
      <p:sp>
        <p:nvSpPr>
          <p:cNvPr id="5128" name="Line 8"/>
          <p:cNvSpPr>
            <a:spLocks noChangeShapeType="1"/>
          </p:cNvSpPr>
          <p:nvPr/>
        </p:nvSpPr>
        <p:spPr bwMode="auto">
          <a:xfrm>
            <a:off x="250825" y="950913"/>
            <a:ext cx="8637588" cy="0"/>
          </a:xfrm>
          <a:prstGeom prst="line">
            <a:avLst/>
          </a:prstGeom>
          <a:noFill/>
          <a:ln w="9525">
            <a:solidFill>
              <a:schemeClr val="tx1"/>
            </a:solidFill>
            <a:round/>
            <a:headEnd/>
            <a:tailEnd/>
          </a:ln>
          <a:effectLst/>
          <a:extLst/>
        </p:spPr>
        <p:txBody>
          <a:bodyPr wrap="none" anchor="ctr"/>
          <a:lstStyle/>
          <a:p>
            <a:pPr fontAlgn="auto">
              <a:spcBef>
                <a:spcPts val="0"/>
              </a:spcBef>
              <a:spcAft>
                <a:spcPts val="0"/>
              </a:spcAft>
              <a:defRPr/>
            </a:pPr>
            <a:endParaRPr lang="en-IE" dirty="0">
              <a:solidFill>
                <a:srgbClr val="000000"/>
              </a:solidFill>
              <a:latin typeface="Calibri"/>
              <a:cs typeface="+mn-cs"/>
            </a:endParaRPr>
          </a:p>
        </p:txBody>
      </p:sp>
      <p:sp>
        <p:nvSpPr>
          <p:cNvPr id="5129" name="Line 9"/>
          <p:cNvSpPr>
            <a:spLocks noChangeShapeType="1"/>
          </p:cNvSpPr>
          <p:nvPr/>
        </p:nvSpPr>
        <p:spPr bwMode="auto">
          <a:xfrm>
            <a:off x="250825" y="6472238"/>
            <a:ext cx="8637588" cy="0"/>
          </a:xfrm>
          <a:prstGeom prst="line">
            <a:avLst/>
          </a:prstGeom>
          <a:noFill/>
          <a:ln w="9525">
            <a:solidFill>
              <a:schemeClr val="tx1"/>
            </a:solidFill>
            <a:round/>
            <a:headEnd/>
            <a:tailEnd/>
          </a:ln>
          <a:effectLst/>
          <a:extLst/>
        </p:spPr>
        <p:txBody>
          <a:bodyPr wrap="none" anchor="ctr"/>
          <a:lstStyle/>
          <a:p>
            <a:pPr fontAlgn="auto">
              <a:spcBef>
                <a:spcPts val="0"/>
              </a:spcBef>
              <a:spcAft>
                <a:spcPts val="0"/>
              </a:spcAft>
              <a:defRPr/>
            </a:pPr>
            <a:endParaRPr lang="en-IE" dirty="0">
              <a:solidFill>
                <a:srgbClr val="000000"/>
              </a:solidFill>
              <a:latin typeface="Calibri"/>
              <a:cs typeface="+mn-cs"/>
            </a:endParaRPr>
          </a:p>
        </p:txBody>
      </p:sp>
      <p:pic>
        <p:nvPicPr>
          <p:cNvPr id="1033" name="Picture 14"/>
          <p:cNvPicPr>
            <a:picLocks noChangeAspect="1" noChangeArrowheads="1"/>
          </p:cNvPicPr>
          <p:nvPr/>
        </p:nvPicPr>
        <p:blipFill>
          <a:blip r:embed="rId3" cstate="print"/>
          <a:srcRect/>
          <a:stretch>
            <a:fillRect/>
          </a:stretch>
        </p:blipFill>
        <p:spPr bwMode="auto">
          <a:xfrm>
            <a:off x="8101013" y="231775"/>
            <a:ext cx="755650" cy="676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3" r:id="rId1"/>
  </p:sldLayoutIdLst>
  <p:timing>
    <p:tnLst>
      <p:par>
        <p:cTn id="1" dur="indefinite" restart="never" nodeType="tmRoot"/>
      </p:par>
    </p:tnLst>
  </p:timing>
  <p:hf hdr="0"/>
  <p:txStyles>
    <p:titleStyle>
      <a:lvl1pPr algn="l" rtl="0" eaLnBrk="1" fontAlgn="base" hangingPunct="1">
        <a:spcBef>
          <a:spcPct val="0"/>
        </a:spcBef>
        <a:spcAft>
          <a:spcPct val="0"/>
        </a:spcAft>
        <a:defRPr sz="2000" b="1">
          <a:solidFill>
            <a:srgbClr val="FF0000"/>
          </a:solidFill>
          <a:latin typeface="+mj-lt"/>
          <a:ea typeface="+mj-ea"/>
          <a:cs typeface="+mj-cs"/>
        </a:defRPr>
      </a:lvl1pPr>
      <a:lvl2pPr algn="l" rtl="0" eaLnBrk="1" fontAlgn="base" hangingPunct="1">
        <a:spcBef>
          <a:spcPct val="0"/>
        </a:spcBef>
        <a:spcAft>
          <a:spcPct val="0"/>
        </a:spcAft>
        <a:defRPr sz="2000" b="1">
          <a:solidFill>
            <a:srgbClr val="FF0000"/>
          </a:solidFill>
          <a:latin typeface="Arial" charset="0"/>
        </a:defRPr>
      </a:lvl2pPr>
      <a:lvl3pPr algn="l" rtl="0" eaLnBrk="1" fontAlgn="base" hangingPunct="1">
        <a:spcBef>
          <a:spcPct val="0"/>
        </a:spcBef>
        <a:spcAft>
          <a:spcPct val="0"/>
        </a:spcAft>
        <a:defRPr sz="2000" b="1">
          <a:solidFill>
            <a:srgbClr val="FF0000"/>
          </a:solidFill>
          <a:latin typeface="Arial" charset="0"/>
        </a:defRPr>
      </a:lvl3pPr>
      <a:lvl4pPr algn="l" rtl="0" eaLnBrk="1" fontAlgn="base" hangingPunct="1">
        <a:spcBef>
          <a:spcPct val="0"/>
        </a:spcBef>
        <a:spcAft>
          <a:spcPct val="0"/>
        </a:spcAft>
        <a:defRPr sz="2000" b="1">
          <a:solidFill>
            <a:srgbClr val="FF0000"/>
          </a:solidFill>
          <a:latin typeface="Arial" charset="0"/>
        </a:defRPr>
      </a:lvl4pPr>
      <a:lvl5pPr algn="l" rtl="0" eaLnBrk="1" fontAlgn="base" hangingPunct="1">
        <a:spcBef>
          <a:spcPct val="0"/>
        </a:spcBef>
        <a:spcAft>
          <a:spcPct val="0"/>
        </a:spcAft>
        <a:defRPr sz="2000" b="1">
          <a:solidFill>
            <a:srgbClr val="FF0000"/>
          </a:solidFill>
          <a:latin typeface="Arial" charset="0"/>
        </a:defRPr>
      </a:lvl5pPr>
      <a:lvl6pPr marL="457200" algn="l" rtl="0" eaLnBrk="1" fontAlgn="base" hangingPunct="1">
        <a:spcBef>
          <a:spcPct val="0"/>
        </a:spcBef>
        <a:spcAft>
          <a:spcPct val="0"/>
        </a:spcAft>
        <a:defRPr sz="2000" b="1">
          <a:solidFill>
            <a:srgbClr val="FF0000"/>
          </a:solidFill>
          <a:latin typeface="Arial" charset="0"/>
        </a:defRPr>
      </a:lvl6pPr>
      <a:lvl7pPr marL="914400" algn="l" rtl="0" eaLnBrk="1" fontAlgn="base" hangingPunct="1">
        <a:spcBef>
          <a:spcPct val="0"/>
        </a:spcBef>
        <a:spcAft>
          <a:spcPct val="0"/>
        </a:spcAft>
        <a:defRPr sz="2000" b="1">
          <a:solidFill>
            <a:srgbClr val="FF0000"/>
          </a:solidFill>
          <a:latin typeface="Arial" charset="0"/>
        </a:defRPr>
      </a:lvl7pPr>
      <a:lvl8pPr marL="1371600" algn="l" rtl="0" eaLnBrk="1" fontAlgn="base" hangingPunct="1">
        <a:spcBef>
          <a:spcPct val="0"/>
        </a:spcBef>
        <a:spcAft>
          <a:spcPct val="0"/>
        </a:spcAft>
        <a:defRPr sz="2000" b="1">
          <a:solidFill>
            <a:srgbClr val="FF0000"/>
          </a:solidFill>
          <a:latin typeface="Arial" charset="0"/>
        </a:defRPr>
      </a:lvl8pPr>
      <a:lvl9pPr marL="1828800" algn="l" rtl="0" eaLnBrk="1" fontAlgn="base" hangingPunct="1">
        <a:spcBef>
          <a:spcPct val="0"/>
        </a:spcBef>
        <a:spcAft>
          <a:spcPct val="0"/>
        </a:spcAft>
        <a:defRPr sz="2000" b="1">
          <a:solidFill>
            <a:srgbClr val="FF0000"/>
          </a:solidFill>
          <a:latin typeface="Arial" charset="0"/>
        </a:defRPr>
      </a:lvl9pPr>
    </p:titleStyle>
    <p:bodyStyle>
      <a:lvl1pPr algn="l" rtl="0" eaLnBrk="1" fontAlgn="base" hangingPunct="1">
        <a:spcBef>
          <a:spcPct val="20000"/>
        </a:spcBef>
        <a:spcAft>
          <a:spcPct val="0"/>
        </a:spcAft>
        <a:defRPr b="1">
          <a:solidFill>
            <a:schemeClr val="tx1"/>
          </a:solidFill>
          <a:latin typeface="+mn-lt"/>
          <a:ea typeface="+mn-ea"/>
          <a:cs typeface="+mn-cs"/>
        </a:defRPr>
      </a:lvl1pPr>
      <a:lvl2pPr marL="447675" indent="-268288" algn="l" rtl="0" eaLnBrk="1" fontAlgn="base" hangingPunct="1">
        <a:spcBef>
          <a:spcPct val="20000"/>
        </a:spcBef>
        <a:spcAft>
          <a:spcPct val="0"/>
        </a:spcAft>
        <a:buSzPct val="120000"/>
        <a:buChar char="•"/>
        <a:defRPr>
          <a:solidFill>
            <a:srgbClr val="0066FF"/>
          </a:solidFill>
          <a:latin typeface="+mn-lt"/>
        </a:defRPr>
      </a:lvl2pPr>
      <a:lvl3pPr marL="895350" indent="-268288" algn="l" rtl="0" eaLnBrk="1" fontAlgn="base" hangingPunct="1">
        <a:spcBef>
          <a:spcPct val="20000"/>
        </a:spcBef>
        <a:spcAft>
          <a:spcPct val="0"/>
        </a:spcAft>
        <a:buFont typeface="Webdings" pitchFamily="18" charset="2"/>
        <a:buChar char="4"/>
        <a:defRPr sz="1600">
          <a:solidFill>
            <a:srgbClr val="FF0000"/>
          </a:solidFill>
          <a:latin typeface="+mn-lt"/>
        </a:defRPr>
      </a:lvl3pPr>
      <a:lvl4pPr marL="1344613" indent="-269875" algn="l" rtl="0" eaLnBrk="1" fontAlgn="base" hangingPunct="1">
        <a:spcBef>
          <a:spcPct val="20000"/>
        </a:spcBef>
        <a:spcAft>
          <a:spcPct val="0"/>
        </a:spcAft>
        <a:buSzPct val="90000"/>
        <a:buFont typeface="Wingdings" pitchFamily="2" charset="2"/>
        <a:buChar char="è"/>
        <a:defRPr sz="1600">
          <a:solidFill>
            <a:schemeClr val="tx1"/>
          </a:solidFill>
          <a:latin typeface="+mn-lt"/>
        </a:defRPr>
      </a:lvl4pPr>
      <a:lvl5pPr marL="1700213" indent="-176213" algn="l" rtl="0" eaLnBrk="1" fontAlgn="base" hangingPunct="1">
        <a:spcBef>
          <a:spcPct val="20000"/>
        </a:spcBef>
        <a:spcAft>
          <a:spcPct val="0"/>
        </a:spcAft>
        <a:buFont typeface="Arial" charset="0"/>
        <a:buChar char="•"/>
        <a:defRPr sz="1400">
          <a:solidFill>
            <a:schemeClr val="tx1"/>
          </a:solidFill>
          <a:latin typeface="+mn-lt"/>
        </a:defRPr>
      </a:lvl5pPr>
      <a:lvl6pPr marL="2157413" indent="-176213" algn="l" rtl="0" eaLnBrk="1" fontAlgn="base" hangingPunct="1">
        <a:spcBef>
          <a:spcPct val="20000"/>
        </a:spcBef>
        <a:spcAft>
          <a:spcPct val="0"/>
        </a:spcAft>
        <a:buFont typeface="Arial" charset="0"/>
        <a:buChar char="•"/>
        <a:defRPr sz="1400">
          <a:solidFill>
            <a:schemeClr val="tx1"/>
          </a:solidFill>
          <a:latin typeface="+mn-lt"/>
        </a:defRPr>
      </a:lvl6pPr>
      <a:lvl7pPr marL="2614613" indent="-176213" algn="l" rtl="0" eaLnBrk="1" fontAlgn="base" hangingPunct="1">
        <a:spcBef>
          <a:spcPct val="20000"/>
        </a:spcBef>
        <a:spcAft>
          <a:spcPct val="0"/>
        </a:spcAft>
        <a:buFont typeface="Arial" charset="0"/>
        <a:buChar char="•"/>
        <a:defRPr sz="1400">
          <a:solidFill>
            <a:schemeClr val="tx1"/>
          </a:solidFill>
          <a:latin typeface="+mn-lt"/>
        </a:defRPr>
      </a:lvl7pPr>
      <a:lvl8pPr marL="3071813" indent="-176213" algn="l" rtl="0" eaLnBrk="1" fontAlgn="base" hangingPunct="1">
        <a:spcBef>
          <a:spcPct val="20000"/>
        </a:spcBef>
        <a:spcAft>
          <a:spcPct val="0"/>
        </a:spcAft>
        <a:buFont typeface="Arial" charset="0"/>
        <a:buChar char="•"/>
        <a:defRPr sz="1400">
          <a:solidFill>
            <a:schemeClr val="tx1"/>
          </a:solidFill>
          <a:latin typeface="+mn-lt"/>
        </a:defRPr>
      </a:lvl8pPr>
      <a:lvl9pPr marL="3529013" indent="-176213" algn="l" rtl="0" eaLnBrk="1" fontAlgn="base" hangingPunct="1">
        <a:spcBef>
          <a:spcPct val="20000"/>
        </a:spcBef>
        <a:spcAft>
          <a:spcPct val="0"/>
        </a:spcAft>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1AEDB092-1554-460A-A86C-3F81F8A84271}" type="datetime1">
              <a:rPr lang="en-US">
                <a:ea typeface="ＭＳ Ｐゴシック" pitchFamily="34" charset="-128"/>
                <a:cs typeface="+mn-cs"/>
              </a:rPr>
              <a:pPr defTabSz="457200"/>
              <a:t>10/13/2012</a:t>
            </a:fld>
            <a:endParaRPr lang="en-US">
              <a:ea typeface="ＭＳ Ｐゴシック"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5D5F9EE3-91B5-43BD-8357-6F444D9FDE6B}" type="slidenum">
              <a:rPr lang="en-US">
                <a:ea typeface="ＭＳ Ｐゴシック" pitchFamily="34" charset="-128"/>
                <a:cs typeface="+mn-cs"/>
              </a:rPr>
              <a:pPr defTabSz="457200"/>
              <a:t>‹#›</a:t>
            </a:fld>
            <a:endParaRPr lang="en-US">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103F522-CF4E-4FC5-9489-178AC2FFFE01}" type="datetimeFigureOut">
              <a:rPr lang="zh-CN" altLang="en-US" smtClean="0">
                <a:solidFill>
                  <a:prstClr val="black">
                    <a:tint val="75000"/>
                  </a:prstClr>
                </a:solidFill>
                <a:latin typeface="Calibri"/>
                <a:cs typeface="+mn-cs"/>
              </a:rPr>
              <a:pPr fontAlgn="auto">
                <a:spcBef>
                  <a:spcPts val="0"/>
                </a:spcBef>
                <a:spcAft>
                  <a:spcPts val="0"/>
                </a:spcAft>
              </a:pPr>
              <a:t>2012/10/13</a:t>
            </a:fld>
            <a:endParaRPr lang="zh-CN" altLang="en-US">
              <a:solidFill>
                <a:prstClr val="black">
                  <a:tint val="75000"/>
                </a:prstClr>
              </a:solidFill>
              <a:latin typeface="Calibri"/>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48BBD1A-8B6F-4470-B371-4B0E13B4FC9A}" type="slidenum">
              <a:rPr lang="zh-CN" altLang="en-US" smtClean="0">
                <a:solidFill>
                  <a:prstClr val="black">
                    <a:tint val="75000"/>
                  </a:prstClr>
                </a:solidFill>
                <a:latin typeface="Calibri"/>
                <a:cs typeface="+mn-cs"/>
              </a:rPr>
              <a:pPr fontAlgn="auto">
                <a:spcBef>
                  <a:spcPts val="0"/>
                </a:spcBef>
                <a:spcAft>
                  <a:spcPts val="0"/>
                </a:spcAft>
              </a:pPr>
              <a:t>‹#›</a:t>
            </a:fld>
            <a:endParaRPr lang="zh-CN" alt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0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846B9D-4917-814C-9FD9-8FB698688210}" type="datetimeFigureOut">
              <a:rPr kumimoji="1" lang="ja-JP" altLang="en-US" smtClean="0">
                <a:solidFill>
                  <a:prstClr val="black">
                    <a:tint val="75000"/>
                  </a:prstClr>
                </a:solidFill>
                <a:latin typeface="Calibri"/>
                <a:cs typeface="+mn-cs"/>
              </a:rPr>
              <a:pPr defTabSz="457200"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A32AEF2-A521-F04C-9AC1-4C49C3069A16}" type="slidenum">
              <a:rPr kumimoji="1" lang="ja-JP" altLang="en-US" smtClean="0">
                <a:solidFill>
                  <a:prstClr val="black">
                    <a:tint val="75000"/>
                  </a:prstClr>
                </a:solidFill>
                <a:latin typeface="Calibri"/>
                <a:cs typeface="+mn-cs"/>
              </a:rPr>
              <a:pPr defTabSz="457200" fontAlgn="auto">
                <a:spcBef>
                  <a:spcPts val="0"/>
                </a:spcBef>
                <a:spcAft>
                  <a:spcPts val="0"/>
                </a:spcAft>
              </a:pPr>
              <a:t>‹#›</a:t>
            </a:fld>
            <a:endParaRPr kumimoji="1" lang="ja-JP" altLang="en-US">
              <a:solidFill>
                <a:prstClr val="black">
                  <a:tint val="75000"/>
                </a:prstClr>
              </a:solidFill>
              <a:latin typeface="Calibri"/>
              <a:cs typeface="+mn-cs"/>
            </a:endParaRPr>
          </a:p>
        </p:txBody>
      </p:sp>
    </p:spTree>
    <p:extLst>
      <p:ext uri="{BB962C8B-B14F-4D97-AF65-F5344CB8AC3E}">
        <p14:creationId xmlns:p14="http://schemas.microsoft.com/office/powerpoint/2010/main" val="31882347"/>
      </p:ext>
    </p:extLst>
  </p:cSld>
  <p:clrMap bg1="lt1" tx1="dk1" bg2="lt2" tx2="dk2" accent1="accent1" accent2="accent2" accent3="accent3" accent4="accent4" accent5="accent5" accent6="accent6" hlink="hlink" folHlink="folHlink"/>
  <p:sldLayoutIdLst>
    <p:sldLayoutId id="2147484099" r:id="rId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846B9D-4917-814C-9FD9-8FB698688210}" type="datetimeFigureOut">
              <a:rPr kumimoji="1" lang="ja-JP" altLang="en-US" smtClean="0">
                <a:solidFill>
                  <a:prstClr val="black">
                    <a:tint val="75000"/>
                  </a:prstClr>
                </a:solidFill>
                <a:latin typeface="Calibri"/>
                <a:cs typeface="+mn-cs"/>
              </a:rPr>
              <a:pPr defTabSz="457200"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A32AEF2-A521-F04C-9AC1-4C49C3069A16}" type="slidenum">
              <a:rPr kumimoji="1" lang="ja-JP" altLang="en-US" smtClean="0">
                <a:solidFill>
                  <a:prstClr val="black">
                    <a:tint val="75000"/>
                  </a:prstClr>
                </a:solidFill>
                <a:latin typeface="Calibri"/>
                <a:cs typeface="+mn-cs"/>
              </a:rPr>
              <a:pPr defTabSz="457200" fontAlgn="auto">
                <a:spcBef>
                  <a:spcPts val="0"/>
                </a:spcBef>
                <a:spcAft>
                  <a:spcPts val="0"/>
                </a:spcAft>
              </a:pPr>
              <a:t>‹#›</a:t>
            </a:fld>
            <a:endParaRPr kumimoji="1" lang="ja-JP" altLang="en-US">
              <a:solidFill>
                <a:prstClr val="black">
                  <a:tint val="75000"/>
                </a:prstClr>
              </a:solidFill>
              <a:latin typeface="Calibri"/>
              <a:cs typeface="+mn-cs"/>
            </a:endParaRPr>
          </a:p>
        </p:txBody>
      </p:sp>
    </p:spTree>
    <p:extLst>
      <p:ext uri="{BB962C8B-B14F-4D97-AF65-F5344CB8AC3E}">
        <p14:creationId xmlns:p14="http://schemas.microsoft.com/office/powerpoint/2010/main" val="31882347"/>
      </p:ext>
    </p:extLst>
  </p:cSld>
  <p:clrMap bg1="lt1" tx1="dk1" bg2="lt2" tx2="dk2" accent1="accent1" accent2="accent2" accent3="accent3" accent4="accent4" accent5="accent5" accent6="accent6" hlink="hlink" folHlink="folHlink"/>
  <p:sldLayoutIdLst>
    <p:sldLayoutId id="2147484101" r:id="rId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FE738B4E-791D-4FAC-8165-22DD9185CD22}" type="slidenum">
              <a:rPr lang="en-US" b="1">
                <a:solidFill>
                  <a:srgbClr val="3333CC"/>
                </a:solidFill>
              </a:rPr>
              <a:pPr>
                <a:defRPr/>
              </a:pPr>
              <a:t>‹#›</a:t>
            </a:fld>
            <a:endParaRPr lang="en-US" b="1">
              <a:solidFill>
                <a:srgbClr val="3333CC"/>
              </a:solidFill>
            </a:endParaRPr>
          </a:p>
        </p:txBody>
      </p:sp>
      <p:cxnSp>
        <p:nvCxnSpPr>
          <p:cNvPr id="9" name="Straight Connector 8"/>
          <p:cNvCxnSpPr/>
          <p:nvPr userDrawn="1"/>
        </p:nvCxnSpPr>
        <p:spPr bwMode="auto">
          <a:xfrm>
            <a:off x="152400" y="914400"/>
            <a:ext cx="8839200" cy="0"/>
          </a:xfrm>
          <a:prstGeom prst="line">
            <a:avLst/>
          </a:prstGeom>
          <a:noFill/>
          <a:ln w="38100"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Tree>
  </p:cSld>
  <p:clrMap bg1="lt1" tx1="dk1" bg2="lt2" tx2="dk2" accent1="accent1" accent2="accent2" accent3="accent3" accent4="accent4" accent5="accent5" accent6="accent6" hlink="hlink" folHlink="folHlink"/>
  <p:sldLayoutIdLst>
    <p:sldLayoutId id="2147484103" r:id="rId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6319384"/>
            <a:ext cx="9141120" cy="538617"/>
          </a:xfrm>
          <a:prstGeom prst="rect">
            <a:avLst/>
          </a:prstGeom>
          <a:solidFill>
            <a:srgbClr val="333333"/>
          </a:solidFill>
          <a:ln w="9525">
            <a:noFill/>
            <a:round/>
            <a:headEnd/>
            <a:tailEnd/>
          </a:ln>
          <a:effectLst/>
        </p:spPr>
        <p:txBody>
          <a:bodyPr wrap="none" lIns="82945" tIns="41473" rIns="82945" bIns="41473" anchor="ctr"/>
          <a:lstStyle/>
          <a:p>
            <a:pPr defTabSz="414726" hangingPunct="0">
              <a:lnSpc>
                <a:spcPct val="93000"/>
              </a:lnSpc>
              <a:buClr>
                <a:srgbClr val="000000"/>
              </a:buClr>
              <a:buSzPct val="45000"/>
              <a:buFont typeface="Wingdings" charset="2"/>
              <a:buNone/>
              <a:defRPr/>
            </a:pPr>
            <a:r>
              <a:rPr lang="en-US" dirty="0" err="1" smtClean="0">
                <a:solidFill>
                  <a:srgbClr val="FFFFFF"/>
                </a:solidFill>
              </a:rPr>
              <a:t>ss</a:t>
            </a:r>
            <a:endParaRPr lang="en-US" dirty="0">
              <a:solidFill>
                <a:srgbClr val="FFFFFF"/>
              </a:solidFill>
            </a:endParaRPr>
          </a:p>
        </p:txBody>
      </p:sp>
      <p:pic>
        <p:nvPicPr>
          <p:cNvPr id="9" name="Picture 8" descr="Logo13_v4.png"/>
          <p:cNvPicPr>
            <a:picLocks noChangeAspect="1"/>
          </p:cNvPicPr>
          <p:nvPr userDrawn="1"/>
        </p:nvPicPr>
        <p:blipFill>
          <a:blip r:embed="rId3" cstate="print"/>
          <a:stretch>
            <a:fillRect/>
          </a:stretch>
        </p:blipFill>
        <p:spPr>
          <a:xfrm>
            <a:off x="62432" y="6361302"/>
            <a:ext cx="2903046" cy="414764"/>
          </a:xfrm>
          <a:prstGeom prst="rect">
            <a:avLst/>
          </a:prstGeom>
        </p:spPr>
      </p:pic>
      <p:sp>
        <p:nvSpPr>
          <p:cNvPr id="1029" name="Rectangle 5"/>
          <p:cNvSpPr>
            <a:spLocks noChangeArrowheads="1"/>
          </p:cNvSpPr>
          <p:nvPr/>
        </p:nvSpPr>
        <p:spPr bwMode="auto">
          <a:xfrm>
            <a:off x="0" y="0"/>
            <a:ext cx="9141120" cy="538617"/>
          </a:xfrm>
          <a:prstGeom prst="rect">
            <a:avLst/>
          </a:prstGeom>
          <a:solidFill>
            <a:srgbClr val="333333"/>
          </a:solidFill>
          <a:ln w="9525">
            <a:noFill/>
            <a:round/>
            <a:headEnd/>
            <a:tailEnd/>
          </a:ln>
          <a:effectLst/>
        </p:spPr>
        <p:txBody>
          <a:bodyPr wrap="none" lIns="82945" tIns="41473" rIns="82945" bIns="41473" anchor="ctr"/>
          <a:lstStyle/>
          <a:p>
            <a:pPr defTabSz="414726" hangingPunct="0">
              <a:lnSpc>
                <a:spcPct val="93000"/>
              </a:lnSpc>
              <a:buClr>
                <a:srgbClr val="000000"/>
              </a:buClr>
              <a:buSzPct val="45000"/>
              <a:buFont typeface="Wingdings" charset="2"/>
              <a:buNone/>
              <a:defRPr/>
            </a:pPr>
            <a:endParaRPr lang="en-US">
              <a:solidFill>
                <a:srgbClr val="FFFFFF"/>
              </a:solidFill>
            </a:endParaRPr>
          </a:p>
        </p:txBody>
      </p:sp>
      <p:sp>
        <p:nvSpPr>
          <p:cNvPr id="1026" name="Rectangle 1"/>
          <p:cNvSpPr>
            <a:spLocks noGrp="1" noChangeArrowheads="1"/>
          </p:cNvSpPr>
          <p:nvPr>
            <p:ph type="body" idx="1"/>
          </p:nvPr>
        </p:nvSpPr>
        <p:spPr bwMode="auto">
          <a:xfrm>
            <a:off x="207360" y="940419"/>
            <a:ext cx="8700480" cy="5270953"/>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2" name="Rectangle 7"/>
          <p:cNvSpPr>
            <a:spLocks noGrp="1" noChangeArrowheads="1"/>
          </p:cNvSpPr>
          <p:nvPr>
            <p:ph type="title"/>
          </p:nvPr>
        </p:nvSpPr>
        <p:spPr bwMode="auto">
          <a:xfrm>
            <a:off x="1221120" y="-53286"/>
            <a:ext cx="6626880" cy="675431"/>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dirty="0" smtClean="0"/>
              <a:t>Click to edit the title text format</a:t>
            </a:r>
          </a:p>
        </p:txBody>
      </p:sp>
      <p:sp>
        <p:nvSpPr>
          <p:cNvPr id="12" name="Rectangle 6"/>
          <p:cNvSpPr>
            <a:spLocks noGrp="1" noChangeArrowheads="1"/>
          </p:cNvSpPr>
          <p:nvPr>
            <p:ph type="sldNum" idx="4"/>
          </p:nvPr>
        </p:nvSpPr>
        <p:spPr>
          <a:xfrm>
            <a:off x="7014240" y="-5761"/>
            <a:ext cx="2119680" cy="462289"/>
          </a:xfrm>
          <a:prstGeom prst="rect">
            <a:avLst/>
          </a:prstGeom>
          <a:ln/>
        </p:spPr>
        <p:txBody>
          <a:bodyPr lIns="82945" tIns="41473" rIns="82945" bIns="41473"/>
          <a:lstStyle>
            <a:lvl1pPr algn="r">
              <a:defRPr/>
            </a:lvl1pPr>
          </a:lstStyle>
          <a:p>
            <a:pPr defTabSz="414726" hangingPunct="0">
              <a:lnSpc>
                <a:spcPct val="93000"/>
              </a:lnSpc>
              <a:buClr>
                <a:srgbClr val="000000"/>
              </a:buClr>
              <a:buSzPct val="45000"/>
              <a:buFont typeface="Wingdings" charset="2"/>
              <a:buNone/>
              <a:defRPr/>
            </a:pPr>
            <a:fld id="{985BD4AC-F137-49CC-BCF1-BFD4645E2548}" type="slidenum">
              <a:rPr lang="en-US" smtClean="0">
                <a:solidFill>
                  <a:srgbClr val="FFFFFF"/>
                </a:solidFill>
              </a:rPr>
              <a:pPr defTabSz="414726" hangingPunct="0">
                <a:lnSpc>
                  <a:spcPct val="93000"/>
                </a:lnSpc>
                <a:buClr>
                  <a:srgbClr val="000000"/>
                </a:buClr>
                <a:buSzPct val="45000"/>
                <a:buFont typeface="Wingdings" charset="2"/>
                <a:buNone/>
                <a:defRPr/>
              </a:pPr>
              <a:t>‹#›</a:t>
            </a:fld>
            <a:endParaRPr lang="en-US">
              <a:solidFill>
                <a:srgbClr val="FFFFFF"/>
              </a:solidFill>
            </a:endParaRPr>
          </a:p>
        </p:txBody>
      </p:sp>
      <p:sp>
        <p:nvSpPr>
          <p:cNvPr id="10" name="TextBox 9"/>
          <p:cNvSpPr txBox="1"/>
          <p:nvPr userDrawn="1"/>
        </p:nvSpPr>
        <p:spPr>
          <a:xfrm>
            <a:off x="5606887" y="6341080"/>
            <a:ext cx="3539588" cy="398586"/>
          </a:xfrm>
          <a:prstGeom prst="rect">
            <a:avLst/>
          </a:prstGeom>
          <a:noFill/>
        </p:spPr>
        <p:txBody>
          <a:bodyPr wrap="square" lIns="82945" tIns="41473" rIns="82945" bIns="41473" rtlCol="0">
            <a:spAutoFit/>
          </a:bodyPr>
          <a:lstStyle/>
          <a:p>
            <a:pPr algn="r" defTabSz="414726" hangingPunct="0">
              <a:lnSpc>
                <a:spcPct val="93000"/>
              </a:lnSpc>
              <a:buClr>
                <a:srgbClr val="000000"/>
              </a:buClr>
              <a:buSzPct val="45000"/>
              <a:buFont typeface="Wingdings" charset="2"/>
              <a:buNone/>
            </a:pPr>
            <a:r>
              <a:rPr lang="en-US" sz="1100" dirty="0" smtClean="0">
                <a:solidFill>
                  <a:srgbClr val="FFFFFF"/>
                </a:solidFill>
              </a:rPr>
              <a:t>David N. </a:t>
            </a:r>
            <a:r>
              <a:rPr lang="en-US" sz="1100" dirty="0" err="1" smtClean="0">
                <a:solidFill>
                  <a:srgbClr val="FFFFFF"/>
                </a:solidFill>
              </a:rPr>
              <a:t>Ruzic</a:t>
            </a:r>
            <a:endParaRPr lang="en-US" sz="1100" dirty="0" smtClean="0">
              <a:solidFill>
                <a:srgbClr val="FFFFFF"/>
              </a:solidFill>
            </a:endParaRPr>
          </a:p>
          <a:p>
            <a:pPr algn="r" defTabSz="414726" hangingPunct="0">
              <a:lnSpc>
                <a:spcPct val="93000"/>
              </a:lnSpc>
              <a:buClr>
                <a:srgbClr val="000000"/>
              </a:buClr>
              <a:buSzPct val="45000"/>
              <a:buFont typeface="Wingdings" charset="2"/>
              <a:buNone/>
            </a:pPr>
            <a:r>
              <a:rPr lang="en-US" sz="1100" dirty="0" smtClean="0">
                <a:solidFill>
                  <a:srgbClr val="FFFFFF"/>
                </a:solidFill>
              </a:rPr>
              <a:t>54</a:t>
            </a:r>
            <a:r>
              <a:rPr lang="en-US" sz="1100" baseline="30000" dirty="0" smtClean="0">
                <a:solidFill>
                  <a:srgbClr val="FFFFFF"/>
                </a:solidFill>
              </a:rPr>
              <a:t>th</a:t>
            </a:r>
            <a:r>
              <a:rPr lang="en-US" sz="1100" dirty="0" smtClean="0">
                <a:solidFill>
                  <a:srgbClr val="FFFFFF"/>
                </a:solidFill>
              </a:rPr>
              <a:t> IAEA, San Diego, October 2012</a:t>
            </a:r>
            <a:endParaRPr lang="en-US" sz="110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4107" r:id="rId1"/>
  </p:sldLayoutIdLst>
  <p:timing>
    <p:tnLst>
      <p:par>
        <p:cTn id="1" dur="indefinite" restart="never" nodeType="tmRoot"/>
      </p:par>
    </p:tnLst>
  </p:timing>
  <p:hf hdr="0" ftr="0" dt="0"/>
  <p:txStyles>
    <p:titleStyle>
      <a:lvl1pPr algn="ctr" defTabSz="414726" rtl="0" eaLnBrk="0" fontAlgn="base" hangingPunct="0">
        <a:lnSpc>
          <a:spcPct val="93000"/>
        </a:lnSpc>
        <a:spcBef>
          <a:spcPct val="0"/>
        </a:spcBef>
        <a:spcAft>
          <a:spcPct val="0"/>
        </a:spcAft>
        <a:buClr>
          <a:srgbClr val="000000"/>
        </a:buClr>
        <a:buSzPct val="45000"/>
        <a:buFont typeface="Wingdings" charset="2"/>
        <a:defRPr sz="3300">
          <a:solidFill>
            <a:srgbClr val="FFFFFF"/>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2pPr>
      <a:lvl3pPr algn="ctr" defTabSz="414726" rtl="0" eaLnBrk="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3pPr>
      <a:lvl4pPr algn="ctr" defTabSz="414726" rtl="0" eaLnBrk="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4pPr>
      <a:lvl5pPr algn="ctr" defTabSz="414726" rtl="0" eaLnBrk="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5pPr>
      <a:lvl6pPr marL="414726" algn="ctr" defTabSz="414726" rtl="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6pPr>
      <a:lvl7pPr marL="829452" algn="ctr" defTabSz="414726" rtl="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7pPr>
      <a:lvl8pPr marL="1244178" algn="ctr" defTabSz="414726" rtl="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8pPr>
      <a:lvl9pPr marL="1658904" algn="ctr" defTabSz="414726" rtl="0" fontAlgn="base" hangingPunct="0">
        <a:lnSpc>
          <a:spcPct val="93000"/>
        </a:lnSpc>
        <a:spcBef>
          <a:spcPct val="0"/>
        </a:spcBef>
        <a:spcAft>
          <a:spcPct val="0"/>
        </a:spcAft>
        <a:buClr>
          <a:srgbClr val="000000"/>
        </a:buClr>
        <a:buSzPct val="45000"/>
        <a:buFont typeface="Wingdings" charset="2"/>
        <a:defRPr sz="3300">
          <a:solidFill>
            <a:srgbClr val="FFFFFF"/>
          </a:solidFill>
          <a:latin typeface="Arial" charset="0"/>
          <a:ea typeface="DejaVu Sans" charset="0"/>
          <a:cs typeface="DejaVu Sans" charset="0"/>
        </a:defRPr>
      </a:lvl9pPr>
    </p:titleStyle>
    <p:bodyStyle>
      <a:lvl1pPr marL="455047" indent="-207363" algn="l" defTabSz="414726" rtl="0" eaLnBrk="0" fontAlgn="base" hangingPunct="0">
        <a:lnSpc>
          <a:spcPct val="93000"/>
        </a:lnSpc>
        <a:spcBef>
          <a:spcPct val="0"/>
        </a:spcBef>
        <a:spcAft>
          <a:spcPts val="1293"/>
        </a:spcAft>
        <a:buSzPct val="80000"/>
        <a:buFont typeface="Wingdings" charset="2"/>
        <a:buChar char=""/>
        <a:defRPr sz="2400">
          <a:solidFill>
            <a:srgbClr val="000000"/>
          </a:solidFill>
          <a:latin typeface="+mn-lt"/>
          <a:ea typeface="+mn-ea"/>
          <a:cs typeface="+mn-cs"/>
        </a:defRPr>
      </a:lvl1pPr>
      <a:lvl2pPr marL="704171" indent="-207363" algn="l" defTabSz="414726" rtl="0" eaLnBrk="0" fontAlgn="base" hangingPunct="0">
        <a:lnSpc>
          <a:spcPct val="93000"/>
        </a:lnSpc>
        <a:spcBef>
          <a:spcPct val="0"/>
        </a:spcBef>
        <a:spcAft>
          <a:spcPts val="1032"/>
        </a:spcAft>
        <a:buSzPct val="75000"/>
        <a:buFont typeface="Courier New" pitchFamily="49" charset="0"/>
        <a:buChar char="o"/>
        <a:defRPr sz="2200">
          <a:solidFill>
            <a:srgbClr val="000000"/>
          </a:solidFill>
          <a:latin typeface="+mn-lt"/>
          <a:ea typeface="+mn-ea"/>
          <a:cs typeface="+mn-cs"/>
        </a:defRPr>
      </a:lvl2pPr>
      <a:lvl3pPr marL="953294" indent="-207363" algn="l" defTabSz="414726" rtl="0" eaLnBrk="0" fontAlgn="base" hangingPunct="0">
        <a:lnSpc>
          <a:spcPct val="93000"/>
        </a:lnSpc>
        <a:spcBef>
          <a:spcPct val="0"/>
        </a:spcBef>
        <a:spcAft>
          <a:spcPts val="771"/>
        </a:spcAft>
        <a:buSzPct val="65000"/>
        <a:buFont typeface="Wingdings" charset="2"/>
        <a:buChar char=""/>
        <a:defRPr sz="2000">
          <a:solidFill>
            <a:srgbClr val="000000"/>
          </a:solidFill>
          <a:latin typeface="+mn-lt"/>
          <a:ea typeface="+mn-ea"/>
          <a:cs typeface="+mn-cs"/>
        </a:defRPr>
      </a:lvl3pPr>
      <a:lvl4pPr marL="1202418" indent="-207363" algn="l" defTabSz="414726" rtl="0" eaLnBrk="0" fontAlgn="base" hangingPunct="0">
        <a:lnSpc>
          <a:spcPct val="93000"/>
        </a:lnSpc>
        <a:spcBef>
          <a:spcPct val="0"/>
        </a:spcBef>
        <a:spcAft>
          <a:spcPts val="522"/>
        </a:spcAft>
        <a:buSzPct val="60000"/>
        <a:buFont typeface="Courier New" pitchFamily="49" charset="0"/>
        <a:buChar char="o"/>
        <a:defRPr sz="2000">
          <a:solidFill>
            <a:srgbClr val="000000"/>
          </a:solidFill>
          <a:latin typeface="+mn-lt"/>
          <a:ea typeface="+mn-ea"/>
          <a:cs typeface="+mn-cs"/>
        </a:defRPr>
      </a:lvl4pPr>
      <a:lvl5pPr marL="1451541" indent="-207363" algn="l" defTabSz="414726" rtl="0" eaLnBrk="0" fontAlgn="base" hangingPunct="0">
        <a:lnSpc>
          <a:spcPct val="93000"/>
        </a:lnSpc>
        <a:spcBef>
          <a:spcPct val="0"/>
        </a:spcBef>
        <a:spcAft>
          <a:spcPts val="261"/>
        </a:spcAft>
        <a:buSzPct val="50000"/>
        <a:buFont typeface="Wingdings" pitchFamily="2" charset="2"/>
        <a:buChar char="Ø"/>
        <a:defRPr sz="2000">
          <a:solidFill>
            <a:srgbClr val="000000"/>
          </a:solidFill>
          <a:latin typeface="+mn-lt"/>
          <a:ea typeface="+mn-ea"/>
          <a:cs typeface="+mn-cs"/>
        </a:defRPr>
      </a:lvl5pPr>
      <a:lvl6pPr marL="1866268" indent="-207363" algn="l" defTabSz="414726" rtl="0" fontAlgn="base" hangingPunct="0">
        <a:lnSpc>
          <a:spcPct val="93000"/>
        </a:lnSpc>
        <a:spcBef>
          <a:spcPct val="0"/>
        </a:spcBef>
        <a:spcAft>
          <a:spcPts val="261"/>
        </a:spcAft>
        <a:buClr>
          <a:srgbClr val="FF6307"/>
        </a:buClr>
        <a:buSzPct val="50000"/>
        <a:buFont typeface="Wingdings" charset="2"/>
        <a:buChar char=""/>
        <a:defRPr sz="2000">
          <a:solidFill>
            <a:srgbClr val="000000"/>
          </a:solidFill>
          <a:latin typeface="+mn-lt"/>
          <a:ea typeface="+mn-ea"/>
          <a:cs typeface="+mn-cs"/>
        </a:defRPr>
      </a:lvl6pPr>
      <a:lvl7pPr marL="2280994" indent="-207363" algn="l" defTabSz="414726" rtl="0" fontAlgn="base" hangingPunct="0">
        <a:lnSpc>
          <a:spcPct val="93000"/>
        </a:lnSpc>
        <a:spcBef>
          <a:spcPct val="0"/>
        </a:spcBef>
        <a:spcAft>
          <a:spcPts val="261"/>
        </a:spcAft>
        <a:buClr>
          <a:srgbClr val="FF6307"/>
        </a:buClr>
        <a:buSzPct val="50000"/>
        <a:buFont typeface="Wingdings" charset="2"/>
        <a:buChar char=""/>
        <a:defRPr sz="2000">
          <a:solidFill>
            <a:srgbClr val="000000"/>
          </a:solidFill>
          <a:latin typeface="+mn-lt"/>
          <a:ea typeface="+mn-ea"/>
          <a:cs typeface="+mn-cs"/>
        </a:defRPr>
      </a:lvl7pPr>
      <a:lvl8pPr marL="2695720" indent="-207363" algn="l" defTabSz="414726" rtl="0" fontAlgn="base" hangingPunct="0">
        <a:lnSpc>
          <a:spcPct val="93000"/>
        </a:lnSpc>
        <a:spcBef>
          <a:spcPct val="0"/>
        </a:spcBef>
        <a:spcAft>
          <a:spcPts val="261"/>
        </a:spcAft>
        <a:buClr>
          <a:srgbClr val="FF6307"/>
        </a:buClr>
        <a:buSzPct val="50000"/>
        <a:buFont typeface="Wingdings" charset="2"/>
        <a:buChar char=""/>
        <a:defRPr sz="2000">
          <a:solidFill>
            <a:srgbClr val="000000"/>
          </a:solidFill>
          <a:latin typeface="+mn-lt"/>
          <a:ea typeface="+mn-ea"/>
          <a:cs typeface="+mn-cs"/>
        </a:defRPr>
      </a:lvl8pPr>
      <a:lvl9pPr marL="3110446" indent="-207363" algn="l" defTabSz="414726" rtl="0" fontAlgn="base" hangingPunct="0">
        <a:lnSpc>
          <a:spcPct val="93000"/>
        </a:lnSpc>
        <a:spcBef>
          <a:spcPct val="0"/>
        </a:spcBef>
        <a:spcAft>
          <a:spcPts val="261"/>
        </a:spcAft>
        <a:buClr>
          <a:srgbClr val="FF6307"/>
        </a:buClr>
        <a:buSzPct val="50000"/>
        <a:buFont typeface="Wingdings" charset="2"/>
        <a:buChar char=""/>
        <a:defRPr sz="20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FF40DB9-A6FF-2B43-AE66-FAC9F816A8D1}" type="datetimeFigureOut">
              <a:rPr kumimoji="1" lang="ja-JP" altLang="en-US" smtClean="0">
                <a:solidFill>
                  <a:prstClr val="black">
                    <a:tint val="75000"/>
                  </a:prstClr>
                </a:solidFill>
                <a:latin typeface="Calibri"/>
                <a:cs typeface="+mn-cs"/>
              </a:rPr>
              <a:pPr defTabSz="457200"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485EFBF-B899-3943-81CF-413CB92F7F9C}" type="slidenum">
              <a:rPr kumimoji="1" lang="ja-JP" altLang="en-US" smtClean="0">
                <a:solidFill>
                  <a:prstClr val="black">
                    <a:tint val="75000"/>
                  </a:prstClr>
                </a:solidFill>
                <a:latin typeface="Calibri"/>
                <a:cs typeface="+mn-cs"/>
              </a:rPr>
              <a:pPr defTabSz="457200" fontAlgn="auto">
                <a:spcBef>
                  <a:spcPts val="0"/>
                </a:spcBef>
                <a:spcAft>
                  <a:spcPts val="0"/>
                </a:spcAft>
              </a:pPr>
              <a:t>‹#›</a:t>
            </a:fld>
            <a:endParaRPr kumimoji="1" lang="ja-JP" alt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109" r:id="rId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3" cstate="print"/>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1" r:id="rId1"/>
  </p:sldLayoutIdLst>
  <p:timing>
    <p:tnLst>
      <p:par>
        <p:cTn id="1" dur="indefinite" restart="never" nodeType="tmRoot"/>
      </p:par>
    </p:tnLst>
  </p:timing>
  <p:hf hd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defRPr/>
            </a:pPr>
            <a:r>
              <a:rPr lang="en-US" altLang="ja-JP" sz="1200" b="1" dirty="0" smtClean="0">
                <a:solidFill>
                  <a:srgbClr val="0033CC"/>
                </a:solidFill>
                <a:cs typeface="+mn-cs"/>
              </a:rPr>
              <a:t>24</a:t>
            </a:r>
            <a:r>
              <a:rPr lang="en-US" altLang="ja-JP" sz="1200" b="1" baseline="30000" dirty="0" smtClean="0">
                <a:solidFill>
                  <a:srgbClr val="0033CC"/>
                </a:solidFill>
                <a:cs typeface="+mn-cs"/>
              </a:rPr>
              <a:t>th</a:t>
            </a:r>
            <a:r>
              <a:rPr lang="en-US" altLang="ja-JP" sz="1200" b="1" dirty="0" smtClean="0">
                <a:solidFill>
                  <a:srgbClr val="0033CC"/>
                </a:solidFill>
                <a:cs typeface="+mn-cs"/>
              </a:rPr>
              <a:t> IAEA Fusion Energy Conference,  San Diego, 8-13 October 2012</a:t>
            </a:r>
            <a:endParaRPr lang="en-GB" altLang="ja-JP" sz="1200" b="1" dirty="0" smtClean="0">
              <a:solidFill>
                <a:srgbClr val="0033CC"/>
              </a:solidFill>
              <a:cs typeface="+mn-cs"/>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GB" sz="1000" b="1" dirty="0" smtClean="0">
                <a:solidFill>
                  <a:srgbClr val="0033CC"/>
                </a:solidFill>
                <a:latin typeface="Arial"/>
                <a:cs typeface="+mn-cs"/>
              </a:rPr>
              <a:t>Slide </a:t>
            </a:r>
            <a:fld id="{47BA91C2-74BF-4480-8BF1-C44F20807924}" type="slidenum">
              <a:rPr lang="en-GB" sz="1000" b="1" smtClean="0">
                <a:solidFill>
                  <a:srgbClr val="0033CC"/>
                </a:solidFill>
                <a:latin typeface="Arial"/>
                <a:cs typeface="+mn-cs"/>
              </a:rPr>
              <a:pPr eaLnBrk="0" hangingPunct="0">
                <a:spcBef>
                  <a:spcPct val="50000"/>
                </a:spcBef>
              </a:pPr>
              <a:t>‹#›</a:t>
            </a:fld>
            <a:r>
              <a:rPr lang="en-GB" sz="1000" b="1" dirty="0" smtClean="0">
                <a:solidFill>
                  <a:srgbClr val="0033CC"/>
                </a:solidFill>
                <a:latin typeface="Arial"/>
                <a:cs typeface="+mn-cs"/>
              </a:rPr>
              <a:t>/23</a:t>
            </a:r>
            <a:endParaRPr lang="en-GB" sz="1000" b="1" dirty="0">
              <a:solidFill>
                <a:srgbClr val="0033CC"/>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53" r:id="rId1"/>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2051" name="Полилиния 11"/>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lgn="ctr">
            <a:noFill/>
            <a:prstDash val="solid"/>
            <a:round/>
            <a:headEnd type="none" w="med" len="med"/>
            <a:tailEnd type="none" w="med" len="med"/>
          </a:ln>
        </p:spPr>
        <p:txBody>
          <a:bodyPr/>
          <a:lstStyle/>
          <a:p>
            <a:endParaRPr lang="en-US" smtClean="0">
              <a:solidFill>
                <a:srgbClr val="000000"/>
              </a:solidFill>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2057"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C4EDADB-78C0-43D3-A2B3-A1215ADA6E3F}" type="datetime1">
              <a:rPr lang="ru-RU">
                <a:solidFill>
                  <a:srgbClr val="000000"/>
                </a:solidFill>
              </a:rPr>
              <a:pPr>
                <a:defRPr/>
              </a:pPr>
              <a:t>13.10.2012</a:t>
            </a:fld>
            <a:endParaRPr lang="ru-RU">
              <a:solidFill>
                <a:srgbClr val="000000"/>
              </a:solidFill>
            </a:endParaRPr>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mn-lt"/>
                <a:cs typeface="Arial" pitchFamily="34" charset="0"/>
              </a:defRPr>
            </a:lvl1pPr>
          </a:lstStyle>
          <a:p>
            <a:pPr>
              <a:defRPr/>
            </a:pPr>
            <a:endParaRPr lang="ru-RU">
              <a:solidFill>
                <a:srgbClr val="000000"/>
              </a:solidFill>
            </a:endParaRPr>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88755A3A-D41A-4350-972B-1F9E7951B355}" type="slidenum">
              <a:rPr lang="ru-RU">
                <a:solidFill>
                  <a:srgbClr val="000000"/>
                </a:solidFill>
              </a:rPr>
              <a:pPr>
                <a:defRPr/>
              </a:pPr>
              <a:t>‹#›</a:t>
            </a:fld>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4113" r:id="rId1"/>
  </p:sldLayoutIdLst>
  <p:hf hdr="0" ftr="0" dt="0"/>
  <p:txStyles>
    <p:titleStyle>
      <a:lvl1pPr algn="l" rtl="0" eaLnBrk="0" fontAlgn="base" hangingPunct="0">
        <a:spcBef>
          <a:spcPct val="0"/>
        </a:spcBef>
        <a:spcAft>
          <a:spcPct val="0"/>
        </a:spcAft>
        <a:defRPr sz="4100" b="1">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eaLnBrk="0" fontAlgn="base" hangingPunct="0">
        <a:spcBef>
          <a:spcPct val="0"/>
        </a:spcBef>
        <a:spcAft>
          <a:spcPct val="0"/>
        </a:spcAft>
        <a:defRPr sz="4100" b="1">
          <a:solidFill>
            <a:schemeClr val="tx2"/>
          </a:solidFill>
          <a:latin typeface="Lucida Sans Unicode" pitchFamily="34" charset="0"/>
        </a:defRPr>
      </a:lvl6pPr>
      <a:lvl7pPr marL="914400" algn="l" rtl="0" eaLnBrk="0" fontAlgn="base" hangingPunct="0">
        <a:spcBef>
          <a:spcPct val="0"/>
        </a:spcBef>
        <a:spcAft>
          <a:spcPct val="0"/>
        </a:spcAft>
        <a:defRPr sz="4100" b="1">
          <a:solidFill>
            <a:schemeClr val="tx2"/>
          </a:solidFill>
          <a:latin typeface="Lucida Sans Unicode" pitchFamily="34" charset="0"/>
        </a:defRPr>
      </a:lvl7pPr>
      <a:lvl8pPr marL="1371600" algn="l" rtl="0" eaLnBrk="0" fontAlgn="base" hangingPunct="0">
        <a:spcBef>
          <a:spcPct val="0"/>
        </a:spcBef>
        <a:spcAft>
          <a:spcPct val="0"/>
        </a:spcAft>
        <a:defRPr sz="4100" b="1">
          <a:solidFill>
            <a:schemeClr val="tx2"/>
          </a:solidFill>
          <a:latin typeface="Lucida Sans Unicode" pitchFamily="34" charset="0"/>
        </a:defRPr>
      </a:lvl8pPr>
      <a:lvl9pPr marL="1828800" algn="l" rtl="0" eaLnBrk="0" fontAlgn="base" hangingPunct="0">
        <a:spcBef>
          <a:spcPct val="0"/>
        </a:spcBef>
        <a:spcAft>
          <a:spcPct val="0"/>
        </a:spcAft>
        <a:defRPr sz="4100" b="1">
          <a:solidFill>
            <a:schemeClr val="tx2"/>
          </a:solidFill>
          <a:latin typeface="Lucida Sans Unicode" pitchFamily="34" charset="0"/>
        </a:defRPr>
      </a:lvl9pPr>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eaLnBrk="0" fontAlgn="base" hangingPunct="0">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eaLnBrk="0" fontAlgn="base" hangingPunct="0">
        <a:spcBef>
          <a:spcPts val="350"/>
        </a:spcBef>
        <a:spcAft>
          <a:spcPct val="0"/>
        </a:spcAft>
        <a:buClr>
          <a:schemeClr val="accent2"/>
        </a:buClr>
        <a:buFont typeface="Wingdings 2" pitchFamily="18" charset="2"/>
        <a:buChar char=""/>
        <a:defRPr sz="2000">
          <a:solidFill>
            <a:schemeClr val="tx1"/>
          </a:solidFill>
          <a:latin typeface="+mn-lt"/>
        </a:defRPr>
      </a:lvl5pPr>
      <a:lvl6pPr marL="1828800" indent="-228600" algn="l" rtl="0" eaLnBrk="0" fontAlgn="base" hangingPunct="0">
        <a:spcBef>
          <a:spcPts val="350"/>
        </a:spcBef>
        <a:spcAft>
          <a:spcPct val="0"/>
        </a:spcAft>
        <a:buClr>
          <a:schemeClr val="accent2"/>
        </a:buClr>
        <a:buFont typeface="Wingdings 2" pitchFamily="18" charset="2"/>
        <a:buChar char=""/>
        <a:defRPr sz="2000">
          <a:solidFill>
            <a:schemeClr val="tx1"/>
          </a:solidFill>
          <a:latin typeface="+mn-lt"/>
        </a:defRPr>
      </a:lvl6pPr>
      <a:lvl7pPr marL="2286000" indent="-228600" algn="l" rtl="0" eaLnBrk="0" fontAlgn="base" hangingPunct="0">
        <a:spcBef>
          <a:spcPts val="350"/>
        </a:spcBef>
        <a:spcAft>
          <a:spcPct val="0"/>
        </a:spcAft>
        <a:buClr>
          <a:schemeClr val="accent2"/>
        </a:buClr>
        <a:buFont typeface="Wingdings 2" pitchFamily="18" charset="2"/>
        <a:buChar char=""/>
        <a:defRPr sz="2000">
          <a:solidFill>
            <a:schemeClr val="tx1"/>
          </a:solidFill>
          <a:latin typeface="+mn-lt"/>
        </a:defRPr>
      </a:lvl7pPr>
      <a:lvl8pPr marL="2743200" indent="-228600" algn="l" rtl="0" eaLnBrk="0" fontAlgn="base" hangingPunct="0">
        <a:spcBef>
          <a:spcPts val="350"/>
        </a:spcBef>
        <a:spcAft>
          <a:spcPct val="0"/>
        </a:spcAft>
        <a:buClr>
          <a:schemeClr val="accent2"/>
        </a:buClr>
        <a:buFont typeface="Wingdings 2" pitchFamily="18" charset="2"/>
        <a:buChar char=""/>
        <a:defRPr sz="2000">
          <a:solidFill>
            <a:schemeClr val="tx1"/>
          </a:solidFill>
          <a:latin typeface="+mn-lt"/>
        </a:defRPr>
      </a:lvl8pPr>
      <a:lvl9pPr marL="3200400" indent="-228600" algn="l" rtl="0" eaLnBrk="0" fontAlgn="base" hangingPunct="0">
        <a:spcBef>
          <a:spcPts val="350"/>
        </a:spcBef>
        <a:spcAft>
          <a:spcPct val="0"/>
        </a:spcAft>
        <a:buClr>
          <a:schemeClr val="accent2"/>
        </a:buClr>
        <a:buFont typeface="Wingdings 2" pitchFamily="18"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846B9D-4917-814C-9FD9-8FB698688210}" type="datetimeFigureOut">
              <a:rPr kumimoji="1" lang="ja-JP" altLang="en-US" smtClean="0">
                <a:solidFill>
                  <a:prstClr val="black">
                    <a:tint val="75000"/>
                  </a:prstClr>
                </a:solidFill>
                <a:latin typeface="Calibri"/>
                <a:cs typeface="+mn-cs"/>
              </a:rPr>
              <a:pPr defTabSz="457200" fontAlgn="auto">
                <a:spcBef>
                  <a:spcPts val="0"/>
                </a:spcBef>
                <a:spcAft>
                  <a:spcPts val="0"/>
                </a:spcAft>
              </a:pPr>
              <a:t>2012/10/13</a:t>
            </a:fld>
            <a:endParaRPr kumimoji="1" lang="ja-JP" altLang="en-US">
              <a:solidFill>
                <a:prstClr val="black">
                  <a:tint val="75000"/>
                </a:prstClr>
              </a:solidFill>
              <a:latin typeface="Calibri"/>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A32AEF2-A521-F04C-9AC1-4C49C3069A16}" type="slidenum">
              <a:rPr kumimoji="1" lang="ja-JP" altLang="en-US" smtClean="0">
                <a:solidFill>
                  <a:prstClr val="black">
                    <a:tint val="75000"/>
                  </a:prstClr>
                </a:solidFill>
                <a:latin typeface="Calibri"/>
                <a:cs typeface="+mn-cs"/>
              </a:rPr>
              <a:pPr defTabSz="457200" fontAlgn="auto">
                <a:spcBef>
                  <a:spcPts val="0"/>
                </a:spcBef>
                <a:spcAft>
                  <a:spcPts val="0"/>
                </a:spcAft>
              </a:pPr>
              <a:t>‹#›</a:t>
            </a:fld>
            <a:endParaRPr kumimoji="1" lang="ja-JP" altLang="en-US">
              <a:solidFill>
                <a:prstClr val="black">
                  <a:tint val="75000"/>
                </a:prstClr>
              </a:solidFill>
              <a:latin typeface="Calibri"/>
              <a:cs typeface="+mn-cs"/>
            </a:endParaRPr>
          </a:p>
        </p:txBody>
      </p:sp>
    </p:spTree>
    <p:extLst>
      <p:ext uri="{BB962C8B-B14F-4D97-AF65-F5344CB8AC3E}">
        <p14:creationId xmlns:p14="http://schemas.microsoft.com/office/powerpoint/2010/main" val="31882347"/>
      </p:ext>
    </p:extLst>
  </p:cSld>
  <p:clrMap bg1="lt1" tx1="dk1" bg2="lt2" tx2="dk2" accent1="accent1" accent2="accent2" accent3="accent3" accent4="accent4" accent5="accent5" accent6="accent6" hlink="hlink" folHlink="folHlink"/>
  <p:sldLayoutIdLst>
    <p:sldLayoutId id="2147484115" r:id="rId1"/>
    <p:sldLayoutId id="2147484120" r:id="rId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cs typeface="+mn-cs"/>
              </a:rPr>
              <a:pPr fontAlgn="auto">
                <a:spcBef>
                  <a:spcPts val="0"/>
                </a:spcBef>
                <a:spcAft>
                  <a:spcPts val="0"/>
                </a:spcAft>
              </a:pPr>
              <a:t>10/13/2012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1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19"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defRPr/>
            </a:pPr>
            <a:r>
              <a:rPr lang="en-US" altLang="ja-JP" sz="1200" b="1" dirty="0" smtClean="0">
                <a:solidFill>
                  <a:srgbClr val="0033CC"/>
                </a:solidFill>
                <a:cs typeface="+mn-cs"/>
              </a:rPr>
              <a:t>24</a:t>
            </a:r>
            <a:r>
              <a:rPr lang="en-US" altLang="ja-JP" sz="1200" b="1" baseline="30000" dirty="0" smtClean="0">
                <a:solidFill>
                  <a:srgbClr val="0033CC"/>
                </a:solidFill>
                <a:cs typeface="+mn-cs"/>
              </a:rPr>
              <a:t>th</a:t>
            </a:r>
            <a:r>
              <a:rPr lang="en-US" altLang="ja-JP" sz="1200" b="1" dirty="0" smtClean="0">
                <a:solidFill>
                  <a:srgbClr val="0033CC"/>
                </a:solidFill>
                <a:cs typeface="+mn-cs"/>
              </a:rPr>
              <a:t> IAEA Fusion Energy Conference,  San Diego, 8-13 October 2012</a:t>
            </a:r>
            <a:endParaRPr lang="en-GB" altLang="ja-JP" sz="1200" b="1" dirty="0" smtClean="0">
              <a:solidFill>
                <a:srgbClr val="0033CC"/>
              </a:solidFill>
              <a:cs typeface="+mn-cs"/>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GB" sz="1000" b="1" dirty="0" smtClean="0">
                <a:solidFill>
                  <a:srgbClr val="0033CC"/>
                </a:solidFill>
                <a:latin typeface="Arial"/>
                <a:cs typeface="+mn-cs"/>
              </a:rPr>
              <a:t>Slide </a:t>
            </a:r>
            <a:fld id="{47BA91C2-74BF-4480-8BF1-C44F20807924}" type="slidenum">
              <a:rPr lang="en-GB" sz="1000" b="1" smtClean="0">
                <a:solidFill>
                  <a:srgbClr val="0033CC"/>
                </a:solidFill>
                <a:latin typeface="Arial"/>
                <a:cs typeface="+mn-cs"/>
              </a:rPr>
              <a:pPr eaLnBrk="0" hangingPunct="0">
                <a:spcBef>
                  <a:spcPct val="50000"/>
                </a:spcBef>
              </a:pPr>
              <a:t>‹#›</a:t>
            </a:fld>
            <a:r>
              <a:rPr lang="en-GB" sz="1000" b="1" dirty="0" smtClean="0">
                <a:solidFill>
                  <a:srgbClr val="0033CC"/>
                </a:solidFill>
                <a:latin typeface="Arial"/>
                <a:cs typeface="+mn-cs"/>
              </a:rPr>
              <a:t>/23</a:t>
            </a:r>
            <a:endParaRPr lang="en-GB" sz="1000" b="1" dirty="0">
              <a:solidFill>
                <a:srgbClr val="0033CC"/>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55" r:id="rId1"/>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defRPr/>
            </a:pPr>
            <a:r>
              <a:rPr lang="en-US" altLang="ja-JP" sz="1200" b="1" dirty="0" smtClean="0">
                <a:solidFill>
                  <a:srgbClr val="0033CC"/>
                </a:solidFill>
                <a:cs typeface="+mn-cs"/>
              </a:rPr>
              <a:t>24</a:t>
            </a:r>
            <a:r>
              <a:rPr lang="en-US" altLang="ja-JP" sz="1200" b="1" baseline="30000" dirty="0" smtClean="0">
                <a:solidFill>
                  <a:srgbClr val="0033CC"/>
                </a:solidFill>
                <a:cs typeface="+mn-cs"/>
              </a:rPr>
              <a:t>th</a:t>
            </a:r>
            <a:r>
              <a:rPr lang="en-US" altLang="ja-JP" sz="1200" b="1" dirty="0" smtClean="0">
                <a:solidFill>
                  <a:srgbClr val="0033CC"/>
                </a:solidFill>
                <a:cs typeface="+mn-cs"/>
              </a:rPr>
              <a:t> IAEA Fusion Energy Conference,  San Diego, 8-13 October 2012</a:t>
            </a:r>
            <a:endParaRPr lang="en-GB" altLang="ja-JP" sz="1200" b="1" dirty="0" smtClean="0">
              <a:solidFill>
                <a:srgbClr val="0033CC"/>
              </a:solidFill>
              <a:cs typeface="+mn-cs"/>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GB" sz="1000" b="1" dirty="0" smtClean="0">
                <a:solidFill>
                  <a:srgbClr val="0033CC"/>
                </a:solidFill>
                <a:latin typeface="Arial"/>
                <a:cs typeface="+mn-cs"/>
              </a:rPr>
              <a:t>Slide </a:t>
            </a:r>
            <a:fld id="{47BA91C2-74BF-4480-8BF1-C44F20807924}" type="slidenum">
              <a:rPr lang="en-GB" sz="1000" b="1" smtClean="0">
                <a:solidFill>
                  <a:srgbClr val="0033CC"/>
                </a:solidFill>
                <a:latin typeface="Arial"/>
                <a:cs typeface="+mn-cs"/>
              </a:rPr>
              <a:pPr eaLnBrk="0" hangingPunct="0">
                <a:spcBef>
                  <a:spcPct val="50000"/>
                </a:spcBef>
              </a:pPr>
              <a:t>‹#›</a:t>
            </a:fld>
            <a:r>
              <a:rPr lang="en-GB" sz="1000" b="1" dirty="0" smtClean="0">
                <a:solidFill>
                  <a:srgbClr val="0033CC"/>
                </a:solidFill>
                <a:latin typeface="Arial"/>
                <a:cs typeface="+mn-cs"/>
              </a:rPr>
              <a:t>/23</a:t>
            </a:r>
            <a:endParaRPr lang="en-GB" sz="1000" b="1" dirty="0">
              <a:solidFill>
                <a:srgbClr val="0033CC"/>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57" r:id="rId1"/>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2"/>
          <p:cNvSpPr>
            <a:spLocks noGrp="1" noChangeAspect="1" noChangeArrowheads="1"/>
          </p:cNvSpPr>
          <p:nvPr>
            <p:ph type="title"/>
          </p:nvPr>
        </p:nvSpPr>
        <p:spPr bwMode="auto">
          <a:xfrm>
            <a:off x="609600" y="6096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3"/>
          <p:cNvSpPr>
            <a:spLocks noGrp="1" noChangeArrowheads="1"/>
          </p:cNvSpPr>
          <p:nvPr>
            <p:ph type="body" idx="1"/>
          </p:nvPr>
        </p:nvSpPr>
        <p:spPr bwMode="auto">
          <a:xfrm>
            <a:off x="539750" y="1989138"/>
            <a:ext cx="800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7" name="Line 13"/>
          <p:cNvSpPr>
            <a:spLocks noChangeShapeType="1"/>
          </p:cNvSpPr>
          <p:nvPr/>
        </p:nvSpPr>
        <p:spPr bwMode="auto">
          <a:xfrm>
            <a:off x="0" y="620713"/>
            <a:ext cx="9144000" cy="0"/>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Century Gothic" pitchFamily="34" charset="0"/>
              <a:cs typeface="+mn-cs"/>
            </a:endParaRPr>
          </a:p>
        </p:txBody>
      </p:sp>
      <p:pic>
        <p:nvPicPr>
          <p:cNvPr id="9" name="Picture 14" descr="PowerPoint_Graphic"/>
          <p:cNvPicPr>
            <a:picLocks noChangeAspect="1" noChangeArrowheads="1"/>
          </p:cNvPicPr>
          <p:nvPr userDrawn="1"/>
        </p:nvPicPr>
        <p:blipFill>
          <a:blip r:embed="rId3" cstate="print"/>
          <a:srcRect/>
          <a:stretch>
            <a:fillRect/>
          </a:stretch>
        </p:blipFill>
        <p:spPr bwMode="auto">
          <a:xfrm>
            <a:off x="-581" y="6217389"/>
            <a:ext cx="9144000" cy="622300"/>
          </a:xfrm>
          <a:prstGeom prst="rect">
            <a:avLst/>
          </a:prstGeom>
          <a:noFill/>
          <a:ln w="9525">
            <a:noFill/>
            <a:miter lim="800000"/>
            <a:headEnd/>
            <a:tailEnd/>
          </a:ln>
        </p:spPr>
      </p:pic>
      <p:sp>
        <p:nvSpPr>
          <p:cNvPr id="10" name="Text Box 12"/>
          <p:cNvSpPr txBox="1">
            <a:spLocks noChangeArrowheads="1"/>
          </p:cNvSpPr>
          <p:nvPr userDrawn="1"/>
        </p:nvSpPr>
        <p:spPr bwMode="auto">
          <a:xfrm>
            <a:off x="2307087" y="6394668"/>
            <a:ext cx="6507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1100" dirty="0" smtClean="0">
                <a:solidFill>
                  <a:srgbClr val="0000FF"/>
                </a:solidFill>
                <a:latin typeface="Arial" pitchFamily="34" charset="0"/>
                <a:cs typeface="Arial" pitchFamily="34" charset="0"/>
              </a:rPr>
              <a:t>A. Loarte. 24</a:t>
            </a:r>
            <a:r>
              <a:rPr lang="en-GB" sz="1100" baseline="30000" dirty="0" smtClean="0">
                <a:solidFill>
                  <a:srgbClr val="0000FF"/>
                </a:solidFill>
                <a:latin typeface="Arial" pitchFamily="34" charset="0"/>
                <a:cs typeface="Arial" pitchFamily="34" charset="0"/>
              </a:rPr>
              <a:t>th</a:t>
            </a:r>
            <a:r>
              <a:rPr lang="en-GB" sz="1100" dirty="0" smtClean="0">
                <a:solidFill>
                  <a:srgbClr val="0000FF"/>
                </a:solidFill>
                <a:latin typeface="Arial" pitchFamily="34" charset="0"/>
                <a:cs typeface="Arial" pitchFamily="34" charset="0"/>
              </a:rPr>
              <a:t> </a:t>
            </a:r>
            <a:r>
              <a:rPr lang="en-GB" sz="1100" dirty="0">
                <a:solidFill>
                  <a:srgbClr val="0000FF"/>
                </a:solidFill>
                <a:latin typeface="Arial" pitchFamily="34" charset="0"/>
                <a:cs typeface="Arial" pitchFamily="34" charset="0"/>
              </a:rPr>
              <a:t>IAEA Fusion Energy Conference, </a:t>
            </a:r>
            <a:r>
              <a:rPr lang="en-GB" sz="1100" dirty="0" smtClean="0">
                <a:solidFill>
                  <a:srgbClr val="0000FF"/>
                </a:solidFill>
                <a:latin typeface="Arial" pitchFamily="34" charset="0"/>
                <a:cs typeface="Arial" pitchFamily="34" charset="0"/>
              </a:rPr>
              <a:t>8-13 </a:t>
            </a:r>
            <a:r>
              <a:rPr lang="en-GB" sz="1100" dirty="0">
                <a:solidFill>
                  <a:srgbClr val="0000FF"/>
                </a:solidFill>
                <a:latin typeface="Arial" pitchFamily="34" charset="0"/>
                <a:cs typeface="Arial" pitchFamily="34" charset="0"/>
              </a:rPr>
              <a:t>October </a:t>
            </a:r>
            <a:r>
              <a:rPr lang="en-GB" sz="1100" dirty="0" smtClean="0">
                <a:solidFill>
                  <a:srgbClr val="0000FF"/>
                </a:solidFill>
                <a:latin typeface="Arial" pitchFamily="34" charset="0"/>
                <a:cs typeface="Arial" pitchFamily="34" charset="0"/>
              </a:rPr>
              <a:t>2012, San Diego, USA</a:t>
            </a:r>
            <a:endParaRPr lang="en-GB" sz="1100" dirty="0">
              <a:solidFill>
                <a:srgbClr val="0000FF"/>
              </a:solidFill>
              <a:latin typeface="Arial" pitchFamily="34" charset="0"/>
              <a:cs typeface="Arial" pitchFamily="34" charset="0"/>
            </a:endParaRPr>
          </a:p>
        </p:txBody>
      </p:sp>
      <p:sp>
        <p:nvSpPr>
          <p:cNvPr id="3078" name="Text Box 16"/>
          <p:cNvSpPr txBox="1">
            <a:spLocks noChangeArrowheads="1"/>
          </p:cNvSpPr>
          <p:nvPr/>
        </p:nvSpPr>
        <p:spPr bwMode="auto">
          <a:xfrm>
            <a:off x="8633200" y="6411803"/>
            <a:ext cx="361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entury Gothic" pitchFamily="34" charset="0"/>
              </a:defRPr>
            </a:lvl1pPr>
            <a:lvl2pPr marL="742950" indent="-285750" eaLnBrk="0" hangingPunct="0">
              <a:defRPr sz="2400">
                <a:solidFill>
                  <a:schemeClr val="tx1"/>
                </a:solidFill>
                <a:latin typeface="Century Gothic" pitchFamily="34" charset="0"/>
              </a:defRPr>
            </a:lvl2pPr>
            <a:lvl3pPr marL="1143000" indent="-228600" eaLnBrk="0" hangingPunct="0">
              <a:defRPr sz="2400">
                <a:solidFill>
                  <a:schemeClr val="tx1"/>
                </a:solidFill>
                <a:latin typeface="Century Gothic" pitchFamily="34" charset="0"/>
              </a:defRPr>
            </a:lvl3pPr>
            <a:lvl4pPr marL="1600200" indent="-228600" eaLnBrk="0" hangingPunct="0">
              <a:defRPr sz="2400">
                <a:solidFill>
                  <a:schemeClr val="tx1"/>
                </a:solidFill>
                <a:latin typeface="Century Gothic" pitchFamily="34" charset="0"/>
              </a:defRPr>
            </a:lvl4pPr>
            <a:lvl5pPr marL="2057400" indent="-228600" eaLnBrk="0" hangingPunct="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ct val="50000"/>
              </a:spcBef>
            </a:pPr>
            <a:fld id="{C3B3E458-A9A4-4047-B8DB-4039427EDB63}" type="slidenum">
              <a:rPr lang="en-GB" sz="1000">
                <a:solidFill>
                  <a:srgbClr val="333399"/>
                </a:solidFill>
                <a:latin typeface="Arial" pitchFamily="34" charset="0"/>
                <a:cs typeface="Arial" pitchFamily="34" charset="0"/>
              </a:rPr>
              <a:pPr>
                <a:spcBef>
                  <a:spcPct val="50000"/>
                </a:spcBef>
              </a:pPr>
              <a:t>‹#›</a:t>
            </a:fld>
            <a:endParaRPr lang="en-GB" sz="1000" dirty="0">
              <a:solidFill>
                <a:srgbClr val="333399"/>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4061" r:id="rId1"/>
  </p:sldLayoutIdLst>
  <p:timing>
    <p:tnLst>
      <p:par>
        <p:cT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imes New Roman" pitchFamily="18" charset="0"/>
        </a:defRPr>
      </a:lvl2pPr>
      <a:lvl3pPr algn="l" rtl="0" eaLnBrk="0" fontAlgn="base" hangingPunct="0">
        <a:spcBef>
          <a:spcPct val="0"/>
        </a:spcBef>
        <a:spcAft>
          <a:spcPct val="0"/>
        </a:spcAft>
        <a:defRPr sz="3000">
          <a:solidFill>
            <a:schemeClr val="tx2"/>
          </a:solidFill>
          <a:latin typeface="Times New Roman" pitchFamily="18" charset="0"/>
        </a:defRPr>
      </a:lvl3pPr>
      <a:lvl4pPr algn="l" rtl="0" eaLnBrk="0" fontAlgn="base" hangingPunct="0">
        <a:spcBef>
          <a:spcPct val="0"/>
        </a:spcBef>
        <a:spcAft>
          <a:spcPct val="0"/>
        </a:spcAft>
        <a:defRPr sz="3000">
          <a:solidFill>
            <a:schemeClr val="tx2"/>
          </a:solidFill>
          <a:latin typeface="Times New Roman" pitchFamily="18" charset="0"/>
        </a:defRPr>
      </a:lvl4pPr>
      <a:lvl5pPr algn="l" rtl="0" eaLnBrk="0" fontAlgn="base" hangingPunct="0">
        <a:spcBef>
          <a:spcPct val="0"/>
        </a:spcBef>
        <a:spcAft>
          <a:spcPct val="0"/>
        </a:spcAft>
        <a:defRPr sz="3000">
          <a:solidFill>
            <a:schemeClr val="tx2"/>
          </a:solidFill>
          <a:latin typeface="Times New Roman" pitchFamily="18" charset="0"/>
        </a:defRPr>
      </a:lvl5pPr>
      <a:lvl6pPr marL="457200" algn="l" rtl="0" eaLnBrk="0" fontAlgn="base" hangingPunct="0">
        <a:spcBef>
          <a:spcPct val="0"/>
        </a:spcBef>
        <a:spcAft>
          <a:spcPct val="0"/>
        </a:spcAft>
        <a:defRPr sz="3000">
          <a:solidFill>
            <a:schemeClr val="tx2"/>
          </a:solidFill>
          <a:latin typeface="Times New Roman" pitchFamily="18" charset="0"/>
        </a:defRPr>
      </a:lvl6pPr>
      <a:lvl7pPr marL="914400" algn="l" rtl="0" eaLnBrk="0" fontAlgn="base" hangingPunct="0">
        <a:spcBef>
          <a:spcPct val="0"/>
        </a:spcBef>
        <a:spcAft>
          <a:spcPct val="0"/>
        </a:spcAft>
        <a:defRPr sz="3000">
          <a:solidFill>
            <a:schemeClr val="tx2"/>
          </a:solidFill>
          <a:latin typeface="Times New Roman" pitchFamily="18" charset="0"/>
        </a:defRPr>
      </a:lvl7pPr>
      <a:lvl8pPr marL="1371600" algn="l" rtl="0" eaLnBrk="0" fontAlgn="base" hangingPunct="0">
        <a:spcBef>
          <a:spcPct val="0"/>
        </a:spcBef>
        <a:spcAft>
          <a:spcPct val="0"/>
        </a:spcAft>
        <a:defRPr sz="3000">
          <a:solidFill>
            <a:schemeClr val="tx2"/>
          </a:solidFill>
          <a:latin typeface="Times New Roman" pitchFamily="18" charset="0"/>
        </a:defRPr>
      </a:lvl8pPr>
      <a:lvl9pPr marL="1828800" algn="l" rtl="0" eaLnBrk="0" fontAlgn="base" hangingPunct="0">
        <a:spcBef>
          <a:spcPct val="0"/>
        </a:spcBef>
        <a:spcAft>
          <a:spcPct val="0"/>
        </a:spcAft>
        <a:defRPr sz="3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2"/>
          <p:cNvSpPr>
            <a:spLocks noGrp="1" noChangeAspect="1" noChangeArrowheads="1"/>
          </p:cNvSpPr>
          <p:nvPr>
            <p:ph type="title"/>
          </p:nvPr>
        </p:nvSpPr>
        <p:spPr bwMode="auto">
          <a:xfrm>
            <a:off x="609600" y="6096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3"/>
          <p:cNvSpPr>
            <a:spLocks noGrp="1" noChangeArrowheads="1"/>
          </p:cNvSpPr>
          <p:nvPr>
            <p:ph type="body" idx="1"/>
          </p:nvPr>
        </p:nvSpPr>
        <p:spPr bwMode="auto">
          <a:xfrm>
            <a:off x="539750" y="1989138"/>
            <a:ext cx="800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7" name="Line 13"/>
          <p:cNvSpPr>
            <a:spLocks noChangeShapeType="1"/>
          </p:cNvSpPr>
          <p:nvPr/>
        </p:nvSpPr>
        <p:spPr bwMode="auto">
          <a:xfrm>
            <a:off x="0" y="620713"/>
            <a:ext cx="9144000" cy="0"/>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Century Gothic" pitchFamily="34" charset="0"/>
              <a:cs typeface="+mn-cs"/>
            </a:endParaRPr>
          </a:p>
        </p:txBody>
      </p:sp>
      <p:pic>
        <p:nvPicPr>
          <p:cNvPr id="9" name="Picture 14" descr="PowerPoint_Graphic"/>
          <p:cNvPicPr>
            <a:picLocks noChangeAspect="1" noChangeArrowheads="1"/>
          </p:cNvPicPr>
          <p:nvPr userDrawn="1"/>
        </p:nvPicPr>
        <p:blipFill>
          <a:blip r:embed="rId3" cstate="print"/>
          <a:srcRect/>
          <a:stretch>
            <a:fillRect/>
          </a:stretch>
        </p:blipFill>
        <p:spPr bwMode="auto">
          <a:xfrm>
            <a:off x="-581" y="6217389"/>
            <a:ext cx="9144000" cy="622300"/>
          </a:xfrm>
          <a:prstGeom prst="rect">
            <a:avLst/>
          </a:prstGeom>
          <a:noFill/>
          <a:ln w="9525">
            <a:noFill/>
            <a:miter lim="800000"/>
            <a:headEnd/>
            <a:tailEnd/>
          </a:ln>
        </p:spPr>
      </p:pic>
      <p:sp>
        <p:nvSpPr>
          <p:cNvPr id="10" name="Text Box 12"/>
          <p:cNvSpPr txBox="1">
            <a:spLocks noChangeArrowheads="1"/>
          </p:cNvSpPr>
          <p:nvPr userDrawn="1"/>
        </p:nvSpPr>
        <p:spPr bwMode="auto">
          <a:xfrm>
            <a:off x="2307087" y="6394668"/>
            <a:ext cx="6507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1100" dirty="0" smtClean="0">
                <a:solidFill>
                  <a:srgbClr val="0000FF"/>
                </a:solidFill>
                <a:latin typeface="Arial" pitchFamily="34" charset="0"/>
                <a:cs typeface="Arial" pitchFamily="34" charset="0"/>
              </a:rPr>
              <a:t>A. Loarte. 24</a:t>
            </a:r>
            <a:r>
              <a:rPr lang="en-GB" sz="1100" baseline="30000" dirty="0" smtClean="0">
                <a:solidFill>
                  <a:srgbClr val="0000FF"/>
                </a:solidFill>
                <a:latin typeface="Arial" pitchFamily="34" charset="0"/>
                <a:cs typeface="Arial" pitchFamily="34" charset="0"/>
              </a:rPr>
              <a:t>th</a:t>
            </a:r>
            <a:r>
              <a:rPr lang="en-GB" sz="1100" dirty="0" smtClean="0">
                <a:solidFill>
                  <a:srgbClr val="0000FF"/>
                </a:solidFill>
                <a:latin typeface="Arial" pitchFamily="34" charset="0"/>
                <a:cs typeface="Arial" pitchFamily="34" charset="0"/>
              </a:rPr>
              <a:t> </a:t>
            </a:r>
            <a:r>
              <a:rPr lang="en-GB" sz="1100" dirty="0">
                <a:solidFill>
                  <a:srgbClr val="0000FF"/>
                </a:solidFill>
                <a:latin typeface="Arial" pitchFamily="34" charset="0"/>
                <a:cs typeface="Arial" pitchFamily="34" charset="0"/>
              </a:rPr>
              <a:t>IAEA Fusion Energy Conference, </a:t>
            </a:r>
            <a:r>
              <a:rPr lang="en-GB" sz="1100" dirty="0" smtClean="0">
                <a:solidFill>
                  <a:srgbClr val="0000FF"/>
                </a:solidFill>
                <a:latin typeface="Arial" pitchFamily="34" charset="0"/>
                <a:cs typeface="Arial" pitchFamily="34" charset="0"/>
              </a:rPr>
              <a:t>8-13 </a:t>
            </a:r>
            <a:r>
              <a:rPr lang="en-GB" sz="1100" dirty="0">
                <a:solidFill>
                  <a:srgbClr val="0000FF"/>
                </a:solidFill>
                <a:latin typeface="Arial" pitchFamily="34" charset="0"/>
                <a:cs typeface="Arial" pitchFamily="34" charset="0"/>
              </a:rPr>
              <a:t>October </a:t>
            </a:r>
            <a:r>
              <a:rPr lang="en-GB" sz="1100" dirty="0" smtClean="0">
                <a:solidFill>
                  <a:srgbClr val="0000FF"/>
                </a:solidFill>
                <a:latin typeface="Arial" pitchFamily="34" charset="0"/>
                <a:cs typeface="Arial" pitchFamily="34" charset="0"/>
              </a:rPr>
              <a:t>2012, San Diego, USA</a:t>
            </a:r>
            <a:endParaRPr lang="en-GB" sz="1100" dirty="0">
              <a:solidFill>
                <a:srgbClr val="0000FF"/>
              </a:solidFill>
              <a:latin typeface="Arial" pitchFamily="34" charset="0"/>
              <a:cs typeface="Arial" pitchFamily="34" charset="0"/>
            </a:endParaRPr>
          </a:p>
        </p:txBody>
      </p:sp>
      <p:sp>
        <p:nvSpPr>
          <p:cNvPr id="3078" name="Text Box 16"/>
          <p:cNvSpPr txBox="1">
            <a:spLocks noChangeArrowheads="1"/>
          </p:cNvSpPr>
          <p:nvPr/>
        </p:nvSpPr>
        <p:spPr bwMode="auto">
          <a:xfrm>
            <a:off x="8633200" y="6411803"/>
            <a:ext cx="361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entury Gothic" pitchFamily="34" charset="0"/>
              </a:defRPr>
            </a:lvl1pPr>
            <a:lvl2pPr marL="742950" indent="-285750" eaLnBrk="0" hangingPunct="0">
              <a:defRPr sz="2400">
                <a:solidFill>
                  <a:schemeClr val="tx1"/>
                </a:solidFill>
                <a:latin typeface="Century Gothic" pitchFamily="34" charset="0"/>
              </a:defRPr>
            </a:lvl2pPr>
            <a:lvl3pPr marL="1143000" indent="-228600" eaLnBrk="0" hangingPunct="0">
              <a:defRPr sz="2400">
                <a:solidFill>
                  <a:schemeClr val="tx1"/>
                </a:solidFill>
                <a:latin typeface="Century Gothic" pitchFamily="34" charset="0"/>
              </a:defRPr>
            </a:lvl3pPr>
            <a:lvl4pPr marL="1600200" indent="-228600" eaLnBrk="0" hangingPunct="0">
              <a:defRPr sz="2400">
                <a:solidFill>
                  <a:schemeClr val="tx1"/>
                </a:solidFill>
                <a:latin typeface="Century Gothic" pitchFamily="34" charset="0"/>
              </a:defRPr>
            </a:lvl4pPr>
            <a:lvl5pPr marL="2057400" indent="-228600" eaLnBrk="0" hangingPunct="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ct val="50000"/>
              </a:spcBef>
            </a:pPr>
            <a:fld id="{C3B3E458-A9A4-4047-B8DB-4039427EDB63}" type="slidenum">
              <a:rPr lang="en-GB" sz="1000">
                <a:solidFill>
                  <a:srgbClr val="333399"/>
                </a:solidFill>
                <a:latin typeface="Arial" pitchFamily="34" charset="0"/>
                <a:cs typeface="Arial" pitchFamily="34" charset="0"/>
              </a:rPr>
              <a:pPr>
                <a:spcBef>
                  <a:spcPct val="50000"/>
                </a:spcBef>
              </a:pPr>
              <a:t>‹#›</a:t>
            </a:fld>
            <a:endParaRPr lang="en-GB" sz="1000" dirty="0">
              <a:solidFill>
                <a:srgbClr val="333399"/>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4063" r:id="rId1"/>
  </p:sldLayoutIdLst>
  <p:timing>
    <p:tnLst>
      <p:par>
        <p:cT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imes New Roman" pitchFamily="18" charset="0"/>
        </a:defRPr>
      </a:lvl2pPr>
      <a:lvl3pPr algn="l" rtl="0" eaLnBrk="0" fontAlgn="base" hangingPunct="0">
        <a:spcBef>
          <a:spcPct val="0"/>
        </a:spcBef>
        <a:spcAft>
          <a:spcPct val="0"/>
        </a:spcAft>
        <a:defRPr sz="3000">
          <a:solidFill>
            <a:schemeClr val="tx2"/>
          </a:solidFill>
          <a:latin typeface="Times New Roman" pitchFamily="18" charset="0"/>
        </a:defRPr>
      </a:lvl3pPr>
      <a:lvl4pPr algn="l" rtl="0" eaLnBrk="0" fontAlgn="base" hangingPunct="0">
        <a:spcBef>
          <a:spcPct val="0"/>
        </a:spcBef>
        <a:spcAft>
          <a:spcPct val="0"/>
        </a:spcAft>
        <a:defRPr sz="3000">
          <a:solidFill>
            <a:schemeClr val="tx2"/>
          </a:solidFill>
          <a:latin typeface="Times New Roman" pitchFamily="18" charset="0"/>
        </a:defRPr>
      </a:lvl4pPr>
      <a:lvl5pPr algn="l" rtl="0" eaLnBrk="0" fontAlgn="base" hangingPunct="0">
        <a:spcBef>
          <a:spcPct val="0"/>
        </a:spcBef>
        <a:spcAft>
          <a:spcPct val="0"/>
        </a:spcAft>
        <a:defRPr sz="3000">
          <a:solidFill>
            <a:schemeClr val="tx2"/>
          </a:solidFill>
          <a:latin typeface="Times New Roman" pitchFamily="18" charset="0"/>
        </a:defRPr>
      </a:lvl5pPr>
      <a:lvl6pPr marL="457200" algn="l" rtl="0" eaLnBrk="0" fontAlgn="base" hangingPunct="0">
        <a:spcBef>
          <a:spcPct val="0"/>
        </a:spcBef>
        <a:spcAft>
          <a:spcPct val="0"/>
        </a:spcAft>
        <a:defRPr sz="3000">
          <a:solidFill>
            <a:schemeClr val="tx2"/>
          </a:solidFill>
          <a:latin typeface="Times New Roman" pitchFamily="18" charset="0"/>
        </a:defRPr>
      </a:lvl6pPr>
      <a:lvl7pPr marL="914400" algn="l" rtl="0" eaLnBrk="0" fontAlgn="base" hangingPunct="0">
        <a:spcBef>
          <a:spcPct val="0"/>
        </a:spcBef>
        <a:spcAft>
          <a:spcPct val="0"/>
        </a:spcAft>
        <a:defRPr sz="3000">
          <a:solidFill>
            <a:schemeClr val="tx2"/>
          </a:solidFill>
          <a:latin typeface="Times New Roman" pitchFamily="18" charset="0"/>
        </a:defRPr>
      </a:lvl7pPr>
      <a:lvl8pPr marL="1371600" algn="l" rtl="0" eaLnBrk="0" fontAlgn="base" hangingPunct="0">
        <a:spcBef>
          <a:spcPct val="0"/>
        </a:spcBef>
        <a:spcAft>
          <a:spcPct val="0"/>
        </a:spcAft>
        <a:defRPr sz="3000">
          <a:solidFill>
            <a:schemeClr val="tx2"/>
          </a:solidFill>
          <a:latin typeface="Times New Roman" pitchFamily="18" charset="0"/>
        </a:defRPr>
      </a:lvl8pPr>
      <a:lvl9pPr marL="1828800" algn="l" rtl="0" eaLnBrk="0" fontAlgn="base" hangingPunct="0">
        <a:spcBef>
          <a:spcPct val="0"/>
        </a:spcBef>
        <a:spcAft>
          <a:spcPct val="0"/>
        </a:spcAft>
        <a:defRPr sz="3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2"/>
          <p:cNvSpPr>
            <a:spLocks noGrp="1" noChangeAspect="1" noChangeArrowheads="1"/>
          </p:cNvSpPr>
          <p:nvPr>
            <p:ph type="title"/>
          </p:nvPr>
        </p:nvSpPr>
        <p:spPr bwMode="auto">
          <a:xfrm>
            <a:off x="609600" y="6096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3"/>
          <p:cNvSpPr>
            <a:spLocks noGrp="1" noChangeArrowheads="1"/>
          </p:cNvSpPr>
          <p:nvPr>
            <p:ph type="body" idx="1"/>
          </p:nvPr>
        </p:nvSpPr>
        <p:spPr bwMode="auto">
          <a:xfrm>
            <a:off x="539750" y="1989138"/>
            <a:ext cx="800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7" name="Line 13"/>
          <p:cNvSpPr>
            <a:spLocks noChangeShapeType="1"/>
          </p:cNvSpPr>
          <p:nvPr/>
        </p:nvSpPr>
        <p:spPr bwMode="auto">
          <a:xfrm>
            <a:off x="0" y="620713"/>
            <a:ext cx="9144000" cy="0"/>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Century Gothic" pitchFamily="34" charset="0"/>
              <a:cs typeface="+mn-cs"/>
            </a:endParaRPr>
          </a:p>
        </p:txBody>
      </p:sp>
      <p:pic>
        <p:nvPicPr>
          <p:cNvPr id="9" name="Picture 14" descr="PowerPoint_Graphic"/>
          <p:cNvPicPr>
            <a:picLocks noChangeAspect="1" noChangeArrowheads="1"/>
          </p:cNvPicPr>
          <p:nvPr userDrawn="1"/>
        </p:nvPicPr>
        <p:blipFill>
          <a:blip r:embed="rId2" cstate="print"/>
          <a:srcRect/>
          <a:stretch>
            <a:fillRect/>
          </a:stretch>
        </p:blipFill>
        <p:spPr bwMode="auto">
          <a:xfrm>
            <a:off x="-581" y="6217389"/>
            <a:ext cx="9144000" cy="622300"/>
          </a:xfrm>
          <a:prstGeom prst="rect">
            <a:avLst/>
          </a:prstGeom>
          <a:noFill/>
          <a:ln w="9525">
            <a:noFill/>
            <a:miter lim="800000"/>
            <a:headEnd/>
            <a:tailEnd/>
          </a:ln>
        </p:spPr>
      </p:pic>
      <p:sp>
        <p:nvSpPr>
          <p:cNvPr id="10" name="Text Box 12"/>
          <p:cNvSpPr txBox="1">
            <a:spLocks noChangeArrowheads="1"/>
          </p:cNvSpPr>
          <p:nvPr userDrawn="1"/>
        </p:nvSpPr>
        <p:spPr bwMode="auto">
          <a:xfrm>
            <a:off x="2307087" y="6394668"/>
            <a:ext cx="6507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1100" dirty="0" smtClean="0">
                <a:solidFill>
                  <a:srgbClr val="0000FF"/>
                </a:solidFill>
                <a:latin typeface="Arial" pitchFamily="34" charset="0"/>
                <a:cs typeface="Arial" pitchFamily="34" charset="0"/>
              </a:rPr>
              <a:t>A. Loarte. 24</a:t>
            </a:r>
            <a:r>
              <a:rPr lang="en-GB" sz="1100" baseline="30000" dirty="0" smtClean="0">
                <a:solidFill>
                  <a:srgbClr val="0000FF"/>
                </a:solidFill>
                <a:latin typeface="Arial" pitchFamily="34" charset="0"/>
                <a:cs typeface="Arial" pitchFamily="34" charset="0"/>
              </a:rPr>
              <a:t>th</a:t>
            </a:r>
            <a:r>
              <a:rPr lang="en-GB" sz="1100" dirty="0" smtClean="0">
                <a:solidFill>
                  <a:srgbClr val="0000FF"/>
                </a:solidFill>
                <a:latin typeface="Arial" pitchFamily="34" charset="0"/>
                <a:cs typeface="Arial" pitchFamily="34" charset="0"/>
              </a:rPr>
              <a:t> </a:t>
            </a:r>
            <a:r>
              <a:rPr lang="en-GB" sz="1100" dirty="0">
                <a:solidFill>
                  <a:srgbClr val="0000FF"/>
                </a:solidFill>
                <a:latin typeface="Arial" pitchFamily="34" charset="0"/>
                <a:cs typeface="Arial" pitchFamily="34" charset="0"/>
              </a:rPr>
              <a:t>IAEA Fusion Energy Conference, </a:t>
            </a:r>
            <a:r>
              <a:rPr lang="en-GB" sz="1100" dirty="0" smtClean="0">
                <a:solidFill>
                  <a:srgbClr val="0000FF"/>
                </a:solidFill>
                <a:latin typeface="Arial" pitchFamily="34" charset="0"/>
                <a:cs typeface="Arial" pitchFamily="34" charset="0"/>
              </a:rPr>
              <a:t>8-13 </a:t>
            </a:r>
            <a:r>
              <a:rPr lang="en-GB" sz="1100" dirty="0">
                <a:solidFill>
                  <a:srgbClr val="0000FF"/>
                </a:solidFill>
                <a:latin typeface="Arial" pitchFamily="34" charset="0"/>
                <a:cs typeface="Arial" pitchFamily="34" charset="0"/>
              </a:rPr>
              <a:t>October </a:t>
            </a:r>
            <a:r>
              <a:rPr lang="en-GB" sz="1100" dirty="0" smtClean="0">
                <a:solidFill>
                  <a:srgbClr val="0000FF"/>
                </a:solidFill>
                <a:latin typeface="Arial" pitchFamily="34" charset="0"/>
                <a:cs typeface="Arial" pitchFamily="34" charset="0"/>
              </a:rPr>
              <a:t>2012, San Diego, USA</a:t>
            </a:r>
            <a:endParaRPr lang="en-GB" sz="1100" dirty="0">
              <a:solidFill>
                <a:srgbClr val="0000FF"/>
              </a:solidFill>
              <a:latin typeface="Arial" pitchFamily="34" charset="0"/>
              <a:cs typeface="Arial" pitchFamily="34" charset="0"/>
            </a:endParaRPr>
          </a:p>
        </p:txBody>
      </p:sp>
      <p:sp>
        <p:nvSpPr>
          <p:cNvPr id="3078" name="Text Box 16"/>
          <p:cNvSpPr txBox="1">
            <a:spLocks noChangeArrowheads="1"/>
          </p:cNvSpPr>
          <p:nvPr/>
        </p:nvSpPr>
        <p:spPr bwMode="auto">
          <a:xfrm>
            <a:off x="8633200" y="6411803"/>
            <a:ext cx="361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entury Gothic" pitchFamily="34" charset="0"/>
              </a:defRPr>
            </a:lvl1pPr>
            <a:lvl2pPr marL="742950" indent="-285750" eaLnBrk="0" hangingPunct="0">
              <a:defRPr sz="2400">
                <a:solidFill>
                  <a:schemeClr val="tx1"/>
                </a:solidFill>
                <a:latin typeface="Century Gothic" pitchFamily="34" charset="0"/>
              </a:defRPr>
            </a:lvl2pPr>
            <a:lvl3pPr marL="1143000" indent="-228600" eaLnBrk="0" hangingPunct="0">
              <a:defRPr sz="2400">
                <a:solidFill>
                  <a:schemeClr val="tx1"/>
                </a:solidFill>
                <a:latin typeface="Century Gothic" pitchFamily="34" charset="0"/>
              </a:defRPr>
            </a:lvl3pPr>
            <a:lvl4pPr marL="1600200" indent="-228600" eaLnBrk="0" hangingPunct="0">
              <a:defRPr sz="2400">
                <a:solidFill>
                  <a:schemeClr val="tx1"/>
                </a:solidFill>
                <a:latin typeface="Century Gothic" pitchFamily="34" charset="0"/>
              </a:defRPr>
            </a:lvl4pPr>
            <a:lvl5pPr marL="2057400" indent="-228600" eaLnBrk="0" hangingPunct="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ct val="50000"/>
              </a:spcBef>
            </a:pPr>
            <a:fld id="{C3B3E458-A9A4-4047-B8DB-4039427EDB63}" type="slidenum">
              <a:rPr lang="en-GB" sz="1000">
                <a:solidFill>
                  <a:srgbClr val="333399"/>
                </a:solidFill>
                <a:latin typeface="Arial" pitchFamily="34" charset="0"/>
                <a:cs typeface="Arial" pitchFamily="34" charset="0"/>
              </a:rPr>
              <a:pPr>
                <a:spcBef>
                  <a:spcPct val="50000"/>
                </a:spcBef>
              </a:pPr>
              <a:t>‹#›</a:t>
            </a:fld>
            <a:endParaRPr lang="en-GB" sz="1000" dirty="0">
              <a:solidFill>
                <a:srgbClr val="333399"/>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imes New Roman" pitchFamily="18" charset="0"/>
        </a:defRPr>
      </a:lvl2pPr>
      <a:lvl3pPr algn="l" rtl="0" eaLnBrk="0" fontAlgn="base" hangingPunct="0">
        <a:spcBef>
          <a:spcPct val="0"/>
        </a:spcBef>
        <a:spcAft>
          <a:spcPct val="0"/>
        </a:spcAft>
        <a:defRPr sz="3000">
          <a:solidFill>
            <a:schemeClr val="tx2"/>
          </a:solidFill>
          <a:latin typeface="Times New Roman" pitchFamily="18" charset="0"/>
        </a:defRPr>
      </a:lvl3pPr>
      <a:lvl4pPr algn="l" rtl="0" eaLnBrk="0" fontAlgn="base" hangingPunct="0">
        <a:spcBef>
          <a:spcPct val="0"/>
        </a:spcBef>
        <a:spcAft>
          <a:spcPct val="0"/>
        </a:spcAft>
        <a:defRPr sz="3000">
          <a:solidFill>
            <a:schemeClr val="tx2"/>
          </a:solidFill>
          <a:latin typeface="Times New Roman" pitchFamily="18" charset="0"/>
        </a:defRPr>
      </a:lvl4pPr>
      <a:lvl5pPr algn="l" rtl="0" eaLnBrk="0" fontAlgn="base" hangingPunct="0">
        <a:spcBef>
          <a:spcPct val="0"/>
        </a:spcBef>
        <a:spcAft>
          <a:spcPct val="0"/>
        </a:spcAft>
        <a:defRPr sz="3000">
          <a:solidFill>
            <a:schemeClr val="tx2"/>
          </a:solidFill>
          <a:latin typeface="Times New Roman" pitchFamily="18" charset="0"/>
        </a:defRPr>
      </a:lvl5pPr>
      <a:lvl6pPr marL="457200" algn="l" rtl="0" eaLnBrk="0" fontAlgn="base" hangingPunct="0">
        <a:spcBef>
          <a:spcPct val="0"/>
        </a:spcBef>
        <a:spcAft>
          <a:spcPct val="0"/>
        </a:spcAft>
        <a:defRPr sz="3000">
          <a:solidFill>
            <a:schemeClr val="tx2"/>
          </a:solidFill>
          <a:latin typeface="Times New Roman" pitchFamily="18" charset="0"/>
        </a:defRPr>
      </a:lvl6pPr>
      <a:lvl7pPr marL="914400" algn="l" rtl="0" eaLnBrk="0" fontAlgn="base" hangingPunct="0">
        <a:spcBef>
          <a:spcPct val="0"/>
        </a:spcBef>
        <a:spcAft>
          <a:spcPct val="0"/>
        </a:spcAft>
        <a:defRPr sz="3000">
          <a:solidFill>
            <a:schemeClr val="tx2"/>
          </a:solidFill>
          <a:latin typeface="Times New Roman" pitchFamily="18" charset="0"/>
        </a:defRPr>
      </a:lvl7pPr>
      <a:lvl8pPr marL="1371600" algn="l" rtl="0" eaLnBrk="0" fontAlgn="base" hangingPunct="0">
        <a:spcBef>
          <a:spcPct val="0"/>
        </a:spcBef>
        <a:spcAft>
          <a:spcPct val="0"/>
        </a:spcAft>
        <a:defRPr sz="3000">
          <a:solidFill>
            <a:schemeClr val="tx2"/>
          </a:solidFill>
          <a:latin typeface="Times New Roman" pitchFamily="18" charset="0"/>
        </a:defRPr>
      </a:lvl8pPr>
      <a:lvl9pPr marL="1828800" algn="l" rtl="0" eaLnBrk="0" fontAlgn="base" hangingPunct="0">
        <a:spcBef>
          <a:spcPct val="0"/>
        </a:spcBef>
        <a:spcAft>
          <a:spcPct val="0"/>
        </a:spcAft>
        <a:defRPr sz="3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2400">
              <a:solidFill>
                <a:srgbClr val="000000"/>
              </a:solidFill>
              <a:latin typeface="Century Gothic" pitchFamily="34" charset="0"/>
              <a:cs typeface="+mn-cs"/>
            </a:endParaRPr>
          </a:p>
        </p:txBody>
      </p:sp>
      <p:pic>
        <p:nvPicPr>
          <p:cNvPr id="1038" name="Picture 14" descr="PowerPoint_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defRPr/>
            </a:pPr>
            <a:r>
              <a:rPr lang="en-US" altLang="ja-JP" sz="1200" b="1" dirty="0" smtClean="0">
                <a:solidFill>
                  <a:srgbClr val="0033CC"/>
                </a:solidFill>
                <a:cs typeface="+mn-cs"/>
              </a:rPr>
              <a:t>24</a:t>
            </a:r>
            <a:r>
              <a:rPr lang="en-US" altLang="ja-JP" sz="1200" b="1" baseline="30000" dirty="0" smtClean="0">
                <a:solidFill>
                  <a:srgbClr val="0033CC"/>
                </a:solidFill>
                <a:cs typeface="+mn-cs"/>
              </a:rPr>
              <a:t>th</a:t>
            </a:r>
            <a:r>
              <a:rPr lang="en-US" altLang="ja-JP" sz="1200" b="1" dirty="0" smtClean="0">
                <a:solidFill>
                  <a:srgbClr val="0033CC"/>
                </a:solidFill>
                <a:cs typeface="+mn-cs"/>
              </a:rPr>
              <a:t> IAEA Fusion Energy Conference,  San Diego, 8-13 October 2012</a:t>
            </a:r>
            <a:endParaRPr lang="en-GB" altLang="ja-JP" sz="1200" b="1" dirty="0" smtClean="0">
              <a:solidFill>
                <a:srgbClr val="0033CC"/>
              </a:solidFill>
              <a:cs typeface="+mn-cs"/>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lang="en-GB" sz="1000" b="1" dirty="0" smtClean="0">
                <a:solidFill>
                  <a:srgbClr val="0033CC"/>
                </a:solidFill>
                <a:latin typeface="Arial"/>
                <a:cs typeface="+mn-cs"/>
              </a:rPr>
              <a:t>Slide </a:t>
            </a:r>
            <a:fld id="{47BA91C2-74BF-4480-8BF1-C44F20807924}" type="slidenum">
              <a:rPr lang="en-GB" sz="1000" b="1" smtClean="0">
                <a:solidFill>
                  <a:srgbClr val="0033CC"/>
                </a:solidFill>
                <a:latin typeface="Arial"/>
                <a:cs typeface="+mn-cs"/>
              </a:rPr>
              <a:pPr eaLnBrk="0" hangingPunct="0">
                <a:spcBef>
                  <a:spcPct val="50000"/>
                </a:spcBef>
              </a:pPr>
              <a:t>‹#›</a:t>
            </a:fld>
            <a:r>
              <a:rPr lang="en-GB" sz="1000" b="1" dirty="0" smtClean="0">
                <a:solidFill>
                  <a:srgbClr val="0033CC"/>
                </a:solidFill>
                <a:latin typeface="Arial"/>
                <a:cs typeface="+mn-cs"/>
              </a:rPr>
              <a:t>/23</a:t>
            </a:r>
            <a:endParaRPr lang="en-GB" sz="1000" b="1" dirty="0">
              <a:solidFill>
                <a:srgbClr val="0033CC"/>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4067" r:id="rId1"/>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slideLayout" Target="../slideLayouts/slideLayout26.xml"/><Relationship Id="rId7" Type="http://schemas.openxmlformats.org/officeDocument/2006/relationships/oleObject" Target="../embeddings/Microsoft_Word_97_-_2003_Document1.doc"/><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70.emf"/><Relationship Id="rId5" Type="http://schemas.openxmlformats.org/officeDocument/2006/relationships/image" Target="../media/image69.jpe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media" Target="../media/media2.avi"/><Relationship Id="rId7" Type="http://schemas.openxmlformats.org/officeDocument/2006/relationships/image" Target="../media/image9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19.xml"/><Relationship Id="rId5" Type="http://schemas.openxmlformats.org/officeDocument/2006/relationships/slideLayout" Target="../slideLayouts/slideLayout24.xml"/><Relationship Id="rId4" Type="http://schemas.openxmlformats.org/officeDocument/2006/relationships/video" Target="../media/media2.avi"/><Relationship Id="rId9" Type="http://schemas.openxmlformats.org/officeDocument/2006/relationships/image" Target="../media/image96.emf"/></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notesSlide" Target="../notesSlides/notesSlide25.xml"/><Relationship Id="rId7" Type="http://schemas.openxmlformats.org/officeDocument/2006/relationships/image" Target="../media/image117.png"/><Relationship Id="rId12" Type="http://schemas.openxmlformats.org/officeDocument/2006/relationships/image" Target="../media/image120.jpeg"/><Relationship Id="rId2" Type="http://schemas.openxmlformats.org/officeDocument/2006/relationships/slideLayout" Target="../slideLayouts/slideLayout39.xml"/><Relationship Id="rId1" Type="http://schemas.openxmlformats.org/officeDocument/2006/relationships/vmlDrawing" Target="../drawings/vmlDrawing4.vml"/><Relationship Id="rId6" Type="http://schemas.openxmlformats.org/officeDocument/2006/relationships/image" Target="../media/image116.png"/><Relationship Id="rId11" Type="http://schemas.openxmlformats.org/officeDocument/2006/relationships/image" Target="../media/image119.jpeg"/><Relationship Id="rId5" Type="http://schemas.openxmlformats.org/officeDocument/2006/relationships/image" Target="../media/image115.png"/><Relationship Id="rId10" Type="http://schemas.openxmlformats.org/officeDocument/2006/relationships/image" Target="../media/image113.wmf"/><Relationship Id="rId4" Type="http://schemas.openxmlformats.org/officeDocument/2006/relationships/image" Target="../media/image114.png"/><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123.png"/><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133.wmf"/><Relationship Id="rId5" Type="http://schemas.openxmlformats.org/officeDocument/2006/relationships/image" Target="../media/image132.wmf"/><Relationship Id="rId4" Type="http://schemas.openxmlformats.org/officeDocument/2006/relationships/image" Target="../media/image131.wmf"/><Relationship Id="rId9" Type="http://schemas.openxmlformats.org/officeDocument/2006/relationships/image" Target="../media/image1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jpe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png"/><Relationship Id="rId9" Type="http://schemas.openxmlformats.org/officeDocument/2006/relationships/image" Target="../media/image149.jpeg"/><Relationship Id="rId1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31.xml"/><Relationship Id="rId7" Type="http://schemas.openxmlformats.org/officeDocument/2006/relationships/oleObject" Target="../embeddings/oleObject5.bin"/><Relationship Id="rId2" Type="http://schemas.openxmlformats.org/officeDocument/2006/relationships/slideLayout" Target="../slideLayouts/slideLayout45.xml"/><Relationship Id="rId1" Type="http://schemas.openxmlformats.org/officeDocument/2006/relationships/vmlDrawing" Target="../drawings/vmlDrawing5.v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0.jpeg"/><Relationship Id="rId4" Type="http://schemas.openxmlformats.org/officeDocument/2006/relationships/image" Target="../media/image156.gif"/><Relationship Id="rId9" Type="http://schemas.openxmlformats.org/officeDocument/2006/relationships/image" Target="../media/image159.jpeg"/></Relationships>
</file>

<file path=ppt/slides/_rels/slide41.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17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8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80.w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emf"/><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 Id="rId6" Type="http://schemas.openxmlformats.org/officeDocument/2006/relationships/image" Target="../media/image49.jpeg"/><Relationship Id="rId5" Type="http://schemas.openxmlformats.org/officeDocument/2006/relationships/image" Target="../media/image48.emf"/><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69967" y="1918797"/>
            <a:ext cx="3960376" cy="3477993"/>
          </a:xfrm>
        </p:spPr>
        <p:txBody>
          <a:bodyPr/>
          <a:lstStyle/>
          <a:p>
            <a:pPr algn="ctr"/>
            <a:r>
              <a:rPr lang="en-US" dirty="0" smtClean="0"/>
              <a:t>Stan Milora</a:t>
            </a:r>
          </a:p>
          <a:p>
            <a:pPr algn="ctr"/>
            <a:endParaRPr lang="en-US" dirty="0" smtClean="0"/>
          </a:p>
          <a:p>
            <a:pPr algn="ctr"/>
            <a:r>
              <a:rPr lang="en-US" sz="2000" dirty="0" smtClean="0"/>
              <a:t>Fusion Energy Division </a:t>
            </a:r>
          </a:p>
          <a:p>
            <a:pPr algn="ctr"/>
            <a:r>
              <a:rPr lang="en-US" sz="2000" dirty="0" smtClean="0"/>
              <a:t>Oak Ridge National Laboratory</a:t>
            </a:r>
          </a:p>
          <a:p>
            <a:pPr algn="ctr"/>
            <a:r>
              <a:rPr lang="en-US" sz="2000" dirty="0" smtClean="0"/>
              <a:t>USA </a:t>
            </a:r>
          </a:p>
          <a:p>
            <a:pPr algn="ctr"/>
            <a:endParaRPr lang="en-US" sz="1800" dirty="0" smtClean="0"/>
          </a:p>
          <a:p>
            <a:pPr algn="ctr"/>
            <a:r>
              <a:rPr lang="en-US" sz="1800" dirty="0" smtClean="0"/>
              <a:t>24</a:t>
            </a:r>
            <a:r>
              <a:rPr lang="en-US" sz="1800" baseline="30000" dirty="0" smtClean="0"/>
              <a:t>th</a:t>
            </a:r>
            <a:r>
              <a:rPr lang="en-US" sz="1800" dirty="0" smtClean="0"/>
              <a:t> IAEA Fusion Energy Conference</a:t>
            </a:r>
          </a:p>
          <a:p>
            <a:pPr algn="ctr"/>
            <a:r>
              <a:rPr lang="en-US" sz="1600" dirty="0" smtClean="0"/>
              <a:t>October, 2012</a:t>
            </a:r>
          </a:p>
          <a:p>
            <a:pPr algn="ctr"/>
            <a:endParaRPr lang="en-US" dirty="0" smtClean="0"/>
          </a:p>
          <a:p>
            <a:pPr algn="ctr"/>
            <a:endParaRPr lang="en-US" dirty="0"/>
          </a:p>
        </p:txBody>
      </p:sp>
      <p:sp>
        <p:nvSpPr>
          <p:cNvPr id="3" name="Title 2"/>
          <p:cNvSpPr>
            <a:spLocks noGrp="1"/>
          </p:cNvSpPr>
          <p:nvPr>
            <p:ph type="ctrTitle"/>
          </p:nvPr>
        </p:nvSpPr>
        <p:spPr>
          <a:xfrm>
            <a:off x="800100" y="452590"/>
            <a:ext cx="7810500" cy="757237"/>
          </a:xfrm>
        </p:spPr>
        <p:txBody>
          <a:bodyPr/>
          <a:lstStyle/>
          <a:p>
            <a:pPr algn="ctr"/>
            <a:r>
              <a:rPr lang="en-US" sz="3200" dirty="0" smtClean="0"/>
              <a:t>Summary for FTP, ITR, and SEE</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Fusion Budget Planning Meeting</a:t>
            </a:r>
            <a:endParaRPr lang="en-US"/>
          </a:p>
        </p:txBody>
      </p:sp>
      <p:pic>
        <p:nvPicPr>
          <p:cNvPr id="108546" name="Picture 2"/>
          <p:cNvPicPr>
            <a:picLocks noChangeAspect="1" noChangeArrowheads="1"/>
          </p:cNvPicPr>
          <p:nvPr/>
        </p:nvPicPr>
        <p:blipFill>
          <a:blip r:embed="rId2" cstate="print"/>
          <a:srcRect/>
          <a:stretch>
            <a:fillRect/>
          </a:stretch>
        </p:blipFill>
        <p:spPr bwMode="auto">
          <a:xfrm>
            <a:off x="70336" y="28136"/>
            <a:ext cx="9003324" cy="6583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51520" y="2204864"/>
            <a:ext cx="4320480" cy="4032449"/>
          </a:xfrm>
          <a:prstGeom prst="rect">
            <a:avLst/>
          </a:prstGeom>
        </p:spPr>
        <p:txBody>
          <a:bodyPr/>
          <a:lstStyle/>
          <a:p>
            <a:pPr algn="just" defTabSz="795338">
              <a:lnSpc>
                <a:spcPct val="90000"/>
              </a:lnSpc>
              <a:spcBef>
                <a:spcPts val="600"/>
              </a:spcBef>
              <a:spcAft>
                <a:spcPts val="600"/>
              </a:spcAft>
              <a:buFont typeface="Wingdings" pitchFamily="2" charset="2"/>
              <a:buChar char="Ø"/>
              <a:defRPr/>
            </a:pPr>
            <a:r>
              <a:rPr lang="en-GB" b="1" dirty="0" smtClean="0">
                <a:solidFill>
                  <a:srgbClr val="0070C0"/>
                </a:solidFill>
                <a:latin typeface="Times New Roman" pitchFamily="18" charset="0"/>
                <a:cs typeface="Times New Roman" pitchFamily="18" charset="0"/>
              </a:rPr>
              <a:t>  The design of the W divertor is being prepared by the IO;</a:t>
            </a:r>
          </a:p>
          <a:p>
            <a:pPr algn="just" defTabSz="795338">
              <a:lnSpc>
                <a:spcPct val="90000"/>
              </a:lnSpc>
              <a:spcBef>
                <a:spcPts val="600"/>
              </a:spcBef>
              <a:spcAft>
                <a:spcPts val="600"/>
              </a:spcAft>
              <a:buFont typeface="Wingdings" pitchFamily="2" charset="2"/>
              <a:buChar char="Ø"/>
              <a:defRPr/>
            </a:pPr>
            <a:r>
              <a:rPr lang="en-GB" b="1" dirty="0" smtClean="0">
                <a:solidFill>
                  <a:srgbClr val="0070C0"/>
                </a:solidFill>
                <a:latin typeface="Times New Roman" pitchFamily="18" charset="0"/>
                <a:cs typeface="Times New Roman" pitchFamily="18" charset="0"/>
              </a:rPr>
              <a:t>  The fabrication technologies developed by the procuring Domestic Agencies, Europe, Japan and the Russian Federation, are being adapted to the new design requirements;</a:t>
            </a:r>
            <a:endParaRPr lang="en-GB" b="1" kern="0" dirty="0" smtClean="0">
              <a:solidFill>
                <a:srgbClr val="0070C0"/>
              </a:solidFill>
              <a:latin typeface="Times New Roman" pitchFamily="18" charset="0"/>
              <a:cs typeface="Times New Roman" pitchFamily="18" charset="0"/>
            </a:endParaRPr>
          </a:p>
          <a:p>
            <a:pPr algn="just" defTabSz="795338">
              <a:lnSpc>
                <a:spcPct val="90000"/>
              </a:lnSpc>
              <a:spcBef>
                <a:spcPts val="600"/>
              </a:spcBef>
              <a:spcAft>
                <a:spcPts val="600"/>
              </a:spcAft>
              <a:buFont typeface="Wingdings" pitchFamily="2" charset="2"/>
              <a:buChar char="Ø"/>
              <a:defRPr/>
            </a:pPr>
            <a:r>
              <a:rPr lang="en-GB" b="1" kern="0" dirty="0" smtClean="0">
                <a:solidFill>
                  <a:srgbClr val="0070C0"/>
                </a:solidFill>
                <a:latin typeface="Times New Roman" pitchFamily="18" charset="0"/>
                <a:cs typeface="Times New Roman" pitchFamily="18" charset="0"/>
              </a:rPr>
              <a:t>  </a:t>
            </a:r>
            <a:r>
              <a:rPr lang="en-GB" b="1" dirty="0" smtClean="0">
                <a:solidFill>
                  <a:srgbClr val="0070C0"/>
                </a:solidFill>
                <a:latin typeface="Times New Roman" pitchFamily="18" charset="0"/>
                <a:cs typeface="Times New Roman" pitchFamily="18" charset="0"/>
              </a:rPr>
              <a:t>A decision on which divertor to manufacture for ITER is scheduled to be taken by the end of 2013.</a:t>
            </a:r>
          </a:p>
        </p:txBody>
      </p:sp>
      <p:sp>
        <p:nvSpPr>
          <p:cNvPr id="7" name="Rectangle 4"/>
          <p:cNvSpPr txBox="1">
            <a:spLocks noChangeAspect="1" noChangeArrowheads="1"/>
          </p:cNvSpPr>
          <p:nvPr/>
        </p:nvSpPr>
        <p:spPr bwMode="auto">
          <a:xfrm>
            <a:off x="-8927626" y="0"/>
            <a:ext cx="17760600" cy="908720"/>
          </a:xfrm>
          <a:prstGeom prst="rect">
            <a:avLst/>
          </a:prstGeom>
          <a:noFill/>
          <a:ln w="9525">
            <a:noFill/>
            <a:miter lim="800000"/>
            <a:headEnd/>
            <a:tailEnd/>
          </a:ln>
        </p:spPr>
        <p:txBody>
          <a:bodyPr anchor="ctr"/>
          <a:lstStyle/>
          <a:p>
            <a:pPr algn="ctr">
              <a:defRPr/>
            </a:pPr>
            <a:endParaRPr lang="en-GB" sz="2000" b="1" kern="0" dirty="0">
              <a:solidFill>
                <a:srgbClr val="FF0000"/>
              </a:solidFill>
              <a:latin typeface="Arial"/>
              <a:cs typeface="+mn-cs"/>
            </a:endParaRPr>
          </a:p>
        </p:txBody>
      </p:sp>
      <p:sp>
        <p:nvSpPr>
          <p:cNvPr id="2" name="Rectangle 1"/>
          <p:cNvSpPr/>
          <p:nvPr/>
        </p:nvSpPr>
        <p:spPr>
          <a:xfrm>
            <a:off x="215516" y="87015"/>
            <a:ext cx="8712968" cy="830997"/>
          </a:xfrm>
          <a:prstGeom prst="rect">
            <a:avLst/>
          </a:prstGeom>
        </p:spPr>
        <p:txBody>
          <a:bodyPr wrap="square">
            <a:spAutoFit/>
          </a:bodyPr>
          <a:lstStyle/>
          <a:p>
            <a:pPr algn="ctr" eaLnBrk="0" hangingPunct="0"/>
            <a:r>
              <a:rPr lang="en-US" sz="2400" b="1" kern="0" dirty="0" smtClean="0">
                <a:solidFill>
                  <a:srgbClr val="000000"/>
                </a:solidFill>
                <a:latin typeface="Century Gothic" pitchFamily="34" charset="0"/>
                <a:cs typeface="+mn-cs"/>
              </a:rPr>
              <a:t>Technology R&amp;D Activities for the ITER full-W </a:t>
            </a:r>
            <a:r>
              <a:rPr lang="en-US" sz="2400" b="1" kern="0" dirty="0" err="1" smtClean="0">
                <a:solidFill>
                  <a:srgbClr val="000000"/>
                </a:solidFill>
                <a:latin typeface="Century Gothic" pitchFamily="34" charset="0"/>
                <a:cs typeface="+mn-cs"/>
              </a:rPr>
              <a:t>Divertor</a:t>
            </a:r>
            <a:endParaRPr lang="en-US" sz="2400" b="1" kern="0" dirty="0" smtClean="0">
              <a:solidFill>
                <a:srgbClr val="000000"/>
              </a:solidFill>
              <a:latin typeface="Century Gothic" pitchFamily="34" charset="0"/>
              <a:cs typeface="+mn-cs"/>
            </a:endParaRPr>
          </a:p>
          <a:p>
            <a:pPr algn="ctr" eaLnBrk="0" hangingPunct="0"/>
            <a:r>
              <a:rPr lang="en-US" sz="2400" b="1" kern="0" dirty="0" smtClean="0">
                <a:solidFill>
                  <a:srgbClr val="000000"/>
                </a:solidFill>
                <a:latin typeface="Century Gothic" pitchFamily="34" charset="0"/>
                <a:cs typeface="+mn-cs"/>
              </a:rPr>
              <a:t>                                                          </a:t>
            </a:r>
            <a:r>
              <a:rPr lang="en-US" sz="2400" b="1" kern="0" dirty="0" err="1" smtClean="0">
                <a:solidFill>
                  <a:srgbClr val="000000"/>
                </a:solidFill>
                <a:latin typeface="Century Gothic" pitchFamily="34" charset="0"/>
                <a:cs typeface="+mn-cs"/>
              </a:rPr>
              <a:t>Lorenzetto</a:t>
            </a:r>
            <a:r>
              <a:rPr lang="en-US" sz="2400" b="1" kern="0" dirty="0" smtClean="0">
                <a:solidFill>
                  <a:srgbClr val="000000"/>
                </a:solidFill>
                <a:latin typeface="Century Gothic" pitchFamily="34" charset="0"/>
                <a:cs typeface="+mn-cs"/>
              </a:rPr>
              <a:t> ITR/2-3</a:t>
            </a:r>
          </a:p>
        </p:txBody>
      </p:sp>
      <p:sp>
        <p:nvSpPr>
          <p:cNvPr id="9" name="Text Placeholder 2"/>
          <p:cNvSpPr txBox="1">
            <a:spLocks/>
          </p:cNvSpPr>
          <p:nvPr/>
        </p:nvSpPr>
        <p:spPr>
          <a:xfrm>
            <a:off x="251520" y="1052736"/>
            <a:ext cx="8424936" cy="1512169"/>
          </a:xfrm>
          <a:prstGeom prst="rect">
            <a:avLst/>
          </a:prstGeom>
        </p:spPr>
        <p:txBody>
          <a:bodyPr/>
          <a:lstStyle/>
          <a:p>
            <a:pPr algn="just" defTabSz="795338">
              <a:lnSpc>
                <a:spcPct val="90000"/>
              </a:lnSpc>
              <a:spcBef>
                <a:spcPts val="600"/>
              </a:spcBef>
              <a:spcAft>
                <a:spcPts val="600"/>
              </a:spcAft>
              <a:buFont typeface="Wingdings" pitchFamily="2" charset="2"/>
              <a:buChar char="Ø"/>
              <a:defRPr/>
            </a:pPr>
            <a:r>
              <a:rPr lang="en-GB" b="1" dirty="0" smtClean="0">
                <a:solidFill>
                  <a:srgbClr val="0070C0"/>
                </a:solidFill>
                <a:latin typeface="Times New Roman" pitchFamily="18" charset="0"/>
                <a:cs typeface="Times New Roman" pitchFamily="18" charset="0"/>
              </a:rPr>
              <a:t>  To decrease costs, the ITER Organization has proposed to reduce by one the number of </a:t>
            </a:r>
            <a:r>
              <a:rPr lang="en-GB" b="1" dirty="0" err="1" smtClean="0">
                <a:solidFill>
                  <a:srgbClr val="0070C0"/>
                </a:solidFill>
                <a:latin typeface="Times New Roman" pitchFamily="18" charset="0"/>
                <a:cs typeface="Times New Roman" pitchFamily="18" charset="0"/>
              </a:rPr>
              <a:t>divertors</a:t>
            </a:r>
            <a:r>
              <a:rPr lang="en-GB" b="1" dirty="0" smtClean="0">
                <a:solidFill>
                  <a:srgbClr val="0070C0"/>
                </a:solidFill>
                <a:latin typeface="Times New Roman" pitchFamily="18" charset="0"/>
                <a:cs typeface="Times New Roman" pitchFamily="18" charset="0"/>
              </a:rPr>
              <a:t> planned during the ITER lifetime and to begin operations with a full-tungsten (W) variant in place of the original first divertor armoured with carbon fibre composite in the high heat flux regions;</a:t>
            </a:r>
          </a:p>
          <a:p>
            <a:pPr algn="just" defTabSz="795338">
              <a:lnSpc>
                <a:spcPct val="80000"/>
              </a:lnSpc>
              <a:spcBef>
                <a:spcPct val="20000"/>
              </a:spcBef>
              <a:defRPr/>
            </a:pPr>
            <a:endParaRPr lang="en-GB" b="1" dirty="0" smtClean="0">
              <a:solidFill>
                <a:srgbClr val="0070C0"/>
              </a:solidFill>
              <a:latin typeface="Times New Roman" pitchFamily="18" charset="0"/>
              <a:cs typeface="Times New Roman" pitchFamily="18" charset="0"/>
            </a:endParaRPr>
          </a:p>
        </p:txBody>
      </p:sp>
      <p:pic>
        <p:nvPicPr>
          <p:cNvPr id="10" name="Picture 9" descr="Fig_1.jpg"/>
          <p:cNvPicPr>
            <a:picLocks noChangeAspect="1"/>
          </p:cNvPicPr>
          <p:nvPr/>
        </p:nvPicPr>
        <p:blipFill>
          <a:blip r:embed="rId3" cstate="print"/>
          <a:stretch>
            <a:fillRect/>
          </a:stretch>
        </p:blipFill>
        <p:spPr>
          <a:xfrm>
            <a:off x="4716016" y="2132856"/>
            <a:ext cx="4173393" cy="2736304"/>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323529" y="5157193"/>
            <a:ext cx="4464496" cy="1113132"/>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839004" y="5085184"/>
            <a:ext cx="3765444" cy="144016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8172400" y="6307442"/>
            <a:ext cx="648072" cy="433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2" descr="IMG_0452а"/>
          <p:cNvPicPr>
            <a:picLocks noChangeAspect="1" noChangeArrowheads="1"/>
          </p:cNvPicPr>
          <p:nvPr/>
        </p:nvPicPr>
        <p:blipFill>
          <a:blip r:embed="rId2" cstate="print"/>
          <a:srcRect/>
          <a:stretch>
            <a:fillRect/>
          </a:stretch>
        </p:blipFill>
        <p:spPr bwMode="auto">
          <a:xfrm>
            <a:off x="914400" y="1078072"/>
            <a:ext cx="2255520" cy="2668137"/>
          </a:xfrm>
          <a:prstGeom prst="rect">
            <a:avLst/>
          </a:prstGeom>
          <a:noFill/>
          <a:ln w="9525">
            <a:noFill/>
            <a:miter lim="800000"/>
            <a:headEnd/>
            <a:tailEnd/>
          </a:ln>
        </p:spPr>
      </p:pic>
      <p:sp>
        <p:nvSpPr>
          <p:cNvPr id="46083" name="Rectangle 4"/>
          <p:cNvSpPr>
            <a:spLocks noChangeArrowheads="1"/>
          </p:cNvSpPr>
          <p:nvPr/>
        </p:nvSpPr>
        <p:spPr bwMode="auto">
          <a:xfrm>
            <a:off x="785813" y="571500"/>
            <a:ext cx="7748587" cy="369888"/>
          </a:xfrm>
          <a:prstGeom prst="rect">
            <a:avLst/>
          </a:prstGeom>
          <a:noFill/>
          <a:ln w="9525">
            <a:noFill/>
            <a:miter lim="800000"/>
            <a:headEnd/>
            <a:tailEnd/>
          </a:ln>
        </p:spPr>
        <p:txBody>
          <a:bodyPr anchor="ctr">
            <a:spAutoFit/>
          </a:bodyPr>
          <a:lstStyle/>
          <a:p>
            <a:pPr indent="128588"/>
            <a:r>
              <a:rPr lang="en-GB" b="1" smtClean="0">
                <a:solidFill>
                  <a:srgbClr val="000000"/>
                </a:solidFill>
                <a:ea typeface="Times" pitchFamily="18" charset="0"/>
              </a:rPr>
              <a:t>Achievement of ITER relevant parameters with RF gyrotron</a:t>
            </a:r>
            <a:endParaRPr lang="ru-RU" b="1" smtClean="0">
              <a:solidFill>
                <a:srgbClr val="000000"/>
              </a:solidFill>
              <a:ea typeface="Times" pitchFamily="18" charset="0"/>
            </a:endParaRPr>
          </a:p>
        </p:txBody>
      </p:sp>
      <p:sp>
        <p:nvSpPr>
          <p:cNvPr id="46084" name="Rectangle 5"/>
          <p:cNvSpPr>
            <a:spLocks noChangeArrowheads="1"/>
          </p:cNvSpPr>
          <p:nvPr/>
        </p:nvSpPr>
        <p:spPr bwMode="auto">
          <a:xfrm>
            <a:off x="-187325" y="3611563"/>
            <a:ext cx="298450" cy="274637"/>
          </a:xfrm>
          <a:prstGeom prst="rect">
            <a:avLst/>
          </a:prstGeom>
          <a:noFill/>
          <a:ln w="9525">
            <a:noFill/>
            <a:miter lim="800000"/>
            <a:headEnd/>
            <a:tailEnd/>
          </a:ln>
        </p:spPr>
        <p:txBody>
          <a:bodyPr wrap="none" anchor="ctr">
            <a:spAutoFit/>
          </a:bodyPr>
          <a:lstStyle/>
          <a:p>
            <a:pPr algn="ctr"/>
            <a:r>
              <a:rPr lang="en-US" sz="1200" smtClean="0">
                <a:solidFill>
                  <a:srgbClr val="000000"/>
                </a:solidFill>
                <a:latin typeface="Times New Roman" pitchFamily="18" charset="0"/>
                <a:ea typeface="Times" pitchFamily="18" charset="0"/>
                <a:cs typeface="Times New Roman" pitchFamily="18" charset="0"/>
              </a:rPr>
              <a:t>   </a:t>
            </a:r>
            <a:endParaRPr lang="en-US" smtClean="0">
              <a:solidFill>
                <a:srgbClr val="000000"/>
              </a:solidFill>
              <a:ea typeface="Times" pitchFamily="18" charset="0"/>
              <a:cs typeface="Times New Roman" pitchFamily="18" charset="0"/>
            </a:endParaRPr>
          </a:p>
        </p:txBody>
      </p:sp>
      <p:sp>
        <p:nvSpPr>
          <p:cNvPr id="46085" name="Rectangle 6"/>
          <p:cNvSpPr>
            <a:spLocks noChangeArrowheads="1"/>
          </p:cNvSpPr>
          <p:nvPr/>
        </p:nvSpPr>
        <p:spPr bwMode="auto">
          <a:xfrm>
            <a:off x="3857625" y="1562844"/>
            <a:ext cx="4737735" cy="2308324"/>
          </a:xfrm>
          <a:prstGeom prst="rect">
            <a:avLst/>
          </a:prstGeom>
          <a:noFill/>
          <a:ln w="9525">
            <a:noFill/>
            <a:miter lim="800000"/>
            <a:headEnd/>
            <a:tailEnd/>
          </a:ln>
        </p:spPr>
        <p:txBody>
          <a:bodyPr wrap="square" anchor="ctr">
            <a:spAutoFit/>
          </a:bodyPr>
          <a:lstStyle/>
          <a:p>
            <a:pPr indent="128588" algn="just"/>
            <a:r>
              <a:rPr lang="en-GB" dirty="0" smtClean="0">
                <a:solidFill>
                  <a:srgbClr val="000000"/>
                </a:solidFill>
                <a:latin typeface="Times New Roman" pitchFamily="18" charset="0"/>
                <a:ea typeface="Times" pitchFamily="18" charset="0"/>
                <a:cs typeface="Times New Roman" pitchFamily="18" charset="0"/>
              </a:rPr>
              <a:t>                                                                                                                                   </a:t>
            </a:r>
          </a:p>
          <a:p>
            <a:pPr indent="128588" algn="just"/>
            <a:r>
              <a:rPr lang="en-US" dirty="0" err="1" smtClean="0">
                <a:solidFill>
                  <a:srgbClr val="000000"/>
                </a:solidFill>
                <a:latin typeface="Times New Roman" pitchFamily="18" charset="0"/>
                <a:ea typeface="Times" pitchFamily="18" charset="0"/>
                <a:cs typeface="Times New Roman" pitchFamily="18" charset="0"/>
              </a:rPr>
              <a:t>Gyrotrons</a:t>
            </a:r>
            <a:r>
              <a:rPr lang="en-US" dirty="0" smtClean="0">
                <a:solidFill>
                  <a:srgbClr val="000000"/>
                </a:solidFill>
                <a:latin typeface="Times New Roman" pitchFamily="18" charset="0"/>
                <a:ea typeface="Times" pitchFamily="18" charset="0"/>
                <a:cs typeface="Times New Roman" pitchFamily="18" charset="0"/>
              </a:rPr>
              <a:t> V-10, V-11 were tested in 2010 and 2011 respectively with CRYOMAGNETICS </a:t>
            </a:r>
            <a:r>
              <a:rPr lang="en-US" dirty="0" err="1" smtClean="0">
                <a:solidFill>
                  <a:srgbClr val="000000"/>
                </a:solidFill>
                <a:latin typeface="Times New Roman" pitchFamily="18" charset="0"/>
                <a:ea typeface="Times" pitchFamily="18" charset="0"/>
                <a:cs typeface="Times New Roman" pitchFamily="18" charset="0"/>
              </a:rPr>
              <a:t>LHe</a:t>
            </a:r>
            <a:r>
              <a:rPr lang="en-US" dirty="0" smtClean="0">
                <a:solidFill>
                  <a:srgbClr val="000000"/>
                </a:solidFill>
                <a:latin typeface="Times New Roman" pitchFamily="18" charset="0"/>
                <a:ea typeface="Times" pitchFamily="18" charset="0"/>
                <a:cs typeface="Times New Roman" pitchFamily="18" charset="0"/>
              </a:rPr>
              <a:t> –free magnet.</a:t>
            </a:r>
          </a:p>
          <a:p>
            <a:pPr indent="128588" algn="just"/>
            <a:endParaRPr lang="en-US" dirty="0" smtClean="0">
              <a:solidFill>
                <a:srgbClr val="000000"/>
              </a:solidFill>
              <a:latin typeface="Verdana" pitchFamily="34" charset="0"/>
              <a:ea typeface="Times" pitchFamily="18" charset="0"/>
              <a:cs typeface="Times New Roman" pitchFamily="18" charset="0"/>
            </a:endParaRPr>
          </a:p>
          <a:p>
            <a:pPr indent="128588" algn="just" eaLnBrk="0" hangingPunct="0"/>
            <a:r>
              <a:rPr lang="en-US" dirty="0" smtClean="0">
                <a:solidFill>
                  <a:srgbClr val="000000"/>
                </a:solidFill>
                <a:latin typeface="Times New Roman" pitchFamily="18" charset="0"/>
                <a:ea typeface="Times" pitchFamily="18" charset="0"/>
                <a:cs typeface="Times New Roman" pitchFamily="18" charset="0"/>
              </a:rPr>
              <a:t>It is important to note that two last </a:t>
            </a:r>
            <a:r>
              <a:rPr lang="en-US" dirty="0" err="1" smtClean="0">
                <a:solidFill>
                  <a:srgbClr val="000000"/>
                </a:solidFill>
                <a:latin typeface="Times New Roman" pitchFamily="18" charset="0"/>
                <a:ea typeface="Times" pitchFamily="18" charset="0"/>
                <a:cs typeface="Times New Roman" pitchFamily="18" charset="0"/>
              </a:rPr>
              <a:t>gyrotrons</a:t>
            </a:r>
            <a:r>
              <a:rPr lang="en-US" dirty="0" smtClean="0">
                <a:solidFill>
                  <a:srgbClr val="000000"/>
                </a:solidFill>
                <a:latin typeface="Times New Roman" pitchFamily="18" charset="0"/>
                <a:ea typeface="Times" pitchFamily="18" charset="0"/>
                <a:cs typeface="Times New Roman" pitchFamily="18" charset="0"/>
              </a:rPr>
              <a:t> (V-10 and V-11) demonstrate very similar output parameters (see Table below). </a:t>
            </a:r>
            <a:endParaRPr lang="en-US" dirty="0" smtClean="0">
              <a:solidFill>
                <a:srgbClr val="000000"/>
              </a:solidFill>
              <a:ea typeface="Times" pitchFamily="18" charset="0"/>
              <a:cs typeface="Times New Roman" pitchFamily="18" charset="0"/>
            </a:endParaRPr>
          </a:p>
        </p:txBody>
      </p:sp>
      <p:sp>
        <p:nvSpPr>
          <p:cNvPr id="46087" name="TextBox 6"/>
          <p:cNvSpPr txBox="1">
            <a:spLocks noChangeArrowheads="1"/>
          </p:cNvSpPr>
          <p:nvPr/>
        </p:nvSpPr>
        <p:spPr bwMode="auto">
          <a:xfrm>
            <a:off x="3807143" y="1080135"/>
            <a:ext cx="4544377" cy="923925"/>
          </a:xfrm>
          <a:prstGeom prst="rect">
            <a:avLst/>
          </a:prstGeom>
          <a:noFill/>
          <a:ln w="9525">
            <a:noFill/>
            <a:miter lim="800000"/>
            <a:headEnd/>
            <a:tailEnd/>
          </a:ln>
        </p:spPr>
        <p:txBody>
          <a:bodyPr wrap="square">
            <a:spAutoFit/>
          </a:bodyPr>
          <a:lstStyle/>
          <a:p>
            <a:pPr algn="just"/>
            <a:r>
              <a:rPr lang="en-GB" dirty="0" smtClean="0">
                <a:solidFill>
                  <a:srgbClr val="000000"/>
                </a:solidFill>
                <a:latin typeface="Times New Roman" pitchFamily="18" charset="0"/>
                <a:ea typeface="Times" pitchFamily="18" charset="0"/>
                <a:cs typeface="Times New Roman" pitchFamily="18" charset="0"/>
              </a:rPr>
              <a:t> In the last five years four </a:t>
            </a:r>
            <a:r>
              <a:rPr lang="en-GB" dirty="0" err="1" smtClean="0">
                <a:solidFill>
                  <a:srgbClr val="000000"/>
                </a:solidFill>
                <a:latin typeface="Times New Roman" pitchFamily="18" charset="0"/>
                <a:ea typeface="Times" pitchFamily="18" charset="0"/>
                <a:cs typeface="Times New Roman" pitchFamily="18" charset="0"/>
              </a:rPr>
              <a:t>gyrotron</a:t>
            </a:r>
            <a:r>
              <a:rPr lang="en-GB" dirty="0" smtClean="0">
                <a:solidFill>
                  <a:srgbClr val="000000"/>
                </a:solidFill>
                <a:latin typeface="Times New Roman" pitchFamily="18" charset="0"/>
                <a:ea typeface="Times" pitchFamily="18" charset="0"/>
                <a:cs typeface="Times New Roman" pitchFamily="18" charset="0"/>
              </a:rPr>
              <a:t> prototypes were fabricated and tested</a:t>
            </a:r>
            <a:r>
              <a:rPr lang="en-GB" sz="1400" dirty="0" smtClean="0">
                <a:solidFill>
                  <a:srgbClr val="000000"/>
                </a:solidFill>
                <a:latin typeface="Times New Roman" pitchFamily="18" charset="0"/>
                <a:ea typeface="Times" pitchFamily="18" charset="0"/>
                <a:cs typeface="Times New Roman" pitchFamily="18" charset="0"/>
              </a:rPr>
              <a:t>.</a:t>
            </a:r>
            <a:endParaRPr lang="ru-RU" sz="1400" dirty="0" smtClean="0">
              <a:solidFill>
                <a:srgbClr val="000000"/>
              </a:solidFill>
              <a:latin typeface="Times New Roman" pitchFamily="18" charset="0"/>
              <a:ea typeface="Times" pitchFamily="18" charset="0"/>
              <a:cs typeface="Times New Roman" pitchFamily="18" charset="0"/>
            </a:endParaRPr>
          </a:p>
          <a:p>
            <a:endParaRPr lang="ru-RU" dirty="0" smtClean="0">
              <a:solidFill>
                <a:srgbClr val="000000"/>
              </a:solidFill>
              <a:latin typeface="Verdana" pitchFamily="34" charset="0"/>
              <a:ea typeface="Times" pitchFamily="18" charset="0"/>
              <a:cs typeface="Times New Roman" pitchFamily="18" charset="0"/>
            </a:endParaRPr>
          </a:p>
        </p:txBody>
      </p:sp>
      <p:graphicFrame>
        <p:nvGraphicFramePr>
          <p:cNvPr id="9" name="Таблица 4"/>
          <p:cNvGraphicFramePr>
            <a:graphicFrameLocks noGrp="1"/>
          </p:cNvGraphicFramePr>
          <p:nvPr/>
        </p:nvGraphicFramePr>
        <p:xfrm>
          <a:off x="1227621" y="3867456"/>
          <a:ext cx="7084997" cy="2792424"/>
        </p:xfrm>
        <a:graphic>
          <a:graphicData uri="http://schemas.openxmlformats.org/drawingml/2006/table">
            <a:tbl>
              <a:tblPr/>
              <a:tblGrid>
                <a:gridCol w="1016016"/>
                <a:gridCol w="881471"/>
                <a:gridCol w="940236"/>
                <a:gridCol w="1062114"/>
                <a:gridCol w="1053419"/>
                <a:gridCol w="1057765"/>
                <a:gridCol w="1073976"/>
              </a:tblGrid>
              <a:tr h="791681">
                <a:tc>
                  <a:txBody>
                    <a:bodyPr/>
                    <a:lstStyle/>
                    <a:p>
                      <a:pPr algn="ctr" hangingPunct="0">
                        <a:spcAft>
                          <a:spcPts val="0"/>
                        </a:spcAft>
                      </a:pPr>
                      <a:r>
                        <a:rPr lang="en-US" sz="1600" b="1" dirty="0" err="1">
                          <a:latin typeface="Times"/>
                          <a:ea typeface="MS Mincho"/>
                          <a:cs typeface="Times New Roman"/>
                        </a:rPr>
                        <a:t>Gyrotron</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latin typeface="Times"/>
                          <a:ea typeface="MS Mincho"/>
                          <a:cs typeface="Times New Roman"/>
                        </a:rPr>
                        <a:t>Beam voltage</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kV</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latin typeface="Times"/>
                          <a:ea typeface="MS Mincho"/>
                          <a:cs typeface="Times New Roman"/>
                        </a:rPr>
                        <a:t>Beam</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current</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A</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latin typeface="Times"/>
                          <a:ea typeface="MS Mincho"/>
                          <a:cs typeface="Times New Roman"/>
                        </a:rPr>
                        <a:t>Retarding voltage</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kV</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smtClean="0">
                          <a:latin typeface="Times"/>
                          <a:ea typeface="MS Mincho"/>
                          <a:cs typeface="Times New Roman"/>
                        </a:rPr>
                        <a:t>Power </a:t>
                      </a:r>
                      <a:r>
                        <a:rPr lang="en-US" sz="2400" b="1" dirty="0" smtClean="0">
                          <a:latin typeface="Times"/>
                          <a:ea typeface="MS Mincho"/>
                          <a:cs typeface="Times New Roman"/>
                        </a:rPr>
                        <a:t>*</a:t>
                      </a:r>
                      <a:endParaRPr lang="ru-RU" sz="2400" dirty="0">
                        <a:latin typeface="Times"/>
                        <a:ea typeface="MS Mincho"/>
                        <a:cs typeface="Times New Roman"/>
                      </a:endParaRPr>
                    </a:p>
                    <a:p>
                      <a:pPr algn="ctr" hangingPunct="0">
                        <a:spcAft>
                          <a:spcPts val="0"/>
                        </a:spcAft>
                      </a:pPr>
                      <a:r>
                        <a:rPr lang="en-US" sz="1600" b="1" dirty="0">
                          <a:latin typeface="Times"/>
                          <a:ea typeface="MS Mincho"/>
                          <a:cs typeface="Times New Roman"/>
                        </a:rPr>
                        <a:t>kW</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a:latin typeface="Times"/>
                          <a:ea typeface="MS Mincho"/>
                          <a:cs typeface="Times New Roman"/>
                        </a:rPr>
                        <a:t>Efficiency</a:t>
                      </a:r>
                      <a:endParaRPr lang="ru-RU" sz="1600">
                        <a:latin typeface="Times"/>
                        <a:ea typeface="MS Mincho"/>
                        <a:cs typeface="Times New Roman"/>
                      </a:endParaRPr>
                    </a:p>
                    <a:p>
                      <a:pPr algn="ctr" hangingPunct="0">
                        <a:spcAft>
                          <a:spcPts val="0"/>
                        </a:spcAft>
                      </a:pPr>
                      <a:r>
                        <a:rPr lang="en-US" sz="1600" b="1">
                          <a:latin typeface="Times"/>
                          <a:ea typeface="MS Mincho"/>
                          <a:cs typeface="Times New Roman"/>
                        </a:rPr>
                        <a:t>%</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latin typeface="Times"/>
                          <a:ea typeface="MS Mincho"/>
                          <a:cs typeface="Times New Roman"/>
                        </a:rPr>
                        <a:t>Pulse</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duration</a:t>
                      </a:r>
                      <a:endParaRPr lang="ru-RU" sz="1600" dirty="0">
                        <a:latin typeface="Times"/>
                        <a:ea typeface="MS Mincho"/>
                        <a:cs typeface="Times New Roman"/>
                      </a:endParaRPr>
                    </a:p>
                    <a:p>
                      <a:pPr algn="ctr" hangingPunct="0">
                        <a:spcAft>
                          <a:spcPts val="0"/>
                        </a:spcAft>
                      </a:pPr>
                      <a:r>
                        <a:rPr lang="en-US" sz="1600" b="1" dirty="0">
                          <a:latin typeface="Times"/>
                          <a:ea typeface="MS Mincho"/>
                          <a:cs typeface="Times New Roman"/>
                        </a:rPr>
                        <a:t>sec</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5840">
                <a:tc>
                  <a:txBody>
                    <a:bodyPr/>
                    <a:lstStyle/>
                    <a:p>
                      <a:pPr algn="ctr" hangingPunct="0">
                        <a:spcAft>
                          <a:spcPts val="0"/>
                        </a:spcAft>
                      </a:pPr>
                      <a:r>
                        <a:rPr lang="en-US" sz="1600" dirty="0">
                          <a:latin typeface="Times"/>
                          <a:ea typeface="MS Mincho"/>
                          <a:cs typeface="Times New Roman"/>
                        </a:rPr>
                        <a:t>V-10</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V-10</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V-11</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71</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71</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70</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34</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34</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39.5</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dirty="0">
                          <a:latin typeface="Times"/>
                          <a:ea typeface="MS Mincho"/>
                          <a:cs typeface="Times New Roman"/>
                        </a:rPr>
                        <a:t>30.5</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30</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30</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dirty="0">
                          <a:latin typeface="Times"/>
                          <a:ea typeface="MS Mincho"/>
                          <a:cs typeface="Times New Roman"/>
                        </a:rPr>
                        <a:t>~750</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~750</a:t>
                      </a:r>
                      <a:endParaRPr lang="ru-RU" sz="1600" dirty="0">
                        <a:latin typeface="Times"/>
                        <a:ea typeface="MS Mincho"/>
                        <a:cs typeface="Times New Roman"/>
                      </a:endParaRPr>
                    </a:p>
                    <a:p>
                      <a:pPr algn="ctr" hangingPunct="0">
                        <a:spcAft>
                          <a:spcPts val="0"/>
                        </a:spcAft>
                      </a:pPr>
                      <a:r>
                        <a:rPr lang="en-US" sz="1600" dirty="0">
                          <a:latin typeface="Times"/>
                          <a:ea typeface="MS Mincho"/>
                          <a:cs typeface="Times New Roman"/>
                        </a:rPr>
                        <a:t>~850</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~54</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~54</a:t>
                      </a:r>
                      <a:endParaRPr lang="ru-RU" sz="1600">
                        <a:latin typeface="Times"/>
                        <a:ea typeface="MS Mincho"/>
                        <a:cs typeface="Times New Roman"/>
                      </a:endParaRPr>
                    </a:p>
                    <a:p>
                      <a:pPr algn="ctr" hangingPunct="0">
                        <a:spcAft>
                          <a:spcPts val="0"/>
                        </a:spcAft>
                      </a:pPr>
                      <a:r>
                        <a:rPr lang="en-US" sz="1600">
                          <a:latin typeface="Times"/>
                          <a:ea typeface="MS Mincho"/>
                          <a:cs typeface="Times New Roman"/>
                        </a:rPr>
                        <a:t>~53</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dirty="0">
                          <a:latin typeface="Times"/>
                          <a:ea typeface="MS Mincho"/>
                          <a:cs typeface="Times New Roman"/>
                        </a:rPr>
                        <a:t>1000</a:t>
                      </a:r>
                      <a:endParaRPr lang="ru-RU" sz="1600" dirty="0">
                        <a:latin typeface="Times"/>
                        <a:ea typeface="MS Mincho"/>
                        <a:cs typeface="Times New Roman"/>
                      </a:endParaRPr>
                    </a:p>
                    <a:p>
                      <a:pPr algn="ctr" hangingPunct="0">
                        <a:spcAft>
                          <a:spcPts val="0"/>
                        </a:spcAft>
                      </a:pPr>
                      <a:r>
                        <a:rPr lang="en-US" sz="1600" dirty="0" smtClean="0">
                          <a:latin typeface="Times"/>
                          <a:ea typeface="MS Mincho"/>
                          <a:cs typeface="Times New Roman"/>
                        </a:rPr>
                        <a:t>600 </a:t>
                      </a:r>
                      <a:r>
                        <a:rPr lang="en-US" sz="2400" dirty="0" smtClean="0">
                          <a:latin typeface="Times"/>
                          <a:ea typeface="MS Mincho"/>
                          <a:cs typeface="Times New Roman"/>
                        </a:rPr>
                        <a:t>**</a:t>
                      </a:r>
                      <a:endParaRPr lang="ru-RU" sz="2400" dirty="0">
                        <a:latin typeface="Times"/>
                        <a:ea typeface="MS Mincho"/>
                        <a:cs typeface="Times New Roman"/>
                      </a:endParaRPr>
                    </a:p>
                    <a:p>
                      <a:pPr algn="ctr" hangingPunct="0">
                        <a:spcAft>
                          <a:spcPts val="0"/>
                        </a:spcAft>
                      </a:pPr>
                      <a:r>
                        <a:rPr lang="en-US" sz="1600" dirty="0">
                          <a:latin typeface="Times"/>
                          <a:ea typeface="MS Mincho"/>
                          <a:cs typeface="Times New Roman"/>
                        </a:rPr>
                        <a:t> 1000</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360">
                <a:tc>
                  <a:txBody>
                    <a:bodyPr/>
                    <a:lstStyle/>
                    <a:p>
                      <a:pPr algn="ctr" hangingPunct="0">
                        <a:spcAft>
                          <a:spcPts val="0"/>
                        </a:spcAft>
                      </a:pPr>
                      <a:r>
                        <a:rPr lang="en-US" sz="1600">
                          <a:latin typeface="Times"/>
                          <a:ea typeface="MS Mincho"/>
                          <a:cs typeface="Times New Roman"/>
                        </a:rPr>
                        <a:t>V-10</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70</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45</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31.5</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dirty="0">
                          <a:latin typeface="Times"/>
                          <a:ea typeface="MS Mincho"/>
                          <a:cs typeface="Times New Roman"/>
                        </a:rPr>
                        <a:t>~960</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dirty="0">
                          <a:latin typeface="Times"/>
                          <a:ea typeface="MS Mincho"/>
                          <a:cs typeface="Times New Roman"/>
                        </a:rPr>
                        <a:t>~55</a:t>
                      </a:r>
                      <a:endParaRPr lang="ru-RU" sz="1600" dirty="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a:latin typeface="Times"/>
                          <a:ea typeface="MS Mincho"/>
                          <a:cs typeface="Times New Roman"/>
                        </a:rPr>
                        <a:t>400 (serial  pulses)</a:t>
                      </a:r>
                      <a:endParaRPr lang="ru-RU" sz="1600">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264">
                <a:tc>
                  <a:txBody>
                    <a:bodyPr/>
                    <a:lstStyle/>
                    <a:p>
                      <a:pPr algn="ctr" hangingPunct="0">
                        <a:spcAft>
                          <a:spcPts val="0"/>
                        </a:spcAft>
                      </a:pPr>
                      <a:r>
                        <a:rPr lang="en-US" sz="1600" b="1" dirty="0">
                          <a:solidFill>
                            <a:srgbClr val="C00000"/>
                          </a:solidFill>
                          <a:latin typeface="Times"/>
                          <a:ea typeface="MS Mincho"/>
                          <a:cs typeface="Times New Roman"/>
                        </a:rPr>
                        <a:t>V-11</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70.5</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45</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31.5</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~960</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~55</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600" b="1" dirty="0">
                          <a:solidFill>
                            <a:srgbClr val="C00000"/>
                          </a:solidFill>
                          <a:latin typeface="Times"/>
                          <a:ea typeface="MS Mincho"/>
                          <a:cs typeface="Times New Roman"/>
                        </a:rPr>
                        <a:t>1000</a:t>
                      </a:r>
                      <a:endParaRPr lang="ru-RU" sz="1600" b="1" dirty="0">
                        <a:solidFill>
                          <a:srgbClr val="C00000"/>
                        </a:solidFill>
                        <a:latin typeface="Times"/>
                        <a:ea typeface="MS Mincho"/>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6309360" y="182880"/>
            <a:ext cx="1980029" cy="369332"/>
          </a:xfrm>
          <a:prstGeom prst="rect">
            <a:avLst/>
          </a:prstGeom>
          <a:noFill/>
        </p:spPr>
        <p:txBody>
          <a:bodyPr wrap="none" rtlCol="0">
            <a:spAutoFit/>
          </a:bodyPr>
          <a:lstStyle/>
          <a:p>
            <a:r>
              <a:rPr lang="en-US" dirty="0" err="1" smtClean="0"/>
              <a:t>Litvak</a:t>
            </a:r>
            <a:r>
              <a:rPr lang="en-US" dirty="0" smtClean="0"/>
              <a:t> ITR/1- 4Ra</a:t>
            </a:r>
            <a:endParaRPr lang="en-US" dirty="0"/>
          </a:p>
        </p:txBody>
      </p:sp>
      <p:sp>
        <p:nvSpPr>
          <p:cNvPr id="11" name="Right Arrow 10"/>
          <p:cNvSpPr/>
          <p:nvPr/>
        </p:nvSpPr>
        <p:spPr>
          <a:xfrm>
            <a:off x="492369" y="6217917"/>
            <a:ext cx="618979" cy="4994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5" cstate="print"/>
          <a:srcRect/>
          <a:stretch>
            <a:fillRect/>
          </a:stretch>
        </p:blipFill>
        <p:spPr bwMode="auto">
          <a:xfrm>
            <a:off x="274638" y="1260475"/>
            <a:ext cx="1576387" cy="4905375"/>
          </a:xfrm>
          <a:prstGeom prst="rect">
            <a:avLst/>
          </a:prstGeom>
          <a:noFill/>
          <a:ln w="9525">
            <a:noFill/>
            <a:miter lim="800000"/>
            <a:headEnd/>
            <a:tailEnd/>
          </a:ln>
        </p:spPr>
      </p:pic>
      <p:sp>
        <p:nvSpPr>
          <p:cNvPr id="16388" name="テキスト ボックス 8"/>
          <p:cNvSpPr txBox="1">
            <a:spLocks noChangeArrowheads="1"/>
          </p:cNvSpPr>
          <p:nvPr/>
        </p:nvSpPr>
        <p:spPr bwMode="auto">
          <a:xfrm>
            <a:off x="109538" y="6267450"/>
            <a:ext cx="2138362" cy="400050"/>
          </a:xfrm>
          <a:prstGeom prst="rect">
            <a:avLst/>
          </a:prstGeom>
          <a:noFill/>
          <a:ln w="9525">
            <a:noFill/>
            <a:miter lim="800000"/>
            <a:headEnd/>
            <a:tailEnd/>
          </a:ln>
        </p:spPr>
        <p:txBody>
          <a:bodyPr wrap="none">
            <a:spAutoFit/>
          </a:bodyPr>
          <a:lstStyle/>
          <a:p>
            <a:r>
              <a:rPr kumimoji="1" lang="en-US" altLang="ja-JP" sz="2000">
                <a:latin typeface="Arial" charset="0"/>
                <a:ea typeface="ＭＳ Ｐゴシック" pitchFamily="34" charset="-128"/>
              </a:rPr>
              <a:t>170GHz gyrotron</a:t>
            </a:r>
            <a:endParaRPr kumimoji="1" lang="ja-JP" altLang="en-US" sz="2000">
              <a:latin typeface="Arial" charset="0"/>
              <a:ea typeface="ＭＳ Ｐゴシック" pitchFamily="34" charset="-128"/>
            </a:endParaRPr>
          </a:p>
        </p:txBody>
      </p:sp>
      <p:graphicFrame>
        <p:nvGraphicFramePr>
          <p:cNvPr id="16386" name="Object 2"/>
          <p:cNvGraphicFramePr>
            <a:graphicFrameLocks noChangeAspect="1"/>
          </p:cNvGraphicFramePr>
          <p:nvPr/>
        </p:nvGraphicFramePr>
        <p:xfrm>
          <a:off x="2030413" y="1001713"/>
          <a:ext cx="3700462" cy="3443287"/>
        </p:xfrm>
        <a:graphic>
          <a:graphicData uri="http://schemas.openxmlformats.org/presentationml/2006/ole">
            <mc:AlternateContent xmlns:mc="http://schemas.openxmlformats.org/markup-compatibility/2006">
              <mc:Choice xmlns:v="urn:schemas-microsoft-com:vml" Requires="v">
                <p:oleObj spid="_x0000_s108554" name="文書" r:id="rId7" imgW="2806560" imgH="2614680" progId="Word.Document.8">
                  <p:embed/>
                </p:oleObj>
              </mc:Choice>
              <mc:Fallback>
                <p:oleObj name="文書" r:id="rId7" imgW="2806560" imgH="2614680"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413" y="1001713"/>
                        <a:ext cx="3700462" cy="3443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テキスト ボックス 14"/>
          <p:cNvSpPr txBox="1">
            <a:spLocks noChangeArrowheads="1"/>
          </p:cNvSpPr>
          <p:nvPr/>
        </p:nvSpPr>
        <p:spPr bwMode="auto">
          <a:xfrm>
            <a:off x="2120900" y="4340225"/>
            <a:ext cx="6583363" cy="830263"/>
          </a:xfrm>
          <a:prstGeom prst="rect">
            <a:avLst/>
          </a:prstGeom>
          <a:noFill/>
          <a:ln w="9525">
            <a:noFill/>
            <a:miter lim="800000"/>
            <a:headEnd/>
            <a:tailEnd/>
          </a:ln>
        </p:spPr>
        <p:txBody>
          <a:bodyPr wrap="none">
            <a:spAutoFit/>
          </a:bodyPr>
          <a:lstStyle/>
          <a:p>
            <a:r>
              <a:rPr kumimoji="1" lang="en-US" altLang="ja-JP" sz="2400" u="sng">
                <a:latin typeface="Arial" charset="0"/>
                <a:ea typeface="ＭＳ Ｐゴシック" pitchFamily="34" charset="-128"/>
              </a:rPr>
              <a:t>• For power increase,</a:t>
            </a:r>
          </a:p>
          <a:p>
            <a:r>
              <a:rPr kumimoji="1" lang="en-US" altLang="ja-JP" sz="2400">
                <a:latin typeface="Arial" charset="0"/>
                <a:ea typeface="ＭＳ Ｐゴシック" pitchFamily="34" charset="-128"/>
              </a:rPr>
              <a:t>   </a:t>
            </a:r>
            <a:r>
              <a:rPr kumimoji="1" lang="en-US" altLang="ja-JP" sz="2400" u="sng">
                <a:latin typeface="Arial" charset="0"/>
                <a:ea typeface="ＭＳ Ｐゴシック" pitchFamily="34" charset="-128"/>
              </a:rPr>
              <a:t>higher mode oscillation has been challenging</a:t>
            </a:r>
            <a:endParaRPr kumimoji="1" lang="ja-JP" altLang="en-US" sz="2400" u="sng">
              <a:latin typeface="Arial" charset="0"/>
              <a:ea typeface="ＭＳ Ｐゴシック" pitchFamily="34" charset="-128"/>
            </a:endParaRPr>
          </a:p>
        </p:txBody>
      </p:sp>
      <p:sp>
        <p:nvSpPr>
          <p:cNvPr id="16390" name="テキスト ボックス 2"/>
          <p:cNvSpPr txBox="1">
            <a:spLocks noChangeArrowheads="1"/>
          </p:cNvSpPr>
          <p:nvPr/>
        </p:nvSpPr>
        <p:spPr bwMode="auto">
          <a:xfrm>
            <a:off x="762000" y="71120"/>
            <a:ext cx="7507288" cy="584200"/>
          </a:xfrm>
          <a:prstGeom prst="rect">
            <a:avLst/>
          </a:prstGeom>
          <a:noFill/>
          <a:ln w="9525">
            <a:noFill/>
            <a:miter lim="800000"/>
            <a:headEnd/>
            <a:tailEnd/>
          </a:ln>
        </p:spPr>
        <p:txBody>
          <a:bodyPr wrap="none">
            <a:spAutoFit/>
          </a:bodyPr>
          <a:lstStyle/>
          <a:p>
            <a:r>
              <a:rPr kumimoji="1" lang="en-US" altLang="ja-JP" sz="3200" dirty="0">
                <a:latin typeface="Arial" charset="0"/>
                <a:ea typeface="ＭＳ Ｐゴシック" pitchFamily="34" charset="-128"/>
              </a:rPr>
              <a:t>170GHz </a:t>
            </a:r>
            <a:r>
              <a:rPr kumimoji="1" lang="en-US" altLang="ja-JP" sz="3200" dirty="0" err="1">
                <a:latin typeface="Arial" charset="0"/>
                <a:ea typeface="ＭＳ Ｐゴシック" pitchFamily="34" charset="-128"/>
              </a:rPr>
              <a:t>Gyrotron</a:t>
            </a:r>
            <a:r>
              <a:rPr kumimoji="1" lang="en-US" altLang="ja-JP" sz="3200" dirty="0">
                <a:latin typeface="Arial" charset="0"/>
                <a:ea typeface="ＭＳ Ｐゴシック" pitchFamily="34" charset="-128"/>
              </a:rPr>
              <a:t> Development in JAEA</a:t>
            </a:r>
            <a:endParaRPr kumimoji="1" lang="ja-JP" altLang="en-US" sz="3200">
              <a:latin typeface="Arial" charset="0"/>
              <a:ea typeface="ＭＳ Ｐゴシック" pitchFamily="34" charset="-128"/>
            </a:endParaRPr>
          </a:p>
        </p:txBody>
      </p:sp>
      <p:sp>
        <p:nvSpPr>
          <p:cNvPr id="16391" name="テキスト ボックス 1"/>
          <p:cNvSpPr txBox="1">
            <a:spLocks noChangeArrowheads="1"/>
          </p:cNvSpPr>
          <p:nvPr/>
        </p:nvSpPr>
        <p:spPr bwMode="auto">
          <a:xfrm>
            <a:off x="5622925" y="1320800"/>
            <a:ext cx="3375025" cy="2678113"/>
          </a:xfrm>
          <a:prstGeom prst="rect">
            <a:avLst/>
          </a:prstGeom>
          <a:noFill/>
          <a:ln w="9525">
            <a:noFill/>
            <a:miter lim="800000"/>
            <a:headEnd/>
            <a:tailEnd/>
          </a:ln>
        </p:spPr>
        <p:txBody>
          <a:bodyPr wrap="none">
            <a:spAutoFit/>
          </a:bodyPr>
          <a:lstStyle/>
          <a:p>
            <a:r>
              <a:rPr kumimoji="1" lang="en-US" altLang="ja-JP" sz="2400" u="sng">
                <a:latin typeface="Arial" charset="0"/>
                <a:ea typeface="ＭＳ Ｐゴシック" pitchFamily="34" charset="-128"/>
              </a:rPr>
              <a:t>TE31,8 mode gyrotron</a:t>
            </a:r>
          </a:p>
          <a:p>
            <a:r>
              <a:rPr kumimoji="1" lang="en-US" altLang="ja-JP" sz="2400">
                <a:latin typeface="Arial" charset="0"/>
                <a:ea typeface="ＭＳ Ｐゴシック" pitchFamily="34" charset="-128"/>
              </a:rPr>
              <a:t>• 1MW/800s</a:t>
            </a:r>
          </a:p>
          <a:p>
            <a:r>
              <a:rPr kumimoji="1" lang="en-US" altLang="ja-JP" sz="2400">
                <a:latin typeface="Arial" charset="0"/>
                <a:ea typeface="ＭＳ Ｐゴシック" pitchFamily="34" charset="-128"/>
              </a:rPr>
              <a:t>• 0.8MW/1hr operation</a:t>
            </a:r>
          </a:p>
          <a:p>
            <a:r>
              <a:rPr kumimoji="1" lang="en-US" altLang="ja-JP" sz="2400">
                <a:latin typeface="Arial" charset="0"/>
                <a:ea typeface="ＭＳ Ｐゴシック" pitchFamily="34" charset="-128"/>
              </a:rPr>
              <a:t>• Max. efficiency: ~60%</a:t>
            </a:r>
          </a:p>
          <a:p>
            <a:r>
              <a:rPr kumimoji="1" lang="en-US" altLang="ja-JP" sz="2400">
                <a:latin typeface="Arial" charset="0"/>
                <a:ea typeface="ＭＳ Ｐゴシック" pitchFamily="34" charset="-128"/>
              </a:rPr>
              <a:t>• Total output energy:</a:t>
            </a:r>
          </a:p>
          <a:p>
            <a:r>
              <a:rPr kumimoji="1" lang="en-US" altLang="ja-JP" sz="2400">
                <a:latin typeface="Arial" charset="0"/>
                <a:ea typeface="ＭＳ Ｐゴシック" pitchFamily="34" charset="-128"/>
              </a:rPr>
              <a:t>    &gt;250GJ</a:t>
            </a:r>
          </a:p>
          <a:p>
            <a:endParaRPr kumimoji="1" lang="en-US" altLang="ja-JP" sz="2400">
              <a:latin typeface="Arial" charset="0"/>
              <a:ea typeface="ＭＳ Ｐゴシック" pitchFamily="34" charset="-128"/>
            </a:endParaRPr>
          </a:p>
        </p:txBody>
      </p:sp>
      <p:sp>
        <p:nvSpPr>
          <p:cNvPr id="16392" name="テキスト ボックス 9"/>
          <p:cNvSpPr txBox="1">
            <a:spLocks noChangeArrowheads="1"/>
          </p:cNvSpPr>
          <p:nvPr/>
        </p:nvSpPr>
        <p:spPr bwMode="auto">
          <a:xfrm>
            <a:off x="2322513" y="5141913"/>
            <a:ext cx="6899275" cy="830262"/>
          </a:xfrm>
          <a:prstGeom prst="rect">
            <a:avLst/>
          </a:prstGeom>
          <a:noFill/>
          <a:ln w="9525">
            <a:noFill/>
            <a:miter lim="800000"/>
            <a:headEnd/>
            <a:tailEnd/>
          </a:ln>
        </p:spPr>
        <p:txBody>
          <a:bodyPr wrap="none">
            <a:spAutoFit/>
          </a:bodyPr>
          <a:lstStyle/>
          <a:p>
            <a:r>
              <a:rPr kumimoji="1" lang="en-US" altLang="ja-JP" sz="2400">
                <a:latin typeface="Arial" charset="0"/>
                <a:ea typeface="ＭＳ Ｐゴシック" pitchFamily="34" charset="-128"/>
              </a:rPr>
              <a:t>  TE31,11 mode gyrotron (J7)</a:t>
            </a:r>
          </a:p>
          <a:p>
            <a:r>
              <a:rPr kumimoji="1" lang="en-US" altLang="ja-JP" sz="2400">
                <a:latin typeface="Arial" charset="0"/>
                <a:ea typeface="ＭＳ Ｐゴシック" pitchFamily="34" charset="-128"/>
              </a:rPr>
              <a:t>   (</a:t>
            </a:r>
            <a:r>
              <a:rPr kumimoji="1" lang="en-US" altLang="ja-JP" sz="2400">
                <a:solidFill>
                  <a:srgbClr val="FF0000"/>
                </a:solidFill>
                <a:latin typeface="Arial" charset="0"/>
                <a:ea typeface="ＭＳ Ｐゴシック" pitchFamily="34" charset="-128"/>
              </a:rPr>
              <a:t>Multi-frequency operation, &gt;1.3MW operation </a:t>
            </a:r>
            <a:r>
              <a:rPr kumimoji="1" lang="en-US" altLang="ja-JP" sz="2400">
                <a:latin typeface="Arial" charset="0"/>
                <a:ea typeface="ＭＳ Ｐゴシック" pitchFamily="34" charset="-128"/>
              </a:rPr>
              <a:t>)</a:t>
            </a:r>
          </a:p>
        </p:txBody>
      </p:sp>
      <p:sp>
        <p:nvSpPr>
          <p:cNvPr id="16393" name="テキスト ボックス 2"/>
          <p:cNvSpPr txBox="1">
            <a:spLocks noChangeArrowheads="1"/>
          </p:cNvSpPr>
          <p:nvPr/>
        </p:nvSpPr>
        <p:spPr bwMode="auto">
          <a:xfrm>
            <a:off x="2082800" y="6019800"/>
            <a:ext cx="5253038" cy="830263"/>
          </a:xfrm>
          <a:prstGeom prst="rect">
            <a:avLst/>
          </a:prstGeom>
          <a:noFill/>
          <a:ln w="9525">
            <a:noFill/>
            <a:miter lim="800000"/>
            <a:headEnd/>
            <a:tailEnd/>
          </a:ln>
        </p:spPr>
        <p:txBody>
          <a:bodyPr wrap="none">
            <a:spAutoFit/>
          </a:bodyPr>
          <a:lstStyle/>
          <a:p>
            <a:r>
              <a:rPr kumimoji="1" lang="en-US" altLang="ja-JP">
                <a:ea typeface="ＭＳ Ｐゴシック" pitchFamily="34" charset="-128"/>
              </a:rPr>
              <a:t>• 5kHz power modulation is improved </a:t>
            </a:r>
          </a:p>
          <a:p>
            <a:r>
              <a:rPr lang="en-US" altLang="ja-JP">
                <a:ea typeface="ＭＳ Ｐゴシック" pitchFamily="34" charset="-128"/>
              </a:rPr>
              <a:t>        </a:t>
            </a:r>
            <a:r>
              <a:rPr kumimoji="1" lang="en-US" altLang="ja-JP">
                <a:ea typeface="ＭＳ Ｐゴシック" pitchFamily="34" charset="-128"/>
              </a:rPr>
              <a:t>using novel anode switching  </a:t>
            </a:r>
            <a:endParaRPr kumimoji="1" lang="ja-JP" altLang="en-US">
              <a:ea typeface="ＭＳ Ｐゴシック" pitchFamily="34" charset="-128"/>
            </a:endParaRPr>
          </a:p>
        </p:txBody>
      </p:sp>
      <p:sp>
        <p:nvSpPr>
          <p:cNvPr id="10" name="TextBox 9"/>
          <p:cNvSpPr txBox="1"/>
          <p:nvPr/>
        </p:nvSpPr>
        <p:spPr>
          <a:xfrm>
            <a:off x="5547360" y="518160"/>
            <a:ext cx="2339102" cy="369332"/>
          </a:xfrm>
          <a:prstGeom prst="rect">
            <a:avLst/>
          </a:prstGeom>
          <a:noFill/>
        </p:spPr>
        <p:txBody>
          <a:bodyPr wrap="none" rtlCol="0">
            <a:spAutoFit/>
          </a:bodyPr>
          <a:lstStyle/>
          <a:p>
            <a:r>
              <a:rPr lang="en-US" dirty="0" err="1" smtClean="0"/>
              <a:t>Kajiwara</a:t>
            </a:r>
            <a:r>
              <a:rPr lang="en-US" dirty="0" smtClean="0"/>
              <a:t> FTP/1-3Rb)</a:t>
            </a:r>
            <a:endParaRPr lang="en-US" dirty="0"/>
          </a:p>
        </p:txBody>
      </p:sp>
    </p:spTree>
    <p:custDataLst>
      <p:tags r:id="rId2"/>
    </p:custDataLst>
  </p:cSld>
  <p:clrMapOvr>
    <a:masterClrMapping/>
  </p:clrMapOvr>
  <p:transition advTm="109005"/>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発表_会議\IAEA2012\最高電流密度記録_r2011-Jan24-MeVUnit.jpg"/>
          <p:cNvPicPr>
            <a:picLocks noChangeAspect="1" noChangeArrowheads="1"/>
          </p:cNvPicPr>
          <p:nvPr/>
        </p:nvPicPr>
        <p:blipFill>
          <a:blip r:embed="rId3" cstate="print"/>
          <a:srcRect/>
          <a:stretch>
            <a:fillRect/>
          </a:stretch>
        </p:blipFill>
        <p:spPr bwMode="auto">
          <a:xfrm>
            <a:off x="3678238" y="3671888"/>
            <a:ext cx="3267075" cy="3165475"/>
          </a:xfrm>
          <a:prstGeom prst="rect">
            <a:avLst/>
          </a:prstGeom>
          <a:noFill/>
          <a:ln w="9525">
            <a:noFill/>
            <a:miter lim="800000"/>
            <a:headEnd/>
            <a:tailEnd/>
          </a:ln>
        </p:spPr>
      </p:pic>
      <p:pic>
        <p:nvPicPr>
          <p:cNvPr id="2051" name="図 17" descr="P1000506-assem4.JPG"/>
          <p:cNvPicPr>
            <a:picLocks noChangeAspect="1"/>
          </p:cNvPicPr>
          <p:nvPr/>
        </p:nvPicPr>
        <p:blipFill>
          <a:blip r:embed="rId4" cstate="print"/>
          <a:srcRect/>
          <a:stretch>
            <a:fillRect/>
          </a:stretch>
        </p:blipFill>
        <p:spPr bwMode="auto">
          <a:xfrm>
            <a:off x="4932363" y="923925"/>
            <a:ext cx="2301875" cy="1727200"/>
          </a:xfrm>
          <a:prstGeom prst="rect">
            <a:avLst/>
          </a:prstGeom>
          <a:noFill/>
          <a:ln w="9525">
            <a:noFill/>
            <a:miter lim="800000"/>
            <a:headEnd/>
            <a:tailEnd/>
          </a:ln>
        </p:spPr>
      </p:pic>
      <p:pic>
        <p:nvPicPr>
          <p:cNvPr id="2052" name="Picture 2" descr="C:\Documents and Settings\inoue\デスクトップ\P1010951.JPG"/>
          <p:cNvPicPr>
            <a:picLocks noChangeAspect="1" noChangeArrowheads="1"/>
          </p:cNvPicPr>
          <p:nvPr/>
        </p:nvPicPr>
        <p:blipFill>
          <a:blip r:embed="rId5" cstate="print"/>
          <a:srcRect/>
          <a:stretch>
            <a:fillRect/>
          </a:stretch>
        </p:blipFill>
        <p:spPr bwMode="auto">
          <a:xfrm>
            <a:off x="7451725" y="908050"/>
            <a:ext cx="1495425" cy="2162175"/>
          </a:xfrm>
          <a:prstGeom prst="rect">
            <a:avLst/>
          </a:prstGeom>
          <a:noFill/>
          <a:ln w="9525">
            <a:noFill/>
            <a:miter lim="800000"/>
            <a:headEnd/>
            <a:tailEnd/>
          </a:ln>
        </p:spPr>
      </p:pic>
      <p:pic>
        <p:nvPicPr>
          <p:cNvPr id="2053" name="Picture 2" descr="C:\Documents and Settings\inoue\デスクトップ\1209Attach\NBI全体図.jpg"/>
          <p:cNvPicPr>
            <a:picLocks noChangeAspect="1" noChangeArrowheads="1"/>
          </p:cNvPicPr>
          <p:nvPr/>
        </p:nvPicPr>
        <p:blipFill>
          <a:blip r:embed="rId6" cstate="print"/>
          <a:srcRect/>
          <a:stretch>
            <a:fillRect/>
          </a:stretch>
        </p:blipFill>
        <p:spPr bwMode="auto">
          <a:xfrm>
            <a:off x="611188" y="930275"/>
            <a:ext cx="3817937" cy="2427288"/>
          </a:xfrm>
          <a:prstGeom prst="rect">
            <a:avLst/>
          </a:prstGeom>
          <a:noFill/>
          <a:ln w="9525">
            <a:noFill/>
            <a:miter lim="800000"/>
            <a:headEnd/>
            <a:tailEnd/>
          </a:ln>
        </p:spPr>
      </p:pic>
      <p:pic>
        <p:nvPicPr>
          <p:cNvPr id="2054" name="Picture 17" descr="C:\WORK_NBI\2010.IAEA(韓国)\中間報告会\Figure\P9210645.JPG"/>
          <p:cNvPicPr>
            <a:picLocks noChangeAspect="1" noChangeArrowheads="1"/>
          </p:cNvPicPr>
          <p:nvPr/>
        </p:nvPicPr>
        <p:blipFill>
          <a:blip r:embed="rId7" cstate="print">
            <a:lum bright="20000" contrast="20000"/>
          </a:blip>
          <a:srcRect l="14018" t="3816" r="17557" b="25418"/>
          <a:stretch>
            <a:fillRect/>
          </a:stretch>
        </p:blipFill>
        <p:spPr bwMode="auto">
          <a:xfrm>
            <a:off x="139700" y="3621088"/>
            <a:ext cx="3279775" cy="2544762"/>
          </a:xfrm>
          <a:prstGeom prst="rect">
            <a:avLst/>
          </a:prstGeom>
          <a:noFill/>
          <a:ln w="28575">
            <a:solidFill>
              <a:schemeClr val="tx1"/>
            </a:solidFill>
            <a:miter lim="800000"/>
            <a:headEnd/>
            <a:tailEnd/>
          </a:ln>
        </p:spPr>
      </p:pic>
      <p:sp>
        <p:nvSpPr>
          <p:cNvPr id="2055" name="Rectangle 41"/>
          <p:cNvSpPr>
            <a:spLocks noChangeArrowheads="1"/>
          </p:cNvSpPr>
          <p:nvPr/>
        </p:nvSpPr>
        <p:spPr bwMode="auto">
          <a:xfrm>
            <a:off x="609600" y="765175"/>
            <a:ext cx="7993063" cy="71438"/>
          </a:xfrm>
          <a:prstGeom prst="rect">
            <a:avLst/>
          </a:prstGeom>
          <a:gradFill rotWithShape="1">
            <a:gsLst>
              <a:gs pos="0">
                <a:srgbClr val="FF66FF"/>
              </a:gs>
              <a:gs pos="100000">
                <a:srgbClr val="000066"/>
              </a:gs>
            </a:gsLst>
            <a:lin ang="0" scaled="1"/>
          </a:gradFill>
          <a:ln w="9525">
            <a:noFill/>
            <a:miter lim="800000"/>
            <a:headEnd/>
            <a:tailEnd/>
          </a:ln>
        </p:spPr>
        <p:txBody>
          <a:bodyPr wrap="none" anchor="ctr"/>
          <a:lstStyle/>
          <a:p>
            <a:endParaRPr kumimoji="1" lang="ja-JP" altLang="en-US" smtClean="0">
              <a:solidFill>
                <a:prstClr val="black"/>
              </a:solidFill>
              <a:latin typeface="Calibri" pitchFamily="34" charset="0"/>
            </a:endParaRPr>
          </a:p>
        </p:txBody>
      </p:sp>
      <p:sp>
        <p:nvSpPr>
          <p:cNvPr id="2056" name="テキスト ボックス 50"/>
          <p:cNvSpPr txBox="1">
            <a:spLocks noChangeArrowheads="1"/>
          </p:cNvSpPr>
          <p:nvPr/>
        </p:nvSpPr>
        <p:spPr bwMode="auto">
          <a:xfrm>
            <a:off x="1331913" y="-9525"/>
            <a:ext cx="6624637" cy="862013"/>
          </a:xfrm>
          <a:prstGeom prst="rect">
            <a:avLst/>
          </a:prstGeom>
          <a:noFill/>
          <a:ln w="9525">
            <a:noFill/>
            <a:miter lim="800000"/>
            <a:headEnd/>
            <a:tailEnd/>
          </a:ln>
        </p:spPr>
        <p:txBody>
          <a:bodyPr>
            <a:spAutoFit/>
          </a:bodyPr>
          <a:lstStyle/>
          <a:p>
            <a:pPr algn="ctr" eaLnBrk="0" hangingPunct="0">
              <a:lnSpc>
                <a:spcPts val="3000"/>
              </a:lnSpc>
            </a:pPr>
            <a:r>
              <a:rPr kumimoji="1" lang="en-US" altLang="ja-JP" sz="2800" b="1" smtClean="0">
                <a:solidFill>
                  <a:srgbClr val="1F497D"/>
                </a:solidFill>
                <a:latin typeface="Calibri" pitchFamily="34" charset="0"/>
                <a:cs typeface="+mn-cs"/>
              </a:rPr>
              <a:t>Acceleration of 1 MeV H</a:t>
            </a:r>
            <a:r>
              <a:rPr kumimoji="1" lang="en-US" altLang="ja-JP" sz="2800" b="1" baseline="30000" smtClean="0">
                <a:solidFill>
                  <a:srgbClr val="1F497D"/>
                </a:solidFill>
                <a:latin typeface="Calibri" pitchFamily="34" charset="0"/>
                <a:cs typeface="+mn-cs"/>
              </a:rPr>
              <a:t>-</a:t>
            </a:r>
            <a:r>
              <a:rPr kumimoji="1" lang="en-US" altLang="ja-JP" sz="2800" b="1" smtClean="0">
                <a:solidFill>
                  <a:srgbClr val="1F497D"/>
                </a:solidFill>
                <a:latin typeface="Calibri" pitchFamily="34" charset="0"/>
                <a:cs typeface="+mn-cs"/>
              </a:rPr>
              <a:t> Ion Beams </a:t>
            </a:r>
            <a:br>
              <a:rPr kumimoji="1" lang="en-US" altLang="ja-JP" sz="2800" b="1" smtClean="0">
                <a:solidFill>
                  <a:srgbClr val="1F497D"/>
                </a:solidFill>
                <a:latin typeface="Calibri" pitchFamily="34" charset="0"/>
                <a:cs typeface="+mn-cs"/>
              </a:rPr>
            </a:br>
            <a:r>
              <a:rPr kumimoji="1" lang="en-US" altLang="ja-JP" sz="2800" b="1" smtClean="0">
                <a:solidFill>
                  <a:srgbClr val="1F497D"/>
                </a:solidFill>
                <a:latin typeface="Calibri" pitchFamily="34" charset="0"/>
                <a:cs typeface="+mn-cs"/>
              </a:rPr>
              <a:t>at ITER NB-relevant High Current Density</a:t>
            </a:r>
            <a:endParaRPr kumimoji="1" lang="ja-JP" altLang="en-US" sz="2800" b="1" smtClean="0">
              <a:solidFill>
                <a:srgbClr val="1F497D"/>
              </a:solidFill>
              <a:latin typeface="Calibri" pitchFamily="34" charset="0"/>
            </a:endParaRPr>
          </a:p>
        </p:txBody>
      </p:sp>
      <p:sp>
        <p:nvSpPr>
          <p:cNvPr id="66" name="角丸四角形 65"/>
          <p:cNvSpPr/>
          <p:nvPr/>
        </p:nvSpPr>
        <p:spPr>
          <a:xfrm>
            <a:off x="3491880" y="2420888"/>
            <a:ext cx="648072" cy="576064"/>
          </a:xfrm>
          <a:prstGeom prst="roundRect">
            <a:avLst/>
          </a:prstGeom>
          <a:noFill/>
          <a:ln w="28575">
            <a:solidFill>
              <a:srgbClr val="FF0000"/>
            </a:solidFill>
            <a:prstDash val="sysDash"/>
          </a:ln>
          <a:scene3d>
            <a:camera prst="orthographicFront">
              <a:rot lat="0" lon="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solidFill>
                <a:prstClr val="white"/>
              </a:solidFill>
            </a:endParaRPr>
          </a:p>
        </p:txBody>
      </p:sp>
      <p:sp>
        <p:nvSpPr>
          <p:cNvPr id="2058" name="テキスト ボックス 58"/>
          <p:cNvSpPr txBox="1">
            <a:spLocks noChangeArrowheads="1"/>
          </p:cNvSpPr>
          <p:nvPr/>
        </p:nvSpPr>
        <p:spPr bwMode="auto">
          <a:xfrm>
            <a:off x="179388" y="828675"/>
            <a:ext cx="4248150" cy="800100"/>
          </a:xfrm>
          <a:prstGeom prst="rect">
            <a:avLst/>
          </a:prstGeom>
          <a:noFill/>
          <a:ln w="9525">
            <a:noFill/>
            <a:miter lim="800000"/>
            <a:headEnd/>
            <a:tailEnd/>
          </a:ln>
        </p:spPr>
        <p:txBody>
          <a:bodyPr>
            <a:spAutoFit/>
          </a:bodyPr>
          <a:lstStyle/>
          <a:p>
            <a:pPr algn="ctr"/>
            <a:r>
              <a:rPr kumimoji="1" lang="en-US" altLang="ja-JP" smtClean="0">
                <a:solidFill>
                  <a:prstClr val="black"/>
                </a:solidFill>
                <a:latin typeface="Calibri" pitchFamily="34" charset="0"/>
                <a:cs typeface="+mn-cs"/>
              </a:rPr>
              <a:t>ITER NB Injector</a:t>
            </a:r>
          </a:p>
          <a:p>
            <a:pPr algn="ctr"/>
            <a:r>
              <a:rPr kumimoji="1" lang="en-US" altLang="ja-JP" sz="1400" smtClean="0">
                <a:solidFill>
                  <a:prstClr val="black"/>
                </a:solidFill>
                <a:latin typeface="Calibri" pitchFamily="34" charset="0"/>
                <a:cs typeface="+mn-cs"/>
              </a:rPr>
              <a:t>16.5 MW D</a:t>
            </a:r>
            <a:r>
              <a:rPr kumimoji="1" lang="en-US" altLang="ja-JP" sz="1400" baseline="30000" smtClean="0">
                <a:solidFill>
                  <a:prstClr val="black"/>
                </a:solidFill>
                <a:latin typeface="Calibri" pitchFamily="34" charset="0"/>
                <a:cs typeface="+mn-cs"/>
              </a:rPr>
              <a:t>0</a:t>
            </a:r>
            <a:r>
              <a:rPr kumimoji="1" lang="en-US" altLang="ja-JP" sz="1400" smtClean="0">
                <a:solidFill>
                  <a:prstClr val="black"/>
                </a:solidFill>
                <a:latin typeface="Calibri" pitchFamily="34" charset="0"/>
                <a:cs typeface="+mn-cs"/>
              </a:rPr>
              <a:t> at 1 MeV for 1 hour </a:t>
            </a:r>
          </a:p>
          <a:p>
            <a:pPr algn="ctr"/>
            <a:r>
              <a:rPr kumimoji="1" lang="en-US" altLang="ja-JP" sz="1400" smtClean="0">
                <a:solidFill>
                  <a:prstClr val="black"/>
                </a:solidFill>
                <a:latin typeface="Calibri" pitchFamily="34" charset="0"/>
                <a:cs typeface="+mn-cs"/>
              </a:rPr>
              <a:t>Procurement for NB Test Facility is in progress.</a:t>
            </a:r>
            <a:endParaRPr kumimoji="1" lang="ja-JP" altLang="en-US" sz="1400" smtClean="0">
              <a:solidFill>
                <a:prstClr val="black"/>
              </a:solidFill>
              <a:latin typeface="Calibri" pitchFamily="34" charset="0"/>
              <a:cs typeface="+mn-cs"/>
            </a:endParaRPr>
          </a:p>
        </p:txBody>
      </p:sp>
      <p:sp>
        <p:nvSpPr>
          <p:cNvPr id="70" name="テキスト ボックス 69"/>
          <p:cNvSpPr txBox="1"/>
          <p:nvPr/>
        </p:nvSpPr>
        <p:spPr>
          <a:xfrm>
            <a:off x="4572000" y="2679700"/>
            <a:ext cx="2808288" cy="461963"/>
          </a:xfrm>
          <a:prstGeom prst="rect">
            <a:avLst/>
          </a:prstGeom>
          <a:solidFill>
            <a:schemeClr val="accent5">
              <a:alpha val="29000"/>
            </a:schemeClr>
          </a:solidFill>
        </p:spPr>
        <p:txBody>
          <a:bodyPr>
            <a:spAutoFit/>
          </a:bodyPr>
          <a:lstStyle/>
          <a:p>
            <a:pPr algn="ctr" fontAlgn="auto">
              <a:spcBef>
                <a:spcPts val="0"/>
              </a:spcBef>
              <a:spcAft>
                <a:spcPts val="0"/>
              </a:spcAft>
              <a:defRPr/>
            </a:pPr>
            <a:r>
              <a:rPr kumimoji="1" lang="en-US" altLang="ja-JP" sz="1200" b="1" dirty="0">
                <a:solidFill>
                  <a:srgbClr val="1F497D"/>
                </a:solidFill>
                <a:latin typeface="Calibri"/>
                <a:cs typeface="+mn-cs"/>
              </a:rPr>
              <a:t>A single stage full-size mockup </a:t>
            </a:r>
          </a:p>
          <a:p>
            <a:pPr algn="ctr" fontAlgn="auto">
              <a:spcBef>
                <a:spcPts val="0"/>
              </a:spcBef>
              <a:spcAft>
                <a:spcPts val="0"/>
              </a:spcAft>
              <a:defRPr/>
            </a:pPr>
            <a:r>
              <a:rPr kumimoji="1" lang="en-US" altLang="ja-JP" sz="1200" dirty="0">
                <a:solidFill>
                  <a:srgbClr val="1F497D"/>
                </a:solidFill>
                <a:latin typeface="Calibri"/>
                <a:cs typeface="+mn-cs"/>
              </a:rPr>
              <a:t>achieved 240 kV (120 %) for 2 hours.</a:t>
            </a:r>
          </a:p>
        </p:txBody>
      </p:sp>
      <p:sp>
        <p:nvSpPr>
          <p:cNvPr id="72" name="角丸四角形 71"/>
          <p:cNvSpPr/>
          <p:nvPr/>
        </p:nvSpPr>
        <p:spPr>
          <a:xfrm>
            <a:off x="3635375" y="1773238"/>
            <a:ext cx="576263" cy="792162"/>
          </a:xfrm>
          <a:prstGeom prst="roundRect">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mtClean="0">
              <a:solidFill>
                <a:srgbClr val="FFFFFF"/>
              </a:solidFill>
            </a:endParaRPr>
          </a:p>
        </p:txBody>
      </p:sp>
      <p:sp>
        <p:nvSpPr>
          <p:cNvPr id="82" name="フリーフォーム 81"/>
          <p:cNvSpPr/>
          <p:nvPr/>
        </p:nvSpPr>
        <p:spPr>
          <a:xfrm>
            <a:off x="4211638" y="1844675"/>
            <a:ext cx="720725" cy="360363"/>
          </a:xfrm>
          <a:custGeom>
            <a:avLst/>
            <a:gdLst>
              <a:gd name="connsiteX0" fmla="*/ 0 w 1914525"/>
              <a:gd name="connsiteY0" fmla="*/ 190500 h 295275"/>
              <a:gd name="connsiteX1" fmla="*/ 1390650 w 1914525"/>
              <a:gd name="connsiteY1" fmla="*/ 95250 h 295275"/>
              <a:gd name="connsiteX2" fmla="*/ 1171575 w 1914525"/>
              <a:gd name="connsiteY2" fmla="*/ 0 h 295275"/>
              <a:gd name="connsiteX3" fmla="*/ 1914525 w 1914525"/>
              <a:gd name="connsiteY3" fmla="*/ 114300 h 295275"/>
              <a:gd name="connsiteX4" fmla="*/ 1447800 w 1914525"/>
              <a:gd name="connsiteY4" fmla="*/ 295275 h 295275"/>
              <a:gd name="connsiteX5" fmla="*/ 1543050 w 1914525"/>
              <a:gd name="connsiteY5" fmla="*/ 190500 h 295275"/>
              <a:gd name="connsiteX6" fmla="*/ 0 w 1914525"/>
              <a:gd name="connsiteY6" fmla="*/ 1905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5" h="295275">
                <a:moveTo>
                  <a:pt x="0" y="190500"/>
                </a:moveTo>
                <a:lnTo>
                  <a:pt x="1390650" y="95250"/>
                </a:lnTo>
                <a:lnTo>
                  <a:pt x="1171575" y="0"/>
                </a:lnTo>
                <a:lnTo>
                  <a:pt x="1914525" y="114300"/>
                </a:lnTo>
                <a:lnTo>
                  <a:pt x="1447800" y="295275"/>
                </a:lnTo>
                <a:lnTo>
                  <a:pt x="1543050" y="190500"/>
                </a:lnTo>
                <a:lnTo>
                  <a:pt x="0" y="190500"/>
                </a:lnTo>
                <a:close/>
              </a:path>
            </a:pathLst>
          </a:custGeom>
          <a:solidFill>
            <a:schemeClr val="accent5">
              <a:alpha val="32000"/>
            </a:schemeClr>
          </a:solidFill>
          <a:ln>
            <a:solidFill>
              <a:srgbClr val="0000FF">
                <a:alpha val="71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solidFill>
                <a:prstClr val="white"/>
              </a:solidFill>
            </a:endParaRPr>
          </a:p>
        </p:txBody>
      </p:sp>
      <p:sp>
        <p:nvSpPr>
          <p:cNvPr id="118" name="フリーフォーム 117"/>
          <p:cNvSpPr/>
          <p:nvPr/>
        </p:nvSpPr>
        <p:spPr>
          <a:xfrm flipH="1">
            <a:off x="2266950" y="2924175"/>
            <a:ext cx="1296988" cy="1368425"/>
          </a:xfrm>
          <a:custGeom>
            <a:avLst/>
            <a:gdLst>
              <a:gd name="connsiteX0" fmla="*/ 0 w 1039660"/>
              <a:gd name="connsiteY0" fmla="*/ 0 h 951978"/>
              <a:gd name="connsiteX1" fmla="*/ 651353 w 1039660"/>
              <a:gd name="connsiteY1" fmla="*/ 789139 h 951978"/>
              <a:gd name="connsiteX2" fmla="*/ 475989 w 1039660"/>
              <a:gd name="connsiteY2" fmla="*/ 801665 h 951978"/>
              <a:gd name="connsiteX3" fmla="*/ 1039660 w 1039660"/>
              <a:gd name="connsiteY3" fmla="*/ 951978 h 951978"/>
              <a:gd name="connsiteX4" fmla="*/ 701457 w 1039660"/>
              <a:gd name="connsiteY4" fmla="*/ 438411 h 951978"/>
              <a:gd name="connsiteX5" fmla="*/ 739035 w 1039660"/>
              <a:gd name="connsiteY5" fmla="*/ 601249 h 951978"/>
              <a:gd name="connsiteX6" fmla="*/ 0 w 1039660"/>
              <a:gd name="connsiteY6" fmla="*/ 0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660" h="951978">
                <a:moveTo>
                  <a:pt x="0" y="0"/>
                </a:moveTo>
                <a:lnTo>
                  <a:pt x="651353" y="789139"/>
                </a:lnTo>
                <a:lnTo>
                  <a:pt x="475989" y="801665"/>
                </a:lnTo>
                <a:lnTo>
                  <a:pt x="1039660" y="951978"/>
                </a:lnTo>
                <a:lnTo>
                  <a:pt x="701457" y="438411"/>
                </a:lnTo>
                <a:lnTo>
                  <a:pt x="739035" y="601249"/>
                </a:lnTo>
                <a:lnTo>
                  <a:pt x="0" y="0"/>
                </a:lnTo>
                <a:close/>
              </a:path>
            </a:pathLst>
          </a:cu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solidFill>
                <a:prstClr val="white"/>
              </a:solidFill>
            </a:endParaRPr>
          </a:p>
        </p:txBody>
      </p:sp>
      <p:sp>
        <p:nvSpPr>
          <p:cNvPr id="2063" name="テキスト ボックス 70"/>
          <p:cNvSpPr txBox="1">
            <a:spLocks noChangeArrowheads="1"/>
          </p:cNvSpPr>
          <p:nvPr/>
        </p:nvSpPr>
        <p:spPr bwMode="auto">
          <a:xfrm>
            <a:off x="4140200" y="3284538"/>
            <a:ext cx="2736850" cy="369887"/>
          </a:xfrm>
          <a:prstGeom prst="rect">
            <a:avLst/>
          </a:prstGeom>
          <a:solidFill>
            <a:srgbClr val="FFFF00">
              <a:alpha val="43137"/>
            </a:srgbClr>
          </a:solidFill>
          <a:ln w="31750">
            <a:solidFill>
              <a:srgbClr val="FF0000"/>
            </a:solidFill>
            <a:miter lim="800000"/>
            <a:headEnd/>
            <a:tailEnd/>
          </a:ln>
        </p:spPr>
        <p:txBody>
          <a:bodyPr>
            <a:spAutoFit/>
          </a:bodyPr>
          <a:lstStyle/>
          <a:p>
            <a:pPr algn="ctr"/>
            <a:r>
              <a:rPr kumimoji="1" lang="en-US" altLang="ja-JP" smtClean="0">
                <a:solidFill>
                  <a:srgbClr val="FF0000"/>
                </a:solidFill>
                <a:latin typeface="Calibri" pitchFamily="34" charset="0"/>
                <a:cs typeface="+mn-cs"/>
              </a:rPr>
              <a:t>Status of accelerator R&amp;D </a:t>
            </a:r>
          </a:p>
        </p:txBody>
      </p:sp>
      <p:sp>
        <p:nvSpPr>
          <p:cNvPr id="2064" name="テキスト ボックス 97"/>
          <p:cNvSpPr txBox="1">
            <a:spLocks noChangeArrowheads="1"/>
          </p:cNvSpPr>
          <p:nvPr/>
        </p:nvSpPr>
        <p:spPr bwMode="auto">
          <a:xfrm>
            <a:off x="4932363" y="914400"/>
            <a:ext cx="1270000" cy="369888"/>
          </a:xfrm>
          <a:prstGeom prst="rect">
            <a:avLst/>
          </a:prstGeom>
          <a:noFill/>
          <a:ln w="9525">
            <a:noFill/>
            <a:miter lim="800000"/>
            <a:headEnd/>
            <a:tailEnd/>
          </a:ln>
        </p:spPr>
        <p:txBody>
          <a:bodyPr wrap="none">
            <a:spAutoFit/>
          </a:bodyPr>
          <a:lstStyle/>
          <a:p>
            <a:r>
              <a:rPr kumimoji="1" lang="en-US" altLang="ja-JP" b="1" smtClean="0">
                <a:solidFill>
                  <a:srgbClr val="FFFF00"/>
                </a:solidFill>
                <a:latin typeface="Calibri" pitchFamily="34" charset="0"/>
                <a:cs typeface="+mn-cs"/>
              </a:rPr>
              <a:t>HV bushing</a:t>
            </a:r>
            <a:endParaRPr kumimoji="1" lang="ja-JP" altLang="en-US" b="1" smtClean="0">
              <a:solidFill>
                <a:srgbClr val="FFFF00"/>
              </a:solidFill>
              <a:latin typeface="Calibri" pitchFamily="34" charset="0"/>
              <a:cs typeface="+mn-cs"/>
            </a:endParaRPr>
          </a:p>
        </p:txBody>
      </p:sp>
      <p:sp>
        <p:nvSpPr>
          <p:cNvPr id="20497" name="テキスト ボックス 98"/>
          <p:cNvSpPr txBox="1">
            <a:spLocks noChangeArrowheads="1"/>
          </p:cNvSpPr>
          <p:nvPr/>
        </p:nvSpPr>
        <p:spPr bwMode="auto">
          <a:xfrm>
            <a:off x="139700" y="3635375"/>
            <a:ext cx="1925638" cy="369888"/>
          </a:xfrm>
          <a:prstGeom prst="rect">
            <a:avLst/>
          </a:prstGeom>
          <a:solidFill>
            <a:schemeClr val="tx1">
              <a:lumMod val="95000"/>
              <a:lumOff val="5000"/>
              <a:alpha val="41960"/>
            </a:schemeClr>
          </a:solidFill>
          <a:ln w="9525">
            <a:noFill/>
            <a:miter lim="800000"/>
            <a:headEnd/>
            <a:tailEnd/>
          </a:ln>
        </p:spPr>
        <p:txBody>
          <a:bodyPr wrap="none">
            <a:spAutoFit/>
          </a:bodyPr>
          <a:lstStyle/>
          <a:p>
            <a:r>
              <a:rPr kumimoji="1" lang="en-US" altLang="ja-JP" b="1" smtClean="0">
                <a:solidFill>
                  <a:srgbClr val="FFFF00"/>
                </a:solidFill>
                <a:latin typeface="Calibri" pitchFamily="34" charset="0"/>
                <a:cs typeface="+mn-cs"/>
              </a:rPr>
              <a:t>1 MeV accelerator</a:t>
            </a:r>
            <a:endParaRPr kumimoji="1" lang="ja-JP" altLang="en-US" b="1" smtClean="0">
              <a:solidFill>
                <a:srgbClr val="FFFF00"/>
              </a:solidFill>
              <a:latin typeface="Calibri" pitchFamily="34" charset="0"/>
              <a:cs typeface="+mn-cs"/>
            </a:endParaRPr>
          </a:p>
        </p:txBody>
      </p:sp>
      <p:pic>
        <p:nvPicPr>
          <p:cNvPr id="2066" name="Picture 161" descr="http://intra2.jaea.go.jp/oa/sozai/logo/official_logo_l.png"/>
          <p:cNvPicPr>
            <a:picLocks noChangeAspect="1" noChangeArrowheads="1"/>
          </p:cNvPicPr>
          <p:nvPr/>
        </p:nvPicPr>
        <p:blipFill>
          <a:blip r:embed="rId8" cstate="print"/>
          <a:srcRect/>
          <a:stretch>
            <a:fillRect/>
          </a:stretch>
        </p:blipFill>
        <p:spPr bwMode="auto">
          <a:xfrm>
            <a:off x="0" y="0"/>
            <a:ext cx="1063625" cy="568325"/>
          </a:xfrm>
          <a:prstGeom prst="rect">
            <a:avLst/>
          </a:prstGeom>
          <a:noFill/>
          <a:ln w="9525">
            <a:noFill/>
            <a:miter lim="800000"/>
            <a:headEnd/>
            <a:tailEnd/>
          </a:ln>
        </p:spPr>
      </p:pic>
      <p:sp>
        <p:nvSpPr>
          <p:cNvPr id="2067" name="テキスト ボックス 35"/>
          <p:cNvSpPr txBox="1">
            <a:spLocks noChangeArrowheads="1"/>
          </p:cNvSpPr>
          <p:nvPr/>
        </p:nvSpPr>
        <p:spPr bwMode="auto">
          <a:xfrm>
            <a:off x="107950" y="476250"/>
            <a:ext cx="1003300" cy="646113"/>
          </a:xfrm>
          <a:prstGeom prst="rect">
            <a:avLst/>
          </a:prstGeom>
          <a:noFill/>
          <a:ln w="9525">
            <a:noFill/>
            <a:miter lim="800000"/>
            <a:headEnd/>
            <a:tailEnd/>
          </a:ln>
        </p:spPr>
        <p:txBody>
          <a:bodyPr wrap="none">
            <a:spAutoFit/>
          </a:bodyPr>
          <a:lstStyle/>
          <a:p>
            <a:r>
              <a:rPr kumimoji="1" lang="en-US" altLang="ja-JP" smtClean="0">
                <a:solidFill>
                  <a:srgbClr val="1F497D"/>
                </a:solidFill>
                <a:latin typeface="Calibri" pitchFamily="34" charset="0"/>
                <a:cs typeface="+mn-cs"/>
              </a:rPr>
              <a:t>FTP/1-2</a:t>
            </a:r>
          </a:p>
          <a:p>
            <a:r>
              <a:rPr kumimoji="1" lang="en-US" altLang="ja-JP" smtClean="0">
                <a:solidFill>
                  <a:srgbClr val="1F497D"/>
                </a:solidFill>
                <a:latin typeface="Calibri" pitchFamily="34" charset="0"/>
                <a:cs typeface="+mn-cs"/>
              </a:rPr>
              <a:t>T. INOUE</a:t>
            </a:r>
            <a:endParaRPr kumimoji="1" lang="ja-JP" altLang="en-US" smtClean="0">
              <a:solidFill>
                <a:srgbClr val="1F497D"/>
              </a:solidFill>
              <a:latin typeface="Calibri" pitchFamily="34" charset="0"/>
              <a:cs typeface="+mn-cs"/>
            </a:endParaRPr>
          </a:p>
        </p:txBody>
      </p:sp>
      <p:pic>
        <p:nvPicPr>
          <p:cNvPr id="2068" name="Picture 4"/>
          <p:cNvPicPr>
            <a:picLocks noChangeAspect="1" noChangeArrowheads="1"/>
          </p:cNvPicPr>
          <p:nvPr/>
        </p:nvPicPr>
        <p:blipFill>
          <a:blip r:embed="rId9" cstate="print"/>
          <a:srcRect/>
          <a:stretch>
            <a:fillRect/>
          </a:stretch>
        </p:blipFill>
        <p:spPr bwMode="auto">
          <a:xfrm>
            <a:off x="8459788" y="0"/>
            <a:ext cx="684212" cy="695325"/>
          </a:xfrm>
          <a:prstGeom prst="rect">
            <a:avLst/>
          </a:prstGeom>
          <a:noFill/>
          <a:ln w="9525">
            <a:noFill/>
            <a:miter lim="800000"/>
            <a:headEnd/>
            <a:tailEnd/>
          </a:ln>
        </p:spPr>
      </p:pic>
      <p:sp>
        <p:nvSpPr>
          <p:cNvPr id="2069" name="正方形/長方形 23"/>
          <p:cNvSpPr>
            <a:spLocks noChangeArrowheads="1"/>
          </p:cNvSpPr>
          <p:nvPr/>
        </p:nvSpPr>
        <p:spPr bwMode="auto">
          <a:xfrm>
            <a:off x="107950" y="2762250"/>
            <a:ext cx="2951163" cy="830263"/>
          </a:xfrm>
          <a:prstGeom prst="rect">
            <a:avLst/>
          </a:prstGeom>
          <a:noFill/>
          <a:ln w="9525">
            <a:noFill/>
            <a:miter lim="800000"/>
            <a:headEnd/>
            <a:tailEnd/>
          </a:ln>
        </p:spPr>
        <p:txBody>
          <a:bodyPr>
            <a:spAutoFit/>
          </a:bodyPr>
          <a:lstStyle/>
          <a:p>
            <a:r>
              <a:rPr kumimoji="1" lang="en-US" altLang="ja-JP" sz="1600" smtClean="0">
                <a:solidFill>
                  <a:srgbClr val="0000FF"/>
                </a:solidFill>
                <a:latin typeface="Calibri" pitchFamily="34" charset="0"/>
              </a:rPr>
              <a:t>ITER accelerator:</a:t>
            </a:r>
          </a:p>
          <a:p>
            <a:r>
              <a:rPr kumimoji="1" lang="en-US" altLang="ja-JP" sz="1600" b="1" smtClean="0">
                <a:solidFill>
                  <a:srgbClr val="0000FF"/>
                </a:solidFill>
                <a:latin typeface="Calibri" pitchFamily="34" charset="0"/>
              </a:rPr>
              <a:t>1 MeV, 200 A/m</a:t>
            </a:r>
            <a:r>
              <a:rPr kumimoji="1" lang="en-US" altLang="ja-JP" sz="1600" b="1" baseline="30000" smtClean="0">
                <a:solidFill>
                  <a:srgbClr val="0000FF"/>
                </a:solidFill>
                <a:latin typeface="Calibri" pitchFamily="34" charset="0"/>
              </a:rPr>
              <a:t>2</a:t>
            </a:r>
            <a:r>
              <a:rPr kumimoji="1" lang="en-US" altLang="ja-JP" sz="1600" b="1" smtClean="0">
                <a:solidFill>
                  <a:srgbClr val="0000FF"/>
                </a:solidFill>
                <a:latin typeface="Calibri" pitchFamily="34" charset="0"/>
              </a:rPr>
              <a:t> D</a:t>
            </a:r>
            <a:r>
              <a:rPr kumimoji="1" lang="en-US" altLang="ja-JP" sz="1600" b="1" baseline="30000" smtClean="0">
                <a:solidFill>
                  <a:srgbClr val="0000FF"/>
                </a:solidFill>
                <a:latin typeface="Calibri" pitchFamily="34" charset="0"/>
              </a:rPr>
              <a:t>-</a:t>
            </a:r>
            <a:r>
              <a:rPr kumimoji="1" lang="en-US" altLang="ja-JP" sz="1600" b="1" smtClean="0">
                <a:solidFill>
                  <a:srgbClr val="0000FF"/>
                </a:solidFill>
                <a:latin typeface="Calibri" pitchFamily="34" charset="0"/>
              </a:rPr>
              <a:t> ion beam</a:t>
            </a:r>
          </a:p>
          <a:p>
            <a:r>
              <a:rPr kumimoji="1" lang="en-US" altLang="ja-JP" sz="1600" smtClean="0">
                <a:solidFill>
                  <a:prstClr val="black"/>
                </a:solidFill>
                <a:latin typeface="Calibri" pitchFamily="34" charset="0"/>
              </a:rPr>
              <a:t>(total: 40 A from 1280 apertures)</a:t>
            </a:r>
            <a:endParaRPr kumimoji="1" lang="ja-JP" altLang="en-US" sz="1600" smtClean="0">
              <a:solidFill>
                <a:prstClr val="black"/>
              </a:solidFill>
              <a:latin typeface="Calibri" pitchFamily="34" charset="0"/>
            </a:endParaRPr>
          </a:p>
        </p:txBody>
      </p:sp>
      <p:sp>
        <p:nvSpPr>
          <p:cNvPr id="25" name="テキスト ボックス 24"/>
          <p:cNvSpPr txBox="1"/>
          <p:nvPr/>
        </p:nvSpPr>
        <p:spPr>
          <a:xfrm>
            <a:off x="7451725" y="3068638"/>
            <a:ext cx="1512888" cy="646112"/>
          </a:xfrm>
          <a:prstGeom prst="rect">
            <a:avLst/>
          </a:prstGeom>
          <a:solidFill>
            <a:schemeClr val="accent5">
              <a:alpha val="29000"/>
            </a:schemeClr>
          </a:solidFill>
        </p:spPr>
        <p:txBody>
          <a:bodyPr>
            <a:spAutoFit/>
          </a:bodyPr>
          <a:lstStyle/>
          <a:p>
            <a:pPr algn="ctr" fontAlgn="auto">
              <a:spcBef>
                <a:spcPts val="0"/>
              </a:spcBef>
              <a:spcAft>
                <a:spcPts val="0"/>
              </a:spcAft>
              <a:defRPr/>
            </a:pPr>
            <a:r>
              <a:rPr kumimoji="1" lang="en-US" altLang="ja-JP" sz="1200" b="1" dirty="0">
                <a:solidFill>
                  <a:srgbClr val="1F497D"/>
                </a:solidFill>
                <a:latin typeface="Calibri"/>
                <a:cs typeface="+mn-cs"/>
              </a:rPr>
              <a:t>A two stage full-size mockup, </a:t>
            </a:r>
            <a:r>
              <a:rPr kumimoji="1" lang="en-US" altLang="ja-JP" sz="1200" b="1">
                <a:solidFill>
                  <a:srgbClr val="1F497D"/>
                </a:solidFill>
                <a:latin typeface="Calibri"/>
                <a:cs typeface="+mn-cs"/>
              </a:rPr>
              <a:t>test interrupted by 3.11.</a:t>
            </a:r>
            <a:endParaRPr kumimoji="1" lang="en-US" altLang="ja-JP" sz="1200" b="1" dirty="0">
              <a:solidFill>
                <a:srgbClr val="1F497D"/>
              </a:solidFill>
              <a:latin typeface="Calibri"/>
              <a:cs typeface="+mn-cs"/>
            </a:endParaRPr>
          </a:p>
        </p:txBody>
      </p:sp>
      <p:sp>
        <p:nvSpPr>
          <p:cNvPr id="26" name="正方形/長方形 32"/>
          <p:cNvSpPr>
            <a:spLocks noChangeArrowheads="1"/>
          </p:cNvSpPr>
          <p:nvPr/>
        </p:nvSpPr>
        <p:spPr bwMode="auto">
          <a:xfrm>
            <a:off x="6978650" y="4110038"/>
            <a:ext cx="2130425" cy="2632075"/>
          </a:xfrm>
          <a:prstGeom prst="rect">
            <a:avLst/>
          </a:prstGeom>
          <a:solidFill>
            <a:schemeClr val="accent5">
              <a:lumMod val="20000"/>
              <a:lumOff val="80000"/>
            </a:schemeClr>
          </a:solidFill>
          <a:ln w="31750">
            <a:solidFill>
              <a:srgbClr val="0000FF"/>
            </a:solidFill>
            <a:miter lim="800000"/>
            <a:headEnd/>
            <a:tailEnd/>
          </a:ln>
        </p:spPr>
        <p:txBody>
          <a:bodyPr>
            <a:spAutoFit/>
          </a:bodyPr>
          <a:lstStyle/>
          <a:p>
            <a:pPr algn="ctr">
              <a:lnSpc>
                <a:spcPts val="1800"/>
              </a:lnSpc>
            </a:pPr>
            <a:r>
              <a:rPr kumimoji="1" lang="en-US" altLang="ja-JP" b="1" smtClean="0">
                <a:solidFill>
                  <a:srgbClr val="0000FF"/>
                </a:solidFill>
                <a:latin typeface="Calibri" pitchFamily="34" charset="0"/>
              </a:rPr>
              <a:t>Next steps</a:t>
            </a:r>
          </a:p>
          <a:p>
            <a:pPr algn="ctr">
              <a:lnSpc>
                <a:spcPts val="1800"/>
              </a:lnSpc>
            </a:pPr>
            <a:endParaRPr kumimoji="1" lang="en-US" altLang="ja-JP" b="1" smtClean="0">
              <a:solidFill>
                <a:srgbClr val="0000FF"/>
              </a:solidFill>
              <a:latin typeface="Calibri" pitchFamily="34" charset="0"/>
            </a:endParaRPr>
          </a:p>
          <a:p>
            <a:pPr>
              <a:lnSpc>
                <a:spcPts val="1800"/>
              </a:lnSpc>
              <a:buFont typeface="Arial" charset="0"/>
              <a:buChar char="•"/>
            </a:pPr>
            <a:r>
              <a:rPr kumimoji="1" lang="en-US" altLang="ja-JP" sz="1600" b="1" smtClean="0">
                <a:solidFill>
                  <a:srgbClr val="0000FF"/>
                </a:solidFill>
                <a:latin typeface="Calibri" pitchFamily="34" charset="0"/>
              </a:rPr>
              <a:t>Long pulses (~ 60 s)  with: </a:t>
            </a:r>
          </a:p>
          <a:p>
            <a:pPr marL="176213" lvl="1" indent="-90488">
              <a:lnSpc>
                <a:spcPts val="1800"/>
              </a:lnSpc>
              <a:buFont typeface="Calibri" pitchFamily="34" charset="0"/>
              <a:buChar char="₋"/>
            </a:pPr>
            <a:r>
              <a:rPr kumimoji="1" lang="en-US" altLang="ja-JP" sz="1600" smtClean="0">
                <a:solidFill>
                  <a:srgbClr val="0000FF"/>
                </a:solidFill>
                <a:latin typeface="Calibri" pitchFamily="34" charset="0"/>
              </a:rPr>
              <a:t>low grid heat load</a:t>
            </a:r>
          </a:p>
          <a:p>
            <a:pPr marL="176213" lvl="1" indent="-90488">
              <a:lnSpc>
                <a:spcPts val="1800"/>
              </a:lnSpc>
              <a:buFont typeface="Calibri" pitchFamily="34" charset="0"/>
              <a:buChar char="₋"/>
            </a:pPr>
            <a:r>
              <a:rPr kumimoji="1" lang="en-US" altLang="ja-JP" sz="1600" smtClean="0">
                <a:solidFill>
                  <a:srgbClr val="0000FF"/>
                </a:solidFill>
                <a:latin typeface="Calibri" pitchFamily="34" charset="0"/>
              </a:rPr>
              <a:t>High reliability</a:t>
            </a:r>
          </a:p>
          <a:p>
            <a:pPr>
              <a:lnSpc>
                <a:spcPts val="1800"/>
              </a:lnSpc>
              <a:buFont typeface="Calibri" pitchFamily="34" charset="0"/>
              <a:buChar char="₋"/>
            </a:pPr>
            <a:endParaRPr kumimoji="1" lang="en-US" altLang="ja-JP" sz="1600" smtClean="0">
              <a:solidFill>
                <a:srgbClr val="0000FF"/>
              </a:solidFill>
              <a:latin typeface="Calibri" pitchFamily="34" charset="0"/>
            </a:endParaRPr>
          </a:p>
          <a:p>
            <a:pPr marL="176213" lvl="1" indent="-90488">
              <a:lnSpc>
                <a:spcPts val="1800"/>
              </a:lnSpc>
              <a:buFont typeface="Arial" charset="0"/>
              <a:buChar char="•"/>
            </a:pPr>
            <a:r>
              <a:rPr kumimoji="1" lang="en-US" altLang="ja-JP" sz="1600" b="1" smtClean="0">
                <a:solidFill>
                  <a:srgbClr val="0000FF"/>
                </a:solidFill>
                <a:latin typeface="Calibri" pitchFamily="34" charset="0"/>
              </a:rPr>
              <a:t>Beam </a:t>
            </a:r>
            <a:r>
              <a:rPr kumimoji="1" lang="en-US" altLang="ja-JP" sz="1600" b="1" smtClean="0">
                <a:solidFill>
                  <a:srgbClr val="0000FF"/>
                </a:solidFill>
                <a:latin typeface="Calibri" pitchFamily="34" charset="0"/>
                <a:cs typeface="+mn-cs"/>
              </a:rPr>
              <a:t>focusing</a:t>
            </a:r>
          </a:p>
          <a:p>
            <a:pPr marL="176213" lvl="1" indent="-90488">
              <a:lnSpc>
                <a:spcPts val="1800"/>
              </a:lnSpc>
              <a:buFont typeface="Arial" charset="0"/>
              <a:buChar char="•"/>
            </a:pPr>
            <a:endParaRPr kumimoji="1" lang="en-US" altLang="ja-JP" sz="1600" smtClean="0">
              <a:solidFill>
                <a:srgbClr val="0000FF"/>
              </a:solidFill>
              <a:latin typeface="Calibri" pitchFamily="34" charset="0"/>
              <a:cs typeface="+mn-cs"/>
            </a:endParaRPr>
          </a:p>
          <a:p>
            <a:pPr marL="176213" lvl="1" indent="-90488">
              <a:lnSpc>
                <a:spcPts val="1800"/>
              </a:lnSpc>
              <a:buFont typeface="Arial" charset="0"/>
              <a:buChar char="•"/>
            </a:pPr>
            <a:r>
              <a:rPr kumimoji="1" lang="en-US" altLang="ja-JP" sz="1600" b="1" smtClean="0">
                <a:solidFill>
                  <a:srgbClr val="0000FF"/>
                </a:solidFill>
                <a:latin typeface="Calibri" pitchFamily="34" charset="0"/>
              </a:rPr>
              <a:t>Detail design of ITER accelerator. </a:t>
            </a:r>
          </a:p>
        </p:txBody>
      </p:sp>
      <p:sp>
        <p:nvSpPr>
          <p:cNvPr id="28" name="フリーフォーム 27"/>
          <p:cNvSpPr/>
          <p:nvPr/>
        </p:nvSpPr>
        <p:spPr>
          <a:xfrm>
            <a:off x="2339975" y="4437063"/>
            <a:ext cx="2016125" cy="563562"/>
          </a:xfrm>
          <a:custGeom>
            <a:avLst/>
            <a:gdLst>
              <a:gd name="connsiteX0" fmla="*/ 0 w 1565910"/>
              <a:gd name="connsiteY0" fmla="*/ 491490 h 491490"/>
              <a:gd name="connsiteX1" fmla="*/ 1177290 w 1565910"/>
              <a:gd name="connsiteY1" fmla="*/ 297180 h 491490"/>
              <a:gd name="connsiteX2" fmla="*/ 1097280 w 1565910"/>
              <a:gd name="connsiteY2" fmla="*/ 457200 h 491490"/>
              <a:gd name="connsiteX3" fmla="*/ 1565910 w 1565910"/>
              <a:gd name="connsiteY3" fmla="*/ 0 h 491490"/>
              <a:gd name="connsiteX4" fmla="*/ 868680 w 1565910"/>
              <a:gd name="connsiteY4" fmla="*/ 0 h 491490"/>
              <a:gd name="connsiteX5" fmla="*/ 1085850 w 1565910"/>
              <a:gd name="connsiteY5" fmla="*/ 68580 h 491490"/>
              <a:gd name="connsiteX6" fmla="*/ 0 w 1565910"/>
              <a:gd name="connsiteY6" fmla="*/ 491490 h 4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10" h="491490">
                <a:moveTo>
                  <a:pt x="0" y="491490"/>
                </a:moveTo>
                <a:lnTo>
                  <a:pt x="1177290" y="297180"/>
                </a:lnTo>
                <a:lnTo>
                  <a:pt x="1097280" y="457200"/>
                </a:lnTo>
                <a:lnTo>
                  <a:pt x="1565910" y="0"/>
                </a:lnTo>
                <a:lnTo>
                  <a:pt x="868680" y="0"/>
                </a:lnTo>
                <a:lnTo>
                  <a:pt x="1085850" y="68580"/>
                </a:lnTo>
                <a:lnTo>
                  <a:pt x="0" y="491490"/>
                </a:lnTo>
                <a:close/>
              </a:path>
            </a:pathLst>
          </a:custGeom>
          <a:solidFill>
            <a:schemeClr val="accent6">
              <a:alpha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solidFill>
                <a:prstClr val="white"/>
              </a:solidFill>
            </a:endParaRPr>
          </a:p>
        </p:txBody>
      </p:sp>
      <p:sp>
        <p:nvSpPr>
          <p:cNvPr id="2073" name="テキスト ボックス 37"/>
          <p:cNvSpPr txBox="1">
            <a:spLocks noChangeArrowheads="1"/>
          </p:cNvSpPr>
          <p:nvPr/>
        </p:nvSpPr>
        <p:spPr bwMode="auto">
          <a:xfrm>
            <a:off x="34925" y="5981700"/>
            <a:ext cx="3527425" cy="831850"/>
          </a:xfrm>
          <a:prstGeom prst="rect">
            <a:avLst/>
          </a:prstGeom>
          <a:solidFill>
            <a:srgbClr val="FFCCFF"/>
          </a:solidFill>
          <a:ln w="25400">
            <a:solidFill>
              <a:srgbClr val="FF0000"/>
            </a:solidFill>
            <a:miter lim="800000"/>
            <a:headEnd/>
            <a:tailEnd/>
          </a:ln>
        </p:spPr>
        <p:txBody>
          <a:bodyPr>
            <a:spAutoFit/>
          </a:bodyPr>
          <a:lstStyle/>
          <a:p>
            <a:r>
              <a:rPr kumimoji="1" lang="en-US" altLang="ja-JP" sz="1600" smtClean="0">
                <a:solidFill>
                  <a:srgbClr val="FF0000"/>
                </a:solidFill>
                <a:latin typeface="Calibri" pitchFamily="34" charset="0"/>
              </a:rPr>
              <a:t>Achievement by 2012:</a:t>
            </a:r>
          </a:p>
          <a:p>
            <a:r>
              <a:rPr kumimoji="1" lang="en-US" altLang="ja-JP" sz="1600" b="1" smtClean="0">
                <a:solidFill>
                  <a:srgbClr val="FF0000"/>
                </a:solidFill>
                <a:latin typeface="Calibri" pitchFamily="34" charset="0"/>
              </a:rPr>
              <a:t>0.98 MeV, 185 A/m</a:t>
            </a:r>
            <a:r>
              <a:rPr kumimoji="1" lang="en-US" altLang="ja-JP" sz="1600" b="1" baseline="30000" smtClean="0">
                <a:solidFill>
                  <a:srgbClr val="FF0000"/>
                </a:solidFill>
                <a:latin typeface="Calibri" pitchFamily="34" charset="0"/>
              </a:rPr>
              <a:t>2</a:t>
            </a:r>
            <a:r>
              <a:rPr kumimoji="1" lang="en-US" altLang="ja-JP" sz="1600" b="1" smtClean="0">
                <a:solidFill>
                  <a:srgbClr val="FF0000"/>
                </a:solidFill>
                <a:latin typeface="Calibri" pitchFamily="34" charset="0"/>
              </a:rPr>
              <a:t> H</a:t>
            </a:r>
            <a:r>
              <a:rPr kumimoji="1" lang="en-US" altLang="ja-JP" sz="1600" b="1" baseline="30000" smtClean="0">
                <a:solidFill>
                  <a:srgbClr val="FF0000"/>
                </a:solidFill>
                <a:latin typeface="Calibri" pitchFamily="34" charset="0"/>
              </a:rPr>
              <a:t>-</a:t>
            </a:r>
            <a:r>
              <a:rPr kumimoji="1" lang="en-US" altLang="ja-JP" sz="1600" b="1" smtClean="0">
                <a:solidFill>
                  <a:srgbClr val="FF0000"/>
                </a:solidFill>
                <a:latin typeface="Calibri" pitchFamily="34" charset="0"/>
              </a:rPr>
              <a:t> ion beam </a:t>
            </a:r>
          </a:p>
          <a:p>
            <a:r>
              <a:rPr kumimoji="1" lang="en-US" altLang="ja-JP" sz="1600" smtClean="0">
                <a:solidFill>
                  <a:prstClr val="black"/>
                </a:solidFill>
                <a:latin typeface="Calibri" pitchFamily="34" charset="0"/>
              </a:rPr>
              <a:t>(total current: 0.46 A from 15 apertures)</a:t>
            </a:r>
            <a:endParaRPr kumimoji="1" lang="ja-JP" altLang="en-US" sz="1600" smtClean="0">
              <a:solidFill>
                <a:prstClr val="black"/>
              </a:solidFill>
              <a:latin typeface="Calibri" pitchFamily="34" charset="0"/>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 y="1072852"/>
            <a:ext cx="5020647" cy="4277071"/>
          </a:xfrm>
        </p:spPr>
        <p:txBody>
          <a:bodyPr>
            <a:normAutofit fontScale="92500" lnSpcReduction="10000"/>
          </a:bodyPr>
          <a:lstStyle/>
          <a:p>
            <a:r>
              <a:rPr lang="en-GB" sz="1800" dirty="0">
                <a:solidFill>
                  <a:srgbClr val="C00000"/>
                </a:solidFill>
              </a:rPr>
              <a:t>The paper presents the development of the design of MITICA, the prototype heating neutral beam injector for ITER, starting from physic </a:t>
            </a:r>
            <a:r>
              <a:rPr lang="en-GB" sz="1800" dirty="0" smtClean="0">
                <a:solidFill>
                  <a:srgbClr val="C00000"/>
                </a:solidFill>
              </a:rPr>
              <a:t>requirements up </a:t>
            </a:r>
            <a:r>
              <a:rPr lang="en-GB" sz="1800" dirty="0">
                <a:solidFill>
                  <a:srgbClr val="C00000"/>
                </a:solidFill>
              </a:rPr>
              <a:t>to the development of the engineering requirements by using a number of original and commercial numerical analysis codes</a:t>
            </a:r>
            <a:r>
              <a:rPr lang="en-GB" sz="1800" dirty="0" smtClean="0"/>
              <a:t>.</a:t>
            </a:r>
          </a:p>
          <a:p>
            <a:pPr hangingPunct="0"/>
            <a:r>
              <a:rPr lang="en-GB" sz="1800" dirty="0" smtClean="0"/>
              <a:t>An integrated design approach is necessary and involves all the design stages of all the components and plant systems. The progress of the design foresees a continuous cyclic check of the requirement consistency towards a robust design fulfilling all physics needs and constraints and all engineering practices in all the technology fields.</a:t>
            </a:r>
          </a:p>
          <a:p>
            <a:r>
              <a:rPr lang="en-GB" sz="1800" dirty="0" smtClean="0">
                <a:solidFill>
                  <a:srgbClr val="C00000"/>
                </a:solidFill>
              </a:rPr>
              <a:t>In 2012 the design </a:t>
            </a:r>
            <a:r>
              <a:rPr lang="en-GB" sz="1800" dirty="0">
                <a:solidFill>
                  <a:srgbClr val="C00000"/>
                </a:solidFill>
              </a:rPr>
              <a:t>is converging towards the </a:t>
            </a:r>
            <a:r>
              <a:rPr lang="en-GB" sz="1800" dirty="0" smtClean="0">
                <a:solidFill>
                  <a:srgbClr val="C00000"/>
                </a:solidFill>
              </a:rPr>
              <a:t>completion </a:t>
            </a:r>
            <a:r>
              <a:rPr lang="en-GB" sz="1800" dirty="0"/>
              <a:t>of the main design activities of all the main items and main plant systems of MITICA.</a:t>
            </a:r>
            <a:endParaRPr lang="en-US" sz="1800" dirty="0"/>
          </a:p>
        </p:txBody>
      </p:sp>
      <p:pic>
        <p:nvPicPr>
          <p:cNvPr id="1026" name="Picture 2" descr="Descrizione: R:\scratch\sonato\NBTF-PC-Presentazione-2012-02-26\IMMAGINI\Compressed\MITICA_INJECTOR_ASSEMBLY#WP#PR_12000001_53.MI.00_00.00_2.jpg"/>
          <p:cNvPicPr>
            <a:picLocks noChangeAspect="1" noChangeArrowheads="1"/>
          </p:cNvPicPr>
          <p:nvPr/>
        </p:nvPicPr>
        <p:blipFill>
          <a:blip r:embed="rId3" cstate="print">
            <a:extLst>
              <a:ext uri="{28A0092B-C50C-407E-A947-70E740481C1C}">
                <a14:useLocalDpi xmlns:a14="http://schemas.microsoft.com/office/drawing/2010/main" val="0"/>
              </a:ext>
            </a:extLst>
          </a:blip>
          <a:srcRect l="12653" r="22040" b="10435"/>
          <a:stretch>
            <a:fillRect/>
          </a:stretch>
        </p:blipFill>
        <p:spPr bwMode="auto">
          <a:xfrm>
            <a:off x="5652120" y="692696"/>
            <a:ext cx="2895712" cy="28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flipV="1">
            <a:off x="6255120" y="2733988"/>
            <a:ext cx="2290607" cy="77188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7" name="CasellaDiTesto 3"/>
          <p:cNvSpPr txBox="1">
            <a:spLocks noChangeArrowheads="1"/>
          </p:cNvSpPr>
          <p:nvPr/>
        </p:nvSpPr>
        <p:spPr bwMode="auto">
          <a:xfrm>
            <a:off x="6945246" y="3228057"/>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algn="just">
              <a:spcBef>
                <a:spcPts val="500"/>
              </a:spcBef>
              <a:spcAft>
                <a:spcPts val="500"/>
              </a:spcAft>
            </a:pPr>
            <a:r>
              <a:rPr lang="en-US" sz="1400" dirty="0" smtClean="0">
                <a:solidFill>
                  <a:srgbClr val="000000"/>
                </a:solidFill>
                <a:latin typeface="Calibri" pitchFamily="34" charset="0"/>
                <a:cs typeface="Arial" pitchFamily="34" charset="0"/>
              </a:rPr>
              <a:t>15 m</a:t>
            </a:r>
            <a:endParaRPr lang="en-US" sz="1400" dirty="0" smtClean="0">
              <a:solidFill>
                <a:prstClr val="black"/>
              </a:solidFill>
              <a:latin typeface="Arial" pitchFamily="34" charset="0"/>
              <a:cs typeface="Arial" pitchFamily="34" charset="0"/>
            </a:endParaRPr>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988" y="4960473"/>
            <a:ext cx="1960818" cy="151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ESPLOSO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8757" y="3690168"/>
            <a:ext cx="3945731" cy="279003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5020647" y="3861048"/>
            <a:ext cx="2608086" cy="360996"/>
          </a:xfrm>
          <a:prstGeom prst="rect">
            <a:avLst/>
          </a:prstGeom>
        </p:spPr>
        <p:txBody>
          <a:bodyPr wrap="none">
            <a:spAutoFit/>
          </a:bodyPr>
          <a:lstStyle/>
          <a:p>
            <a:pPr fontAlgn="auto">
              <a:lnSpc>
                <a:spcPct val="97000"/>
              </a:lnSpc>
              <a:spcBef>
                <a:spcPts val="0"/>
              </a:spcBef>
              <a:spcAft>
                <a:spcPts val="0"/>
              </a:spcAft>
            </a:pPr>
            <a:r>
              <a:rPr lang="en-GB" dirty="0" smtClean="0">
                <a:solidFill>
                  <a:srgbClr val="32326E"/>
                </a:solidFill>
                <a:latin typeface="Calibri"/>
                <a:cs typeface="+mn-cs"/>
              </a:rPr>
              <a:t>Beam Source sub-systems</a:t>
            </a:r>
            <a:endParaRPr lang="en-US" dirty="0">
              <a:solidFill>
                <a:srgbClr val="32326E"/>
              </a:solidFill>
              <a:latin typeface="Calibri"/>
              <a:cs typeface="+mn-cs"/>
            </a:endParaRPr>
          </a:p>
        </p:txBody>
      </p:sp>
      <p:sp>
        <p:nvSpPr>
          <p:cNvPr id="9" name="Freccia in giù 8"/>
          <p:cNvSpPr/>
          <p:nvPr/>
        </p:nvSpPr>
        <p:spPr>
          <a:xfrm rot="310559">
            <a:off x="7670359" y="2724933"/>
            <a:ext cx="284790" cy="1332175"/>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itolo 3"/>
          <p:cNvSpPr>
            <a:spLocks noGrp="1"/>
          </p:cNvSpPr>
          <p:nvPr>
            <p:ph type="title"/>
          </p:nvPr>
        </p:nvSpPr>
        <p:spPr>
          <a:xfrm>
            <a:off x="446856" y="0"/>
            <a:ext cx="8229600" cy="1143000"/>
          </a:xfrm>
        </p:spPr>
        <p:txBody>
          <a:bodyPr>
            <a:normAutofit fontScale="90000"/>
          </a:bodyPr>
          <a:lstStyle/>
          <a:p>
            <a:r>
              <a:rPr lang="en-GB" sz="1600" b="1" dirty="0"/>
              <a:t>ITR/1-3</a:t>
            </a:r>
            <a:r>
              <a:rPr lang="en-GB" sz="1800" b="1" dirty="0" smtClean="0"/>
              <a:t/>
            </a:r>
            <a:br>
              <a:rPr lang="en-GB" sz="1800" b="1" dirty="0" smtClean="0"/>
            </a:br>
            <a:r>
              <a:rPr lang="en-GB" sz="1800" b="1" dirty="0" smtClean="0"/>
              <a:t>Design </a:t>
            </a:r>
            <a:r>
              <a:rPr lang="en-GB" sz="1800" b="1" dirty="0"/>
              <a:t>of the MITICA neutral beam injector: from physics analysis to engineering </a:t>
            </a:r>
            <a:r>
              <a:rPr lang="en-GB" sz="1800" b="1" dirty="0" smtClean="0"/>
              <a:t>design</a:t>
            </a:r>
            <a:br>
              <a:rPr lang="en-GB" sz="1800" b="1" dirty="0" smtClean="0"/>
            </a:br>
            <a:r>
              <a:rPr lang="en-GB" sz="1800" dirty="0"/>
              <a:t>P. </a:t>
            </a:r>
            <a:r>
              <a:rPr lang="en-GB" sz="1800" dirty="0" smtClean="0"/>
              <a:t>Sonato, et al. </a:t>
            </a:r>
            <a:br>
              <a:rPr lang="en-GB" sz="1800" dirty="0" smtClean="0"/>
            </a:br>
            <a:r>
              <a:rPr lang="it-IT" sz="1600" dirty="0" smtClean="0"/>
              <a:t>Consorzio </a:t>
            </a:r>
            <a:r>
              <a:rPr lang="it-IT" sz="1600" dirty="0"/>
              <a:t>RFX, </a:t>
            </a:r>
            <a:r>
              <a:rPr lang="it-IT" sz="1600" dirty="0" err="1"/>
              <a:t>Euratom</a:t>
            </a:r>
            <a:r>
              <a:rPr lang="it-IT" sz="1600" dirty="0"/>
              <a:t>-ENEA </a:t>
            </a:r>
            <a:r>
              <a:rPr lang="it-IT" sz="1600" dirty="0" err="1"/>
              <a:t>association</a:t>
            </a:r>
            <a:r>
              <a:rPr lang="it-IT" sz="1600" dirty="0"/>
              <a:t>, Padova, </a:t>
            </a:r>
            <a:r>
              <a:rPr lang="it-IT" sz="1600" dirty="0" err="1"/>
              <a:t>Italy</a:t>
            </a:r>
            <a:endParaRPr lang="en-US" sz="1800"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272" y="5041494"/>
            <a:ext cx="2773716" cy="165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484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Commissioning and First Results of the ITER-Relevant </a:t>
            </a:r>
            <a:br>
              <a:rPr lang="en-GB" dirty="0"/>
            </a:br>
            <a:r>
              <a:rPr lang="en-GB" dirty="0"/>
              <a:t>Negative Ion Beam Test Facility </a:t>
            </a:r>
            <a:r>
              <a:rPr lang="en-GB" dirty="0" smtClean="0"/>
              <a:t>ELISE			</a:t>
            </a:r>
            <a:r>
              <a:rPr lang="en-GB" dirty="0"/>
              <a:t>ITR/P1-01</a:t>
            </a:r>
            <a:r>
              <a:rPr lang="en-IE" dirty="0"/>
              <a:t/>
            </a:r>
            <a:br>
              <a:rPr lang="en-IE" dirty="0"/>
            </a:br>
            <a:endParaRPr lang="en-IE" dirty="0"/>
          </a:p>
        </p:txBody>
      </p:sp>
      <p:sp>
        <p:nvSpPr>
          <p:cNvPr id="3" name="Date Placeholder 2"/>
          <p:cNvSpPr>
            <a:spLocks noGrp="1"/>
          </p:cNvSpPr>
          <p:nvPr>
            <p:ph type="dt" sz="half" idx="10"/>
          </p:nvPr>
        </p:nvSpPr>
        <p:spPr/>
        <p:txBody>
          <a:bodyPr/>
          <a:lstStyle/>
          <a:p>
            <a:r>
              <a:rPr lang="de-DE" dirty="0" smtClean="0">
                <a:solidFill>
                  <a:srgbClr val="000000"/>
                </a:solidFill>
              </a:rPr>
              <a:t>IAEA FEC2012 San Diego</a:t>
            </a:r>
            <a:endParaRPr lang="de-DE" dirty="0">
              <a:solidFill>
                <a:srgbClr val="000000"/>
              </a:solidFill>
            </a:endParaRPr>
          </a:p>
        </p:txBody>
      </p:sp>
      <p:sp>
        <p:nvSpPr>
          <p:cNvPr id="4" name="Footer Placeholder 3"/>
          <p:cNvSpPr>
            <a:spLocks noGrp="1"/>
          </p:cNvSpPr>
          <p:nvPr>
            <p:ph type="ftr" sz="quarter" idx="11"/>
          </p:nvPr>
        </p:nvSpPr>
        <p:spPr/>
        <p:txBody>
          <a:bodyPr/>
          <a:lstStyle/>
          <a:p>
            <a:r>
              <a:rPr lang="de-DE" smtClean="0">
                <a:solidFill>
                  <a:srgbClr val="000000"/>
                </a:solidFill>
              </a:rPr>
              <a:t>Peter Franzen</a:t>
            </a:r>
            <a:endParaRPr lang="de-DE">
              <a:solidFill>
                <a:srgbClr val="000000"/>
              </a:solidFill>
            </a:endParaRPr>
          </a:p>
        </p:txBody>
      </p:sp>
      <p:sp>
        <p:nvSpPr>
          <p:cNvPr id="5" name="Slide Number Placeholder 4"/>
          <p:cNvSpPr>
            <a:spLocks noGrp="1"/>
          </p:cNvSpPr>
          <p:nvPr>
            <p:ph type="sldNum" sz="quarter" idx="12"/>
          </p:nvPr>
        </p:nvSpPr>
        <p:spPr/>
        <p:txBody>
          <a:bodyPr/>
          <a:lstStyle/>
          <a:p>
            <a:fld id="{6C6AE60A-B69C-4790-82F7-3882EDF23186}" type="slidenum">
              <a:rPr lang="de-DE" smtClean="0">
                <a:solidFill>
                  <a:srgbClr val="000000"/>
                </a:solidFill>
              </a:rPr>
              <a:pPr/>
              <a:t>16</a:t>
            </a:fld>
            <a:endParaRPr lang="de-DE">
              <a:solidFill>
                <a:srgbClr val="000000"/>
              </a:solidFill>
            </a:endParaRPr>
          </a:p>
        </p:txBody>
      </p:sp>
      <p:sp>
        <p:nvSpPr>
          <p:cNvPr id="6" name="Text Placeholder 5"/>
          <p:cNvSpPr>
            <a:spLocks noGrp="1"/>
          </p:cNvSpPr>
          <p:nvPr>
            <p:ph type="body" sz="half" idx="1"/>
          </p:nvPr>
        </p:nvSpPr>
        <p:spPr>
          <a:xfrm>
            <a:off x="250825" y="998538"/>
            <a:ext cx="4753223" cy="5400675"/>
          </a:xfrm>
        </p:spPr>
        <p:txBody>
          <a:bodyPr/>
          <a:lstStyle/>
          <a:p>
            <a:r>
              <a:rPr lang="en-GB" dirty="0"/>
              <a:t>The IPP </a:t>
            </a:r>
            <a:r>
              <a:rPr lang="en-GB" dirty="0" smtClean="0"/>
              <a:t>NNBI test </a:t>
            </a:r>
            <a:r>
              <a:rPr lang="en-GB" dirty="0"/>
              <a:t>facility </a:t>
            </a:r>
            <a:r>
              <a:rPr lang="en-GB" dirty="0" smtClean="0"/>
              <a:t>ELISE: </a:t>
            </a:r>
            <a:endParaRPr lang="en-GB" dirty="0"/>
          </a:p>
          <a:p>
            <a:pPr marL="733425" lvl="1" indent="-285750">
              <a:buFont typeface="Arial" pitchFamily="34" charset="0"/>
              <a:buChar char="•"/>
            </a:pPr>
            <a:r>
              <a:rPr lang="en-GB" dirty="0" smtClean="0"/>
              <a:t>important </a:t>
            </a:r>
            <a:r>
              <a:rPr lang="en-GB" dirty="0"/>
              <a:t>intermediate step of the development of the </a:t>
            </a:r>
            <a:r>
              <a:rPr lang="en-GB" dirty="0" smtClean="0"/>
              <a:t>ITER NBI system</a:t>
            </a:r>
            <a:endParaRPr lang="en-GB" dirty="0"/>
          </a:p>
          <a:p>
            <a:pPr marL="733425" lvl="1" indent="-285750">
              <a:buFont typeface="Arial" pitchFamily="34" charset="0"/>
              <a:buChar char="•"/>
            </a:pPr>
            <a:r>
              <a:rPr lang="en-GB" dirty="0" smtClean="0"/>
              <a:t>allows gaining </a:t>
            </a:r>
            <a:r>
              <a:rPr lang="en-GB" dirty="0"/>
              <a:t>an early experience of the performance and operation of large RF driven sources for negative hydrogen ions </a:t>
            </a:r>
          </a:p>
          <a:p>
            <a:pPr marL="733425" lvl="1" indent="-285750">
              <a:buFont typeface="Arial" pitchFamily="34" charset="0"/>
              <a:buChar char="•"/>
            </a:pPr>
            <a:r>
              <a:rPr lang="en-GB" dirty="0" smtClean="0"/>
              <a:t>will </a:t>
            </a:r>
            <a:r>
              <a:rPr lang="en-GB" dirty="0"/>
              <a:t>give an important input for the commissioning and the design of the SPIDER and MITICA test facilities at Padua and the ITER neutral beam </a:t>
            </a:r>
            <a:r>
              <a:rPr lang="en-GB" dirty="0" smtClean="0"/>
              <a:t>system.</a:t>
            </a:r>
            <a:endParaRPr lang="en-GB" dirty="0"/>
          </a:p>
          <a:p>
            <a:pPr marL="733425" lvl="1" indent="-285750">
              <a:buFont typeface="Arial" pitchFamily="34" charset="0"/>
              <a:buChar char="•"/>
            </a:pPr>
            <a:r>
              <a:rPr lang="en-GB" dirty="0" smtClean="0"/>
              <a:t>is </a:t>
            </a:r>
            <a:r>
              <a:rPr lang="en-GB" dirty="0"/>
              <a:t>now ready to go into operation </a:t>
            </a:r>
          </a:p>
          <a:p>
            <a:pPr marL="0" lvl="1" indent="0">
              <a:buNone/>
            </a:pPr>
            <a:endParaRPr lang="en-GB" dirty="0" smtClean="0"/>
          </a:p>
          <a:p>
            <a:pPr marL="0" lvl="1" indent="0">
              <a:buNone/>
            </a:pPr>
            <a:r>
              <a:rPr lang="en-GB" dirty="0" smtClean="0">
                <a:solidFill>
                  <a:schemeClr val="tx1"/>
                </a:solidFill>
              </a:rPr>
              <a:t>This </a:t>
            </a:r>
            <a:r>
              <a:rPr lang="en-GB" dirty="0">
                <a:solidFill>
                  <a:schemeClr val="tx1"/>
                </a:solidFill>
              </a:rPr>
              <a:t>early start is an important prerequisite for establishing the neutral beam system at ITER in-time for the first plasma pulse.</a:t>
            </a:r>
            <a:endParaRPr lang="en-IE" dirty="0">
              <a:solidFill>
                <a:schemeClr val="tx1"/>
              </a:solidFill>
            </a:endParaRPr>
          </a:p>
          <a:p>
            <a:endParaRPr lang="en-IE" dirty="0"/>
          </a:p>
        </p:txBody>
      </p:sp>
      <p:grpSp>
        <p:nvGrpSpPr>
          <p:cNvPr id="7" name="Group 9"/>
          <p:cNvGrpSpPr/>
          <p:nvPr/>
        </p:nvGrpSpPr>
        <p:grpSpPr>
          <a:xfrm>
            <a:off x="5120402" y="1196752"/>
            <a:ext cx="3700069" cy="2683460"/>
            <a:chOff x="5120403" y="3501008"/>
            <a:chExt cx="3700069" cy="2683460"/>
          </a:xfrm>
        </p:grpSpPr>
        <p:pic>
          <p:nvPicPr>
            <p:cNvPr id="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3761" y="3501008"/>
              <a:ext cx="3257550"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20403" y="5661248"/>
              <a:ext cx="3700069" cy="523220"/>
            </a:xfrm>
            <a:prstGeom prst="rect">
              <a:avLst/>
            </a:prstGeom>
            <a:noFill/>
          </p:spPr>
          <p:txBody>
            <a:bodyPr wrap="square" rtlCol="0">
              <a:spAutoFit/>
            </a:bodyPr>
            <a:lstStyle/>
            <a:p>
              <a:pPr fontAlgn="auto">
                <a:spcBef>
                  <a:spcPts val="0"/>
                </a:spcBef>
                <a:spcAft>
                  <a:spcPts val="0"/>
                </a:spcAft>
              </a:pPr>
              <a:r>
                <a:rPr lang="en-GB" sz="1400" dirty="0">
                  <a:solidFill>
                    <a:srgbClr val="000000"/>
                  </a:solidFill>
                  <a:latin typeface="Calibri"/>
                  <a:cs typeface="+mn-cs"/>
                </a:rPr>
                <a:t>Extraction system assembly within the HV flange and the plasma grid current conductors</a:t>
              </a:r>
              <a:r>
                <a:rPr lang="en-GB" sz="1400" dirty="0" smtClean="0">
                  <a:solidFill>
                    <a:srgbClr val="000000"/>
                  </a:solidFill>
                  <a:latin typeface="Calibri"/>
                  <a:cs typeface="+mn-cs"/>
                </a:rPr>
                <a:t>.</a:t>
              </a:r>
              <a:endParaRPr lang="en-IE" sz="1400" i="1" dirty="0">
                <a:solidFill>
                  <a:srgbClr val="000000"/>
                </a:solidFill>
                <a:latin typeface="Times New Roman"/>
                <a:ea typeface="MS Mincho"/>
                <a:cs typeface="+mn-cs"/>
              </a:endParaRPr>
            </a:p>
          </p:txBody>
        </p:sp>
      </p:grpSp>
    </p:spTree>
    <p:extLst>
      <p:ext uri="{BB962C8B-B14F-4D97-AF65-F5344CB8AC3E}">
        <p14:creationId xmlns:p14="http://schemas.microsoft.com/office/powerpoint/2010/main" val="1404420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23" descr="C:\Users\mvran\Documents\WORK\W_ALL_2012\JET_Oxford_2012\MY_PAPERS\120924_SOFT_MVn\120810_Poster\FUSIONLABS\IPPlogo.jpg"/>
          <p:cNvPicPr>
            <a:picLocks noChangeAspect="1" noChangeArrowheads="1"/>
          </p:cNvPicPr>
          <p:nvPr/>
        </p:nvPicPr>
        <p:blipFill>
          <a:blip r:embed="rId3" cstate="print"/>
          <a:srcRect/>
          <a:stretch>
            <a:fillRect/>
          </a:stretch>
        </p:blipFill>
        <p:spPr bwMode="auto">
          <a:xfrm>
            <a:off x="6246813" y="6203950"/>
            <a:ext cx="628650" cy="536575"/>
          </a:xfrm>
          <a:prstGeom prst="rect">
            <a:avLst/>
          </a:prstGeom>
          <a:noFill/>
          <a:ln w="9525">
            <a:noFill/>
            <a:miter lim="800000"/>
            <a:headEnd/>
            <a:tailEnd/>
          </a:ln>
        </p:spPr>
      </p:pic>
      <p:pic>
        <p:nvPicPr>
          <p:cNvPr id="2051" name="Picture 122" descr="C:\Users\mvran\Documents\WORK\W_ALL_2012\JET_Oxford_2012\MY_PAPERS\120924_SOFT_MVn\120810_Poster\FUSIONLABS\CEAlogo.jpg"/>
          <p:cNvPicPr>
            <a:picLocks noChangeAspect="1" noChangeArrowheads="1"/>
          </p:cNvPicPr>
          <p:nvPr/>
        </p:nvPicPr>
        <p:blipFill>
          <a:blip r:embed="rId4" cstate="print"/>
          <a:srcRect/>
          <a:stretch>
            <a:fillRect/>
          </a:stretch>
        </p:blipFill>
        <p:spPr bwMode="auto">
          <a:xfrm>
            <a:off x="3059113" y="6181725"/>
            <a:ext cx="582612" cy="581025"/>
          </a:xfrm>
          <a:prstGeom prst="rect">
            <a:avLst/>
          </a:prstGeom>
          <a:noFill/>
          <a:ln w="9525">
            <a:noFill/>
            <a:miter lim="800000"/>
            <a:headEnd/>
            <a:tailEnd/>
          </a:ln>
        </p:spPr>
      </p:pic>
      <p:sp>
        <p:nvSpPr>
          <p:cNvPr id="22" name="Rounded Rectangle 21"/>
          <p:cNvSpPr/>
          <p:nvPr/>
        </p:nvSpPr>
        <p:spPr>
          <a:xfrm>
            <a:off x="250825" y="6165850"/>
            <a:ext cx="6624638" cy="6111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a:solidFill>
                <a:prstClr val="white"/>
              </a:solidFill>
            </a:endParaRPr>
          </a:p>
        </p:txBody>
      </p:sp>
      <p:pic>
        <p:nvPicPr>
          <p:cNvPr id="2053" name="Picture 20"/>
          <p:cNvPicPr>
            <a:picLocks noChangeAspect="1"/>
          </p:cNvPicPr>
          <p:nvPr/>
        </p:nvPicPr>
        <p:blipFill>
          <a:blip r:embed="rId5" cstate="print"/>
          <a:srcRect/>
          <a:stretch>
            <a:fillRect/>
          </a:stretch>
        </p:blipFill>
        <p:spPr bwMode="auto">
          <a:xfrm>
            <a:off x="107950" y="620713"/>
            <a:ext cx="3695700" cy="2557462"/>
          </a:xfrm>
          <a:prstGeom prst="rect">
            <a:avLst/>
          </a:prstGeom>
          <a:noFill/>
          <a:ln w="9525">
            <a:noFill/>
            <a:miter lim="800000"/>
            <a:headEnd/>
            <a:tailEnd/>
          </a:ln>
        </p:spPr>
      </p:pic>
      <p:pic>
        <p:nvPicPr>
          <p:cNvPr id="2054" name="Picture 3"/>
          <p:cNvPicPr>
            <a:picLocks noChangeAspect="1"/>
          </p:cNvPicPr>
          <p:nvPr/>
        </p:nvPicPr>
        <p:blipFill>
          <a:blip r:embed="rId6" cstate="print"/>
          <a:srcRect/>
          <a:stretch>
            <a:fillRect/>
          </a:stretch>
        </p:blipFill>
        <p:spPr bwMode="auto">
          <a:xfrm>
            <a:off x="34925" y="115888"/>
            <a:ext cx="1778000" cy="649287"/>
          </a:xfrm>
          <a:prstGeom prst="rect">
            <a:avLst/>
          </a:prstGeom>
          <a:noFill/>
          <a:ln w="9525">
            <a:noFill/>
            <a:miter lim="800000"/>
            <a:headEnd/>
            <a:tailEnd/>
          </a:ln>
        </p:spPr>
      </p:pic>
      <p:pic>
        <p:nvPicPr>
          <p:cNvPr id="2055" name="Picture 120" descr="C:\Users\mvran\Documents\WORK\W_ALL_2012\JET_Oxford_2012\MY_PAPERS\120924_SOFT_MVn\120810_Poster\FUSIONLABS\TEC.jpg"/>
          <p:cNvPicPr>
            <a:picLocks noChangeAspect="1" noChangeArrowheads="1"/>
          </p:cNvPicPr>
          <p:nvPr/>
        </p:nvPicPr>
        <p:blipFill>
          <a:blip r:embed="rId7" cstate="print"/>
          <a:srcRect/>
          <a:stretch>
            <a:fillRect/>
          </a:stretch>
        </p:blipFill>
        <p:spPr bwMode="auto">
          <a:xfrm>
            <a:off x="796925" y="6219825"/>
            <a:ext cx="533400" cy="503238"/>
          </a:xfrm>
          <a:prstGeom prst="rect">
            <a:avLst/>
          </a:prstGeom>
          <a:noFill/>
          <a:ln w="9525">
            <a:noFill/>
            <a:miter lim="800000"/>
            <a:headEnd/>
            <a:tailEnd/>
          </a:ln>
        </p:spPr>
      </p:pic>
      <p:sp>
        <p:nvSpPr>
          <p:cNvPr id="2056" name="Title 1"/>
          <p:cNvSpPr>
            <a:spLocks noGrp="1"/>
          </p:cNvSpPr>
          <p:nvPr>
            <p:ph type="title"/>
          </p:nvPr>
        </p:nvSpPr>
        <p:spPr>
          <a:xfrm>
            <a:off x="1692275" y="44450"/>
            <a:ext cx="7416800" cy="592138"/>
          </a:xfrm>
        </p:spPr>
        <p:txBody>
          <a:bodyPr/>
          <a:lstStyle/>
          <a:p>
            <a:pPr algn="r" eaLnBrk="1" hangingPunct="1"/>
            <a:r>
              <a:rPr lang="en-US" sz="3800" b="1" smtClean="0">
                <a:solidFill>
                  <a:srgbClr val="002060"/>
                </a:solidFill>
              </a:rPr>
              <a:t>RF Design of the ITER ICRF Launcher</a:t>
            </a:r>
            <a:endParaRPr lang="nl-BE" sz="3800" b="1" smtClean="0">
              <a:solidFill>
                <a:srgbClr val="002060"/>
              </a:solidFill>
            </a:endParaRPr>
          </a:p>
        </p:txBody>
      </p:sp>
      <p:sp>
        <p:nvSpPr>
          <p:cNvPr id="4" name="Rectangle 3"/>
          <p:cNvSpPr/>
          <p:nvPr/>
        </p:nvSpPr>
        <p:spPr>
          <a:xfrm>
            <a:off x="3706813" y="6269038"/>
            <a:ext cx="649287" cy="4048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a:solidFill>
                <a:prstClr val="white"/>
              </a:solidFill>
            </a:endParaRPr>
          </a:p>
        </p:txBody>
      </p:sp>
      <p:pic>
        <p:nvPicPr>
          <p:cNvPr id="2058" name="Picture 6" descr="CCFE"/>
          <p:cNvPicPr>
            <a:picLocks noChangeAspect="1" noChangeArrowheads="1"/>
          </p:cNvPicPr>
          <p:nvPr/>
        </p:nvPicPr>
        <p:blipFill>
          <a:blip r:embed="rId8" cstate="print"/>
          <a:srcRect/>
          <a:stretch>
            <a:fillRect/>
          </a:stretch>
        </p:blipFill>
        <p:spPr bwMode="auto">
          <a:xfrm>
            <a:off x="1547813" y="6262688"/>
            <a:ext cx="1249362" cy="419100"/>
          </a:xfrm>
          <a:prstGeom prst="rect">
            <a:avLst/>
          </a:prstGeom>
          <a:noFill/>
          <a:ln w="9525">
            <a:noFill/>
            <a:miter lim="800000"/>
            <a:headEnd/>
            <a:tailEnd/>
          </a:ln>
        </p:spPr>
      </p:pic>
      <p:pic>
        <p:nvPicPr>
          <p:cNvPr id="2059" name="Picture 121" descr="C:\Users\mvran\Documents\WORK\W_ALL_2012\JET_Oxford_2012\MY_PAPERS\120924_SOFT_MVn\120810_Poster\FUSIONLABS\Politecnico_di_Torino_Logo.gif"/>
          <p:cNvPicPr>
            <a:picLocks noChangeAspect="1" noChangeArrowheads="1"/>
          </p:cNvPicPr>
          <p:nvPr/>
        </p:nvPicPr>
        <p:blipFill>
          <a:blip r:embed="rId9" cstate="print"/>
          <a:srcRect/>
          <a:stretch>
            <a:fillRect/>
          </a:stretch>
        </p:blipFill>
        <p:spPr bwMode="auto">
          <a:xfrm>
            <a:off x="4710113" y="6219825"/>
            <a:ext cx="503237" cy="503238"/>
          </a:xfrm>
          <a:prstGeom prst="rect">
            <a:avLst/>
          </a:prstGeom>
          <a:noFill/>
          <a:ln w="9525">
            <a:noFill/>
            <a:miter lim="800000"/>
            <a:headEnd/>
            <a:tailEnd/>
          </a:ln>
        </p:spPr>
      </p:pic>
      <p:pic>
        <p:nvPicPr>
          <p:cNvPr id="2060" name="Picture 124" descr="C:\Users\mvran\Documents\WORK\W_ALL_2012\JET_Oxford_2012\MY_PAPERS\120924_SOFT_MVn\120810_Poster\FUSIONLABS\fusionForEnergyLogo.jpg"/>
          <p:cNvPicPr>
            <a:picLocks noChangeAspect="1" noChangeArrowheads="1"/>
          </p:cNvPicPr>
          <p:nvPr/>
        </p:nvPicPr>
        <p:blipFill>
          <a:blip r:embed="rId10" cstate="print"/>
          <a:srcRect/>
          <a:stretch>
            <a:fillRect/>
          </a:stretch>
        </p:blipFill>
        <p:spPr bwMode="auto">
          <a:xfrm>
            <a:off x="7540625" y="6243638"/>
            <a:ext cx="735013" cy="457200"/>
          </a:xfrm>
          <a:prstGeom prst="rect">
            <a:avLst/>
          </a:prstGeom>
          <a:noFill/>
          <a:ln w="9525">
            <a:noFill/>
            <a:miter lim="800000"/>
            <a:headEnd/>
            <a:tailEnd/>
          </a:ln>
        </p:spPr>
      </p:pic>
      <p:pic>
        <p:nvPicPr>
          <p:cNvPr id="2061" name="Picture 125" descr="C:\Users\mvran\Documents\WORK\W_ALL_2012\JET_Oxford_2012\MY_PAPERS\120924_SOFT_MVn\120810_Poster\FUSIONLABS\ITER_logo.png"/>
          <p:cNvPicPr>
            <a:picLocks noChangeAspect="1" noChangeArrowheads="1"/>
          </p:cNvPicPr>
          <p:nvPr/>
        </p:nvPicPr>
        <p:blipFill>
          <a:blip r:embed="rId11" cstate="print"/>
          <a:srcRect/>
          <a:stretch>
            <a:fillRect/>
          </a:stretch>
        </p:blipFill>
        <p:spPr bwMode="auto">
          <a:xfrm>
            <a:off x="8316913" y="6223000"/>
            <a:ext cx="727075" cy="498475"/>
          </a:xfrm>
          <a:prstGeom prst="rect">
            <a:avLst/>
          </a:prstGeom>
          <a:noFill/>
          <a:ln w="9525">
            <a:noFill/>
            <a:miter lim="800000"/>
            <a:headEnd/>
            <a:tailEnd/>
          </a:ln>
        </p:spPr>
      </p:pic>
      <p:pic>
        <p:nvPicPr>
          <p:cNvPr id="2062" name="Picture 9"/>
          <p:cNvPicPr>
            <a:picLocks noChangeAspect="1"/>
          </p:cNvPicPr>
          <p:nvPr/>
        </p:nvPicPr>
        <p:blipFill>
          <a:blip r:embed="rId12" cstate="print"/>
          <a:srcRect/>
          <a:stretch>
            <a:fillRect/>
          </a:stretch>
        </p:blipFill>
        <p:spPr bwMode="auto">
          <a:xfrm>
            <a:off x="317500" y="6234113"/>
            <a:ext cx="533400" cy="474662"/>
          </a:xfrm>
          <a:prstGeom prst="rect">
            <a:avLst/>
          </a:prstGeom>
          <a:noFill/>
          <a:ln w="9525">
            <a:noFill/>
            <a:miter lim="800000"/>
            <a:headEnd/>
            <a:tailEnd/>
          </a:ln>
        </p:spPr>
      </p:pic>
      <p:pic>
        <p:nvPicPr>
          <p:cNvPr id="2063" name="Picture 8" descr="IRFMblanc"/>
          <p:cNvPicPr>
            <a:picLocks noChangeAspect="1" noChangeArrowheads="1"/>
          </p:cNvPicPr>
          <p:nvPr/>
        </p:nvPicPr>
        <p:blipFill>
          <a:blip r:embed="rId13" cstate="print"/>
          <a:srcRect/>
          <a:stretch>
            <a:fillRect/>
          </a:stretch>
        </p:blipFill>
        <p:spPr bwMode="auto">
          <a:xfrm>
            <a:off x="3706813" y="6269038"/>
            <a:ext cx="649287" cy="404812"/>
          </a:xfrm>
          <a:prstGeom prst="rect">
            <a:avLst/>
          </a:prstGeom>
          <a:noFill/>
          <a:ln w="9525">
            <a:noFill/>
            <a:miter lim="800000"/>
            <a:headEnd/>
            <a:tailEnd/>
          </a:ln>
        </p:spPr>
      </p:pic>
      <p:pic>
        <p:nvPicPr>
          <p:cNvPr id="2064" name="Picture 7"/>
          <p:cNvPicPr>
            <a:picLocks noChangeAspect="1"/>
          </p:cNvPicPr>
          <p:nvPr/>
        </p:nvPicPr>
        <p:blipFill>
          <a:blip r:embed="rId14" cstate="print"/>
          <a:srcRect/>
          <a:stretch>
            <a:fillRect/>
          </a:stretch>
        </p:blipFill>
        <p:spPr bwMode="auto">
          <a:xfrm>
            <a:off x="5240338" y="6315075"/>
            <a:ext cx="771525" cy="312738"/>
          </a:xfrm>
          <a:prstGeom prst="rect">
            <a:avLst/>
          </a:prstGeom>
          <a:noFill/>
          <a:ln w="9525">
            <a:noFill/>
            <a:miter lim="800000"/>
            <a:headEnd/>
            <a:tailEnd/>
          </a:ln>
        </p:spPr>
      </p:pic>
      <p:sp>
        <p:nvSpPr>
          <p:cNvPr id="24" name="Content Placeholder 23"/>
          <p:cNvSpPr>
            <a:spLocks noGrp="1"/>
          </p:cNvSpPr>
          <p:nvPr>
            <p:ph idx="1"/>
          </p:nvPr>
        </p:nvSpPr>
        <p:spPr>
          <a:xfrm>
            <a:off x="3695700" y="620713"/>
            <a:ext cx="5448300" cy="5400675"/>
          </a:xfrm>
        </p:spPr>
        <p:txBody>
          <a:bodyPr rtlCol="0">
            <a:normAutofit fontScale="85000" lnSpcReduction="20000"/>
          </a:bodyPr>
          <a:lstStyle/>
          <a:p>
            <a:pPr eaLnBrk="1" fontAlgn="auto" hangingPunct="1">
              <a:spcAft>
                <a:spcPts val="0"/>
              </a:spcAft>
              <a:defRPr/>
            </a:pPr>
            <a:r>
              <a:rPr lang="en-US" sz="2400" dirty="0" smtClean="0"/>
              <a:t>  ITER ICRF System : Two Launchers</a:t>
            </a:r>
          </a:p>
          <a:p>
            <a:pPr lvl="1" eaLnBrk="1" fontAlgn="auto" hangingPunct="1">
              <a:spcAft>
                <a:spcPts val="0"/>
              </a:spcAft>
              <a:defRPr/>
            </a:pPr>
            <a:r>
              <a:rPr lang="en-US" sz="2000" dirty="0" smtClean="0">
                <a:solidFill>
                  <a:schemeClr val="tx1">
                    <a:lumMod val="75000"/>
                    <a:lumOff val="25000"/>
                  </a:schemeClr>
                </a:solidFill>
              </a:rPr>
              <a:t>20 MW / launcher capped by 45 kV system voltage</a:t>
            </a:r>
            <a:endParaRPr lang="en-US" sz="1600" dirty="0" smtClean="0">
              <a:solidFill>
                <a:schemeClr val="tx1">
                  <a:lumMod val="75000"/>
                  <a:lumOff val="25000"/>
                </a:schemeClr>
              </a:solidFill>
            </a:endParaRPr>
          </a:p>
          <a:p>
            <a:pPr lvl="2" eaLnBrk="1" fontAlgn="auto" hangingPunct="1">
              <a:spcAft>
                <a:spcPts val="0"/>
              </a:spcAft>
              <a:buFont typeface="Arial" pitchFamily="34" charset="0"/>
              <a:buChar char="•"/>
              <a:defRPr/>
            </a:pPr>
            <a:r>
              <a:rPr lang="en-US" sz="1600" dirty="0" smtClean="0">
                <a:solidFill>
                  <a:schemeClr val="tx1">
                    <a:lumMod val="75000"/>
                    <a:lumOff val="25000"/>
                  </a:schemeClr>
                </a:solidFill>
              </a:rPr>
              <a:t>Phase 1 : 20 MW total from 24 MW installed generator power</a:t>
            </a:r>
          </a:p>
          <a:p>
            <a:pPr lvl="1" eaLnBrk="1" fontAlgn="auto" hangingPunct="1">
              <a:spcAft>
                <a:spcPts val="0"/>
              </a:spcAft>
              <a:defRPr/>
            </a:pPr>
            <a:r>
              <a:rPr lang="en-US" sz="2000" dirty="0" smtClean="0">
                <a:solidFill>
                  <a:schemeClr val="tx1">
                    <a:lumMod val="75000"/>
                    <a:lumOff val="25000"/>
                  </a:schemeClr>
                </a:solidFill>
              </a:rPr>
              <a:t>Designed on </a:t>
            </a:r>
            <a:r>
              <a:rPr lang="en-US" sz="2000" dirty="0">
                <a:solidFill>
                  <a:schemeClr val="tx1">
                    <a:lumMod val="75000"/>
                    <a:lumOff val="25000"/>
                  </a:schemeClr>
                </a:solidFill>
              </a:rPr>
              <a:t>b</a:t>
            </a:r>
            <a:r>
              <a:rPr lang="en-US" sz="2000" dirty="0" smtClean="0">
                <a:solidFill>
                  <a:schemeClr val="tx1">
                    <a:lumMod val="75000"/>
                    <a:lumOff val="25000"/>
                  </a:schemeClr>
                </a:solidFill>
              </a:rPr>
              <a:t>ehalf of IO by CYCLE</a:t>
            </a:r>
            <a:r>
              <a:rPr lang="en-US" sz="2000" baseline="30000" dirty="0" smtClean="0">
                <a:solidFill>
                  <a:schemeClr val="tx1">
                    <a:lumMod val="75000"/>
                    <a:lumOff val="25000"/>
                  </a:schemeClr>
                </a:solidFill>
              </a:rPr>
              <a:t> *</a:t>
            </a:r>
            <a:r>
              <a:rPr lang="en-US" sz="2000" dirty="0" smtClean="0">
                <a:solidFill>
                  <a:schemeClr val="tx1">
                    <a:lumMod val="75000"/>
                    <a:lumOff val="25000"/>
                  </a:schemeClr>
                </a:solidFill>
              </a:rPr>
              <a:t> </a:t>
            </a:r>
            <a:endParaRPr lang="en-US" sz="2000" dirty="0">
              <a:solidFill>
                <a:schemeClr val="tx1">
                  <a:lumMod val="75000"/>
                  <a:lumOff val="25000"/>
                </a:schemeClr>
              </a:solidFill>
            </a:endParaRPr>
          </a:p>
          <a:p>
            <a:pPr lvl="2" eaLnBrk="1" fontAlgn="auto" hangingPunct="1">
              <a:spcAft>
                <a:spcPts val="0"/>
              </a:spcAft>
              <a:defRPr/>
            </a:pPr>
            <a:r>
              <a:rPr lang="en-US" sz="1600" dirty="0" smtClean="0">
                <a:solidFill>
                  <a:schemeClr val="tx1">
                    <a:lumMod val="75000"/>
                    <a:lumOff val="25000"/>
                  </a:schemeClr>
                </a:solidFill>
              </a:rPr>
              <a:t>Consortium of EU institutions partially funded by IO through F4E (EU DA)</a:t>
            </a:r>
          </a:p>
          <a:p>
            <a:pPr marL="398463" lvl="2" indent="0" eaLnBrk="1" fontAlgn="auto" hangingPunct="1">
              <a:spcAft>
                <a:spcPts val="0"/>
              </a:spcAft>
              <a:buFont typeface="Arial" pitchFamily="34" charset="0"/>
              <a:buNone/>
              <a:defRPr/>
            </a:pPr>
            <a:endParaRPr lang="en-US" sz="300" dirty="0" smtClean="0">
              <a:solidFill>
                <a:schemeClr val="tx1">
                  <a:lumMod val="75000"/>
                  <a:lumOff val="25000"/>
                </a:schemeClr>
              </a:solidFill>
            </a:endParaRPr>
          </a:p>
          <a:p>
            <a:pPr eaLnBrk="1" fontAlgn="auto" hangingPunct="1">
              <a:spcAft>
                <a:spcPts val="0"/>
              </a:spcAft>
              <a:defRPr/>
            </a:pPr>
            <a:r>
              <a:rPr lang="en-US" sz="2400" dirty="0" smtClean="0"/>
              <a:t>  RF Design completed</a:t>
            </a:r>
          </a:p>
          <a:p>
            <a:pPr lvl="1" eaLnBrk="1" fontAlgn="auto" hangingPunct="1">
              <a:spcAft>
                <a:spcPts val="0"/>
              </a:spcAft>
              <a:defRPr/>
            </a:pPr>
            <a:r>
              <a:rPr lang="en-US" sz="2000" dirty="0" smtClean="0">
                <a:solidFill>
                  <a:schemeClr val="tx1">
                    <a:lumMod val="75000"/>
                    <a:lumOff val="25000"/>
                  </a:schemeClr>
                </a:solidFill>
              </a:rPr>
              <a:t>Successful Preliminary Design Review (May 2012)</a:t>
            </a:r>
            <a:endParaRPr lang="en-US" sz="1600" dirty="0" smtClean="0">
              <a:solidFill>
                <a:schemeClr val="tx1">
                  <a:lumMod val="75000"/>
                  <a:lumOff val="25000"/>
                </a:schemeClr>
              </a:solidFill>
            </a:endParaRPr>
          </a:p>
          <a:p>
            <a:pPr lvl="1" eaLnBrk="1" fontAlgn="auto" hangingPunct="1">
              <a:spcAft>
                <a:spcPts val="0"/>
              </a:spcAft>
              <a:defRPr/>
            </a:pPr>
            <a:r>
              <a:rPr lang="en-US" sz="2000" dirty="0" smtClean="0">
                <a:solidFill>
                  <a:schemeClr val="tx1">
                    <a:lumMod val="75000"/>
                    <a:lumOff val="25000"/>
                  </a:schemeClr>
                </a:solidFill>
              </a:rPr>
              <a:t>Performance depends crucially on SOL :</a:t>
            </a:r>
          </a:p>
          <a:p>
            <a:pPr lvl="2" eaLnBrk="1" fontAlgn="auto" hangingPunct="1">
              <a:spcAft>
                <a:spcPts val="0"/>
              </a:spcAft>
              <a:defRPr/>
            </a:pPr>
            <a:r>
              <a:rPr lang="en-US" sz="1600" dirty="0" smtClean="0">
                <a:solidFill>
                  <a:schemeClr val="tx1">
                    <a:lumMod val="75000"/>
                    <a:lumOff val="25000"/>
                  </a:schemeClr>
                </a:solidFill>
              </a:rPr>
              <a:t>TOPICA coupling code : validated on JET-ILA, DIII-D, TS, …</a:t>
            </a:r>
          </a:p>
          <a:p>
            <a:pPr lvl="2" eaLnBrk="1" fontAlgn="auto" hangingPunct="1">
              <a:spcAft>
                <a:spcPts val="0"/>
              </a:spcAft>
              <a:buFont typeface="Arial" pitchFamily="34" charset="0"/>
              <a:buChar char="•"/>
              <a:defRPr/>
            </a:pPr>
            <a:r>
              <a:rPr lang="en-US" sz="1600" dirty="0" smtClean="0">
                <a:solidFill>
                  <a:schemeClr val="tx1">
                    <a:lumMod val="75000"/>
                    <a:lumOff val="25000"/>
                  </a:schemeClr>
                </a:solidFill>
              </a:rPr>
              <a:t>Worst case SOL profile received from IO assumed</a:t>
            </a:r>
          </a:p>
          <a:p>
            <a:pPr lvl="2" eaLnBrk="1" fontAlgn="auto" hangingPunct="1">
              <a:spcAft>
                <a:spcPts val="0"/>
              </a:spcAft>
              <a:buFont typeface="Arial" pitchFamily="34" charset="0"/>
              <a:buChar char="•"/>
              <a:defRPr/>
            </a:pPr>
            <a:r>
              <a:rPr lang="en-US" sz="1600" dirty="0" smtClean="0">
                <a:solidFill>
                  <a:schemeClr val="tx1">
                    <a:lumMod val="75000"/>
                    <a:lumOff val="25000"/>
                  </a:schemeClr>
                </a:solidFill>
              </a:rPr>
              <a:t>Expect to be able to move the SOL profile towards the antenna</a:t>
            </a:r>
          </a:p>
          <a:p>
            <a:pPr lvl="1" eaLnBrk="1" fontAlgn="auto" hangingPunct="1">
              <a:spcAft>
                <a:spcPts val="0"/>
              </a:spcAft>
              <a:defRPr/>
            </a:pPr>
            <a:r>
              <a:rPr lang="en-US" sz="2000" dirty="0" smtClean="0">
                <a:solidFill>
                  <a:schemeClr val="tx1">
                    <a:lumMod val="75000"/>
                    <a:lumOff val="25000"/>
                  </a:schemeClr>
                </a:solidFill>
              </a:rPr>
              <a:t>RF </a:t>
            </a:r>
            <a:r>
              <a:rPr lang="en-US" sz="2000" dirty="0">
                <a:solidFill>
                  <a:schemeClr val="tx1">
                    <a:lumMod val="75000"/>
                    <a:lumOff val="25000"/>
                  </a:schemeClr>
                </a:solidFill>
              </a:rPr>
              <a:t>properties e</a:t>
            </a:r>
            <a:r>
              <a:rPr lang="en-US" sz="2000" dirty="0" smtClean="0">
                <a:solidFill>
                  <a:schemeClr val="tx1">
                    <a:lumMod val="75000"/>
                    <a:lumOff val="25000"/>
                  </a:schemeClr>
                </a:solidFill>
              </a:rPr>
              <a:t>xtensively validated on Mock-ups</a:t>
            </a:r>
          </a:p>
          <a:p>
            <a:pPr lvl="1" eaLnBrk="1" fontAlgn="auto" hangingPunct="1">
              <a:spcAft>
                <a:spcPts val="0"/>
              </a:spcAft>
              <a:defRPr/>
            </a:pPr>
            <a:r>
              <a:rPr lang="en-US" sz="2000" dirty="0" smtClean="0">
                <a:solidFill>
                  <a:schemeClr val="tx1">
                    <a:lumMod val="75000"/>
                    <a:lumOff val="25000"/>
                  </a:schemeClr>
                </a:solidFill>
              </a:rPr>
              <a:t>RF Sheaths under assessment</a:t>
            </a:r>
          </a:p>
          <a:p>
            <a:pPr lvl="1" eaLnBrk="1" fontAlgn="auto" hangingPunct="1">
              <a:spcAft>
                <a:spcPts val="0"/>
              </a:spcAft>
              <a:defRPr/>
            </a:pPr>
            <a:endParaRPr lang="nl-BE" sz="300" dirty="0" smtClean="0"/>
          </a:p>
          <a:p>
            <a:pPr eaLnBrk="1" fontAlgn="auto" hangingPunct="1">
              <a:spcAft>
                <a:spcPts val="0"/>
              </a:spcAft>
              <a:defRPr/>
            </a:pPr>
            <a:r>
              <a:rPr lang="en-US" sz="2400" dirty="0" smtClean="0"/>
              <a:t>  Mechanical Design </a:t>
            </a:r>
          </a:p>
          <a:p>
            <a:pPr lvl="1" eaLnBrk="1" fontAlgn="auto" hangingPunct="1">
              <a:spcAft>
                <a:spcPts val="0"/>
              </a:spcAft>
              <a:defRPr/>
            </a:pPr>
            <a:r>
              <a:rPr lang="en-US" sz="2000" dirty="0" smtClean="0">
                <a:solidFill>
                  <a:schemeClr val="tx1">
                    <a:lumMod val="75000"/>
                    <a:lumOff val="25000"/>
                  </a:schemeClr>
                </a:solidFill>
              </a:rPr>
              <a:t>Approaching detailed design phase</a:t>
            </a:r>
          </a:p>
          <a:p>
            <a:pPr lvl="1" eaLnBrk="1" fontAlgn="auto" hangingPunct="1">
              <a:spcAft>
                <a:spcPts val="0"/>
              </a:spcAft>
              <a:defRPr/>
            </a:pPr>
            <a:r>
              <a:rPr lang="en-US" sz="2000" dirty="0" smtClean="0">
                <a:solidFill>
                  <a:schemeClr val="tx1">
                    <a:lumMod val="75000"/>
                    <a:lumOff val="25000"/>
                  </a:schemeClr>
                </a:solidFill>
              </a:rPr>
              <a:t>Closure of preliminary design issues expected 3/2013</a:t>
            </a:r>
          </a:p>
          <a:p>
            <a:pPr lvl="1" eaLnBrk="1" fontAlgn="auto" hangingPunct="1">
              <a:spcAft>
                <a:spcPts val="0"/>
              </a:spcAft>
              <a:defRPr/>
            </a:pPr>
            <a:endParaRPr lang="en-US" sz="400" dirty="0" smtClean="0">
              <a:solidFill>
                <a:schemeClr val="tx1">
                  <a:lumMod val="75000"/>
                  <a:lumOff val="25000"/>
                </a:schemeClr>
              </a:solidFill>
            </a:endParaRPr>
          </a:p>
          <a:p>
            <a:pPr eaLnBrk="1" fontAlgn="auto" hangingPunct="1">
              <a:spcAft>
                <a:spcPts val="0"/>
              </a:spcAft>
              <a:defRPr/>
            </a:pPr>
            <a:r>
              <a:rPr lang="en-US" sz="2400" dirty="0" smtClean="0">
                <a:solidFill>
                  <a:schemeClr val="tx1">
                    <a:lumMod val="75000"/>
                    <a:lumOff val="25000"/>
                  </a:schemeClr>
                </a:solidFill>
              </a:rPr>
              <a:t>  </a:t>
            </a:r>
            <a:r>
              <a:rPr lang="en-US" sz="2400" dirty="0" smtClean="0"/>
              <a:t>R&amp;D Program outstanding</a:t>
            </a:r>
            <a:endParaRPr lang="en-US" sz="2400" dirty="0"/>
          </a:p>
          <a:p>
            <a:pPr lvl="1" eaLnBrk="1" fontAlgn="auto" hangingPunct="1">
              <a:spcAft>
                <a:spcPts val="0"/>
              </a:spcAft>
              <a:defRPr/>
            </a:pPr>
            <a:r>
              <a:rPr lang="en-US" sz="2000" dirty="0" smtClean="0">
                <a:solidFill>
                  <a:schemeClr val="tx1">
                    <a:lumMod val="75000"/>
                    <a:lumOff val="25000"/>
                  </a:schemeClr>
                </a:solidFill>
              </a:rPr>
              <a:t>Vacuum Ceramic Windows, RF Contacts, </a:t>
            </a:r>
            <a:br>
              <a:rPr lang="en-US" sz="2000" dirty="0" smtClean="0">
                <a:solidFill>
                  <a:schemeClr val="tx1">
                    <a:lumMod val="75000"/>
                    <a:lumOff val="25000"/>
                  </a:schemeClr>
                </a:solidFill>
              </a:rPr>
            </a:br>
            <a:r>
              <a:rPr lang="en-US" sz="2000" dirty="0" smtClean="0">
                <a:solidFill>
                  <a:schemeClr val="tx1">
                    <a:lumMod val="75000"/>
                    <a:lumOff val="25000"/>
                  </a:schemeClr>
                </a:solidFill>
              </a:rPr>
              <a:t>Faraday Screen Bars, …</a:t>
            </a:r>
            <a:endParaRPr lang="en-US" sz="2000" dirty="0">
              <a:solidFill>
                <a:schemeClr val="tx1">
                  <a:lumMod val="75000"/>
                  <a:lumOff val="25000"/>
                </a:schemeClr>
              </a:solidFill>
            </a:endParaRPr>
          </a:p>
        </p:txBody>
      </p:sp>
      <p:pic>
        <p:nvPicPr>
          <p:cNvPr id="2066" name="Picture 24"/>
          <p:cNvPicPr>
            <a:picLocks noChangeAspect="1"/>
          </p:cNvPicPr>
          <p:nvPr/>
        </p:nvPicPr>
        <p:blipFill>
          <a:blip r:embed="rId15" cstate="print"/>
          <a:srcRect/>
          <a:stretch>
            <a:fillRect/>
          </a:stretch>
        </p:blipFill>
        <p:spPr bwMode="auto">
          <a:xfrm>
            <a:off x="428625" y="3411538"/>
            <a:ext cx="3375025" cy="2701925"/>
          </a:xfrm>
          <a:prstGeom prst="rect">
            <a:avLst/>
          </a:prstGeom>
          <a:noFill/>
          <a:ln w="9525">
            <a:noFill/>
            <a:miter lim="800000"/>
            <a:headEnd/>
            <a:tailEnd/>
          </a:ln>
        </p:spPr>
      </p:pic>
      <p:sp>
        <p:nvSpPr>
          <p:cNvPr id="26" name="TextBox 25"/>
          <p:cNvSpPr txBox="1"/>
          <p:nvPr/>
        </p:nvSpPr>
        <p:spPr>
          <a:xfrm>
            <a:off x="2835275" y="5461000"/>
            <a:ext cx="617538" cy="415925"/>
          </a:xfrm>
          <a:prstGeom prst="rect">
            <a:avLst/>
          </a:prstGeom>
          <a:noFill/>
        </p:spPr>
        <p:txBody>
          <a:bodyPr wrap="none">
            <a:spAutoFit/>
          </a:bodyPr>
          <a:lstStyle/>
          <a:p>
            <a:pPr fontAlgn="auto">
              <a:spcBef>
                <a:spcPts val="0"/>
              </a:spcBef>
              <a:spcAft>
                <a:spcPts val="0"/>
              </a:spcAft>
              <a:defRPr/>
            </a:pPr>
            <a:r>
              <a:rPr lang="en-US" sz="1050" b="1" dirty="0">
                <a:solidFill>
                  <a:prstClr val="white">
                    <a:lumMod val="50000"/>
                  </a:prstClr>
                </a:solidFill>
                <a:latin typeface="Calibri"/>
              </a:rPr>
              <a:t>53 MHz</a:t>
            </a:r>
          </a:p>
          <a:p>
            <a:pPr fontAlgn="auto">
              <a:spcBef>
                <a:spcPts val="0"/>
              </a:spcBef>
              <a:spcAft>
                <a:spcPts val="0"/>
              </a:spcAft>
              <a:defRPr/>
            </a:pPr>
            <a:r>
              <a:rPr lang="en-US" sz="1050" b="1" dirty="0">
                <a:solidFill>
                  <a:prstClr val="white">
                    <a:lumMod val="50000"/>
                  </a:prstClr>
                </a:solidFill>
                <a:latin typeface="Calibri"/>
              </a:rPr>
              <a:t>(</a:t>
            </a:r>
            <a:r>
              <a:rPr lang="en-US" sz="1050" b="1" baseline="30000" dirty="0">
                <a:solidFill>
                  <a:prstClr val="white">
                    <a:lumMod val="50000"/>
                  </a:prstClr>
                </a:solidFill>
                <a:latin typeface="Calibri" pitchFamily="34" charset="0"/>
              </a:rPr>
              <a:t>3</a:t>
            </a:r>
            <a:r>
              <a:rPr lang="en-US" sz="1050" b="1" dirty="0">
                <a:solidFill>
                  <a:prstClr val="white">
                    <a:lumMod val="50000"/>
                  </a:prstClr>
                </a:solidFill>
                <a:latin typeface="Calibri"/>
              </a:rPr>
              <a:t>He)DT</a:t>
            </a:r>
            <a:endParaRPr lang="nl-BE" sz="1050" b="1" dirty="0">
              <a:solidFill>
                <a:prstClr val="white">
                  <a:lumMod val="50000"/>
                </a:prstClr>
              </a:solidFill>
              <a:latin typeface="Calibri"/>
            </a:endParaRPr>
          </a:p>
        </p:txBody>
      </p:sp>
      <p:sp>
        <p:nvSpPr>
          <p:cNvPr id="2068" name="Rectangle 26"/>
          <p:cNvSpPr>
            <a:spLocks noChangeArrowheads="1"/>
          </p:cNvSpPr>
          <p:nvPr/>
        </p:nvSpPr>
        <p:spPr bwMode="auto">
          <a:xfrm>
            <a:off x="3875088" y="5695950"/>
            <a:ext cx="5233987" cy="396875"/>
          </a:xfrm>
          <a:prstGeom prst="rect">
            <a:avLst/>
          </a:prstGeom>
          <a:noFill/>
          <a:ln w="9525">
            <a:noFill/>
            <a:miter lim="800000"/>
            <a:headEnd/>
            <a:tailEnd/>
          </a:ln>
        </p:spPr>
        <p:txBody>
          <a:bodyPr>
            <a:spAutoFit/>
          </a:bodyPr>
          <a:lstStyle/>
          <a:p>
            <a:pPr algn="just">
              <a:lnSpc>
                <a:spcPct val="110000"/>
              </a:lnSpc>
            </a:pPr>
            <a:r>
              <a:rPr lang="en-GB" sz="600" dirty="0" smtClean="0">
                <a:solidFill>
                  <a:prstClr val="black"/>
                </a:solidFill>
                <a:latin typeface="Courier New" pitchFamily="49" charset="0"/>
                <a:cs typeface="Courier New" pitchFamily="49" charset="0"/>
              </a:rPr>
              <a:t>The project F4E-2009-GRT-026 has been funded with support from Fusion for Energy (F4E). The views and opinions expressed herein do not necessary reflect those of Fusion For Energy or European Commission or ITER Organisation. F4E is not liable for the use which might be made of the information in this publication.</a:t>
            </a:r>
          </a:p>
        </p:txBody>
      </p:sp>
      <p:sp>
        <p:nvSpPr>
          <p:cNvPr id="2069" name="TextBox 27"/>
          <p:cNvSpPr txBox="1">
            <a:spLocks noChangeArrowheads="1"/>
          </p:cNvSpPr>
          <p:nvPr/>
        </p:nvSpPr>
        <p:spPr bwMode="auto">
          <a:xfrm>
            <a:off x="1679575" y="2760663"/>
            <a:ext cx="2316163" cy="523875"/>
          </a:xfrm>
          <a:prstGeom prst="rect">
            <a:avLst/>
          </a:prstGeom>
          <a:noFill/>
          <a:ln w="9525">
            <a:noFill/>
            <a:miter lim="800000"/>
            <a:headEnd/>
            <a:tailEnd/>
          </a:ln>
        </p:spPr>
        <p:txBody>
          <a:bodyPr wrap="none">
            <a:spAutoFit/>
          </a:bodyPr>
          <a:lstStyle/>
          <a:p>
            <a:r>
              <a:rPr lang="en-US" sz="1400" b="1" smtClean="0">
                <a:solidFill>
                  <a:srgbClr val="00B050"/>
                </a:solidFill>
                <a:latin typeface="Calibri" pitchFamily="34" charset="0"/>
              </a:rPr>
              <a:t>ITR/P1-7 : P. Dumortier et al.</a:t>
            </a:r>
          </a:p>
          <a:p>
            <a:r>
              <a:rPr lang="en-US" sz="1400" b="1" smtClean="0">
                <a:solidFill>
                  <a:srgbClr val="00B050"/>
                </a:solidFill>
                <a:latin typeface="Calibri" pitchFamily="34" charset="0"/>
              </a:rPr>
              <a:t>ITR/P1-8 : F. Durodié et al.</a:t>
            </a:r>
            <a:endParaRPr lang="nl-BE" sz="1400" b="1" smtClean="0">
              <a:solidFill>
                <a:srgbClr val="00B050"/>
              </a:solidFill>
              <a:latin typeface="Calibri" pitchFamily="34" charset="0"/>
            </a:endParaRPr>
          </a:p>
        </p:txBody>
      </p:sp>
      <p:sp>
        <p:nvSpPr>
          <p:cNvPr id="2070" name="TextBox 28"/>
          <p:cNvSpPr txBox="1">
            <a:spLocks noChangeArrowheads="1"/>
          </p:cNvSpPr>
          <p:nvPr/>
        </p:nvSpPr>
        <p:spPr bwMode="auto">
          <a:xfrm>
            <a:off x="-36513" y="6083300"/>
            <a:ext cx="300038" cy="369888"/>
          </a:xfrm>
          <a:prstGeom prst="rect">
            <a:avLst/>
          </a:prstGeom>
          <a:noFill/>
          <a:ln w="9525">
            <a:noFill/>
            <a:miter lim="800000"/>
            <a:headEnd/>
            <a:tailEnd/>
          </a:ln>
        </p:spPr>
        <p:txBody>
          <a:bodyPr wrap="none">
            <a:spAutoFit/>
          </a:bodyPr>
          <a:lstStyle/>
          <a:p>
            <a:r>
              <a:rPr lang="en-US" smtClean="0">
                <a:solidFill>
                  <a:prstClr val="black"/>
                </a:solidFill>
                <a:latin typeface="Calibri" pitchFamily="34" charset="0"/>
              </a:rPr>
              <a:t>*</a:t>
            </a:r>
            <a:endParaRPr lang="nl-BE" smtClean="0">
              <a:solidFill>
                <a:prstClr val="black"/>
              </a:solidFill>
              <a:latin typeface="Calibri" pitchFamily="34" charset="0"/>
            </a:endParaRPr>
          </a:p>
        </p:txBody>
      </p:sp>
      <p:sp>
        <p:nvSpPr>
          <p:cNvPr id="3" name="Rectangle 2"/>
          <p:cNvSpPr/>
          <p:nvPr/>
        </p:nvSpPr>
        <p:spPr>
          <a:xfrm>
            <a:off x="693738" y="3357563"/>
            <a:ext cx="308610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prstClr val="white"/>
              </a:solidFill>
            </a:endParaRPr>
          </a:p>
        </p:txBody>
      </p:sp>
      <p:sp>
        <p:nvSpPr>
          <p:cNvPr id="2072" name="TextBox 1"/>
          <p:cNvSpPr txBox="1">
            <a:spLocks noChangeArrowheads="1"/>
          </p:cNvSpPr>
          <p:nvPr/>
        </p:nvSpPr>
        <p:spPr bwMode="auto">
          <a:xfrm>
            <a:off x="420688" y="3213100"/>
            <a:ext cx="3575050" cy="307975"/>
          </a:xfrm>
          <a:prstGeom prst="rect">
            <a:avLst/>
          </a:prstGeom>
          <a:noFill/>
          <a:ln w="9525">
            <a:noFill/>
            <a:miter lim="800000"/>
            <a:headEnd/>
            <a:tailEnd/>
          </a:ln>
        </p:spPr>
        <p:txBody>
          <a:bodyPr wrap="none">
            <a:spAutoFit/>
          </a:bodyPr>
          <a:lstStyle/>
          <a:p>
            <a:r>
              <a:rPr lang="en-US" sz="1400" b="1" smtClean="0">
                <a:solidFill>
                  <a:prstClr val="black"/>
                </a:solidFill>
                <a:latin typeface="Calibri" pitchFamily="34" charset="0"/>
              </a:rPr>
              <a:t>Power/Launcher for various toroidal phasings</a:t>
            </a:r>
            <a:endParaRPr lang="nl-BE" sz="1400" b="1" smtClean="0">
              <a:solidFill>
                <a:prstClr val="black"/>
              </a:solidFill>
              <a:latin typeface="Calibri" pitchFamily="34" charset="0"/>
            </a:endParaRPr>
          </a:p>
        </p:txBody>
      </p:sp>
      <p:cxnSp>
        <p:nvCxnSpPr>
          <p:cNvPr id="27" name="Straight Arrow Connector 26"/>
          <p:cNvCxnSpPr/>
          <p:nvPr/>
        </p:nvCxnSpPr>
        <p:spPr>
          <a:xfrm flipH="1">
            <a:off x="3277772" y="3812345"/>
            <a:ext cx="450166" cy="140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457200" y="274638"/>
            <a:ext cx="8229600" cy="604837"/>
          </a:xfrm>
        </p:spPr>
        <p:txBody>
          <a:bodyPr/>
          <a:lstStyle/>
          <a:p>
            <a:pPr eaLnBrk="1" hangingPunct="1"/>
            <a:r>
              <a:rPr lang="en-US" sz="2400" dirty="0" smtClean="0">
                <a:ea typeface="ＭＳ Ｐゴシック" pitchFamily="34" charset="-128"/>
              </a:rPr>
              <a:t>ITER Diagnostics – Technology and Integration Challenges</a:t>
            </a:r>
            <a:br>
              <a:rPr lang="en-US" sz="2400" dirty="0" smtClean="0">
                <a:ea typeface="ＭＳ Ｐゴシック" pitchFamily="34" charset="-128"/>
              </a:rPr>
            </a:br>
            <a:r>
              <a:rPr lang="en-US" sz="2400" dirty="0" smtClean="0">
                <a:ea typeface="ＭＳ Ｐゴシック" pitchFamily="34" charset="-128"/>
              </a:rPr>
              <a:t>Johnson  ITR/2-1</a:t>
            </a:r>
          </a:p>
        </p:txBody>
      </p:sp>
      <p:sp>
        <p:nvSpPr>
          <p:cNvPr id="5" name="Content Placeholder 4"/>
          <p:cNvSpPr>
            <a:spLocks noGrp="1"/>
          </p:cNvSpPr>
          <p:nvPr>
            <p:ph idx="1"/>
          </p:nvPr>
        </p:nvSpPr>
        <p:spPr>
          <a:xfrm>
            <a:off x="457200" y="879475"/>
            <a:ext cx="8229600" cy="5803900"/>
          </a:xfrm>
        </p:spPr>
        <p:txBody>
          <a:bodyPr>
            <a:normAutofit/>
          </a:bodyPr>
          <a:lstStyle/>
          <a:p>
            <a:pPr eaLnBrk="1" hangingPunct="1">
              <a:lnSpc>
                <a:spcPct val="90000"/>
              </a:lnSpc>
            </a:pPr>
            <a:r>
              <a:rPr lang="en-US" sz="1900" dirty="0" smtClean="0">
                <a:ea typeface="ＭＳ Ｐゴシック" pitchFamily="34" charset="-128"/>
              </a:rPr>
              <a:t>In the last 2 years, development has entered a new phase, with design responsibility transitioning from the ITER Organization to the DAs.</a:t>
            </a:r>
          </a:p>
          <a:p>
            <a:pPr eaLnBrk="1" hangingPunct="1">
              <a:lnSpc>
                <a:spcPct val="90000"/>
              </a:lnSpc>
            </a:pPr>
            <a:r>
              <a:rPr lang="en-US" sz="1900" dirty="0" smtClean="0">
                <a:solidFill>
                  <a:srgbClr val="C00000"/>
                </a:solidFill>
                <a:ea typeface="ＭＳ Ｐゴシック" pitchFamily="34" charset="-128"/>
              </a:rPr>
              <a:t>Significant progress in the integration of the diagnostics into the ports.  </a:t>
            </a:r>
          </a:p>
          <a:p>
            <a:pPr lvl="1" eaLnBrk="1" hangingPunct="1">
              <a:lnSpc>
                <a:spcPct val="90000"/>
              </a:lnSpc>
            </a:pPr>
            <a:r>
              <a:rPr lang="en-US" sz="1500" dirty="0" smtClean="0">
                <a:solidFill>
                  <a:srgbClr val="C00000"/>
                </a:solidFill>
                <a:ea typeface="ＭＳ Ｐゴシック" pitchFamily="34" charset="-128"/>
              </a:rPr>
              <a:t>Modular approach for port plug integration using standard interfaces </a:t>
            </a:r>
            <a:r>
              <a:rPr lang="en-US" sz="1500" dirty="0" smtClean="0">
                <a:ea typeface="ＭＳ Ｐゴシック" pitchFamily="34" charset="-128"/>
              </a:rPr>
              <a:t>promotes parallel diagnostic front-end designs and planning for remote handling.</a:t>
            </a:r>
          </a:p>
          <a:p>
            <a:pPr lvl="1" eaLnBrk="1" hangingPunct="1">
              <a:lnSpc>
                <a:spcPct val="90000"/>
              </a:lnSpc>
            </a:pPr>
            <a:r>
              <a:rPr lang="en-US" sz="1500" dirty="0" smtClean="0">
                <a:ea typeface="ＭＳ Ｐゴシック" pitchFamily="34" charset="-128"/>
              </a:rPr>
              <a:t>Nuclear dose-rate allocation budget strategy and plan to reassess during design process.</a:t>
            </a:r>
          </a:p>
          <a:p>
            <a:pPr lvl="1" eaLnBrk="1" hangingPunct="1">
              <a:lnSpc>
                <a:spcPct val="90000"/>
              </a:lnSpc>
            </a:pPr>
            <a:r>
              <a:rPr lang="en-US" sz="1500" dirty="0" smtClean="0">
                <a:ea typeface="ＭＳ Ｐゴシック" pitchFamily="34" charset="-128"/>
              </a:rPr>
              <a:t>Compatible diagnostic first wall design</a:t>
            </a:r>
          </a:p>
          <a:p>
            <a:pPr lvl="1" eaLnBrk="1" hangingPunct="1">
              <a:lnSpc>
                <a:spcPct val="90000"/>
              </a:lnSpc>
            </a:pPr>
            <a:r>
              <a:rPr lang="en-US" sz="1500" dirty="0" smtClean="0">
                <a:ea typeface="ＭＳ Ｐゴシック" pitchFamily="34" charset="-128"/>
              </a:rPr>
              <a:t>Standardized modular approach to </a:t>
            </a:r>
            <a:r>
              <a:rPr lang="en-US" sz="1500" dirty="0" err="1" smtClean="0">
                <a:ea typeface="ＭＳ Ｐゴシック" pitchFamily="34" charset="-128"/>
              </a:rPr>
              <a:t>interspace</a:t>
            </a:r>
            <a:r>
              <a:rPr lang="en-US" sz="1500" dirty="0" smtClean="0">
                <a:ea typeface="ＭＳ Ｐゴシック" pitchFamily="34" charset="-128"/>
              </a:rPr>
              <a:t> and port cell support structures.</a:t>
            </a:r>
          </a:p>
          <a:p>
            <a:pPr lvl="1" eaLnBrk="1" hangingPunct="1">
              <a:lnSpc>
                <a:spcPct val="90000"/>
              </a:lnSpc>
            </a:pPr>
            <a:r>
              <a:rPr lang="en-US" sz="1500" dirty="0" smtClean="0">
                <a:ea typeface="ＭＳ Ｐゴシック" pitchFamily="34" charset="-128"/>
              </a:rPr>
              <a:t>Mature plan for qualification testing of integrated port plug in standard test facility.</a:t>
            </a:r>
          </a:p>
          <a:p>
            <a:pPr eaLnBrk="1" hangingPunct="1">
              <a:lnSpc>
                <a:spcPct val="90000"/>
              </a:lnSpc>
            </a:pPr>
            <a:r>
              <a:rPr lang="en-US" sz="1900" dirty="0" smtClean="0">
                <a:solidFill>
                  <a:srgbClr val="C00000"/>
                </a:solidFill>
                <a:ea typeface="ＭＳ Ｐゴシック" pitchFamily="34" charset="-128"/>
              </a:rPr>
              <a:t>Conceptual Design Reviews  have identified numerous measurement challenges</a:t>
            </a:r>
          </a:p>
          <a:p>
            <a:pPr lvl="1" eaLnBrk="1" hangingPunct="1">
              <a:lnSpc>
                <a:spcPct val="90000"/>
              </a:lnSpc>
            </a:pPr>
            <a:r>
              <a:rPr lang="en-US" sz="1500" dirty="0" smtClean="0">
                <a:ea typeface="ＭＳ Ｐゴシック" pitchFamily="34" charset="-128"/>
              </a:rPr>
              <a:t>Development of </a:t>
            </a:r>
            <a:r>
              <a:rPr lang="en-US" sz="1500" dirty="0" smtClean="0">
                <a:solidFill>
                  <a:srgbClr val="C00000"/>
                </a:solidFill>
                <a:ea typeface="ＭＳ Ｐゴシック" pitchFamily="34" charset="-128"/>
              </a:rPr>
              <a:t>radiation-tolerant magnetic sensors</a:t>
            </a:r>
          </a:p>
          <a:p>
            <a:pPr lvl="1" eaLnBrk="1" hangingPunct="1">
              <a:lnSpc>
                <a:spcPct val="90000"/>
              </a:lnSpc>
            </a:pPr>
            <a:r>
              <a:rPr lang="en-US" sz="1500" dirty="0" smtClean="0">
                <a:solidFill>
                  <a:srgbClr val="C00000"/>
                </a:solidFill>
                <a:ea typeface="ＭＳ Ｐゴシック" pitchFamily="34" charset="-128"/>
              </a:rPr>
              <a:t>1</a:t>
            </a:r>
            <a:r>
              <a:rPr lang="en-US" sz="1500" baseline="30000" dirty="0" smtClean="0">
                <a:solidFill>
                  <a:srgbClr val="C00000"/>
                </a:solidFill>
                <a:ea typeface="ＭＳ Ｐゴシック" pitchFamily="34" charset="-128"/>
              </a:rPr>
              <a:t>st</a:t>
            </a:r>
            <a:r>
              <a:rPr lang="en-US" sz="1500" dirty="0" smtClean="0">
                <a:solidFill>
                  <a:srgbClr val="C00000"/>
                </a:solidFill>
                <a:ea typeface="ＭＳ Ｐゴシック" pitchFamily="34" charset="-128"/>
              </a:rPr>
              <a:t> mirror degradation </a:t>
            </a:r>
            <a:r>
              <a:rPr lang="en-US" sz="1500" dirty="0" smtClean="0">
                <a:ea typeface="ＭＳ Ｐゴシック" pitchFamily="34" charset="-128"/>
              </a:rPr>
              <a:t> for optical diagnostics </a:t>
            </a:r>
          </a:p>
          <a:p>
            <a:pPr lvl="1" eaLnBrk="1" hangingPunct="1">
              <a:lnSpc>
                <a:spcPct val="90000"/>
              </a:lnSpc>
            </a:pPr>
            <a:r>
              <a:rPr lang="en-US" sz="1500" dirty="0" smtClean="0">
                <a:ea typeface="ＭＳ Ｐゴシック" pitchFamily="34" charset="-128"/>
              </a:rPr>
              <a:t>Strategies to suppress reflected light  </a:t>
            </a:r>
          </a:p>
          <a:p>
            <a:pPr lvl="1" eaLnBrk="1" hangingPunct="1">
              <a:lnSpc>
                <a:spcPct val="90000"/>
              </a:lnSpc>
            </a:pPr>
            <a:r>
              <a:rPr lang="en-US" sz="1500" dirty="0" smtClean="0">
                <a:solidFill>
                  <a:srgbClr val="C00000"/>
                </a:solidFill>
                <a:ea typeface="ＭＳ Ｐゴシック" pitchFamily="34" charset="-128"/>
              </a:rPr>
              <a:t>High expected T</a:t>
            </a:r>
            <a:r>
              <a:rPr lang="en-US" sz="1500" baseline="-25000" dirty="0" smtClean="0">
                <a:solidFill>
                  <a:srgbClr val="C00000"/>
                </a:solidFill>
                <a:ea typeface="ＭＳ Ｐゴシック" pitchFamily="34" charset="-128"/>
              </a:rPr>
              <a:t>e</a:t>
            </a:r>
            <a:r>
              <a:rPr lang="en-US" sz="1500" dirty="0" smtClean="0">
                <a:solidFill>
                  <a:srgbClr val="C00000"/>
                </a:solidFill>
                <a:ea typeface="ＭＳ Ｐゴシック" pitchFamily="34" charset="-128"/>
              </a:rPr>
              <a:t> poses challenges in interpretation for some techniques</a:t>
            </a:r>
            <a:r>
              <a:rPr lang="en-US" sz="1500" dirty="0" smtClean="0">
                <a:ea typeface="ＭＳ Ｐゴシック" pitchFamily="34" charset="-128"/>
              </a:rPr>
              <a:t>.</a:t>
            </a:r>
          </a:p>
          <a:p>
            <a:pPr lvl="1" eaLnBrk="1" hangingPunct="1">
              <a:lnSpc>
                <a:spcPct val="90000"/>
              </a:lnSpc>
            </a:pPr>
            <a:r>
              <a:rPr lang="en-US" sz="1500" dirty="0" smtClean="0">
                <a:ea typeface="ＭＳ Ｐゴシック" pitchFamily="34" charset="-128"/>
              </a:rPr>
              <a:t>ECE radiometer needs to accommodate 2 views and full harmonic spectrum, to assess electron energy distribution</a:t>
            </a:r>
          </a:p>
          <a:p>
            <a:pPr lvl="1" eaLnBrk="1" hangingPunct="1">
              <a:lnSpc>
                <a:spcPct val="90000"/>
              </a:lnSpc>
            </a:pPr>
            <a:r>
              <a:rPr lang="en-US" sz="1500" dirty="0" smtClean="0">
                <a:ea typeface="ＭＳ Ｐゴシック" pitchFamily="34" charset="-128"/>
              </a:rPr>
              <a:t>Vulnerability to </a:t>
            </a:r>
            <a:r>
              <a:rPr lang="en-US" sz="1500" dirty="0" smtClean="0">
                <a:solidFill>
                  <a:srgbClr val="C00000"/>
                </a:solidFill>
                <a:ea typeface="ＭＳ Ｐゴシック" pitchFamily="34" charset="-128"/>
              </a:rPr>
              <a:t>damage from stray microwave radiation</a:t>
            </a:r>
          </a:p>
          <a:p>
            <a:pPr eaLnBrk="1" hangingPunct="1">
              <a:lnSpc>
                <a:spcPct val="90000"/>
              </a:lnSpc>
            </a:pPr>
            <a:r>
              <a:rPr lang="en-US" sz="1900" dirty="0" smtClean="0">
                <a:ea typeface="ＭＳ Ｐゴシック" pitchFamily="34" charset="-128"/>
              </a:rPr>
              <a:t>Refinement of requirements continues as Procurement Arrangements are signed, providing solid framework for </a:t>
            </a:r>
            <a:r>
              <a:rPr lang="en-US" sz="1900" dirty="0" smtClean="0">
                <a:solidFill>
                  <a:srgbClr val="C00000"/>
                </a:solidFill>
                <a:ea typeface="ＭＳ Ｐゴシック" pitchFamily="34" charset="-128"/>
              </a:rPr>
              <a:t>DAs to begin Preliminary Design and R&amp;D phase.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33869"/>
            <a:ext cx="8975188" cy="948267"/>
          </a:xfrm>
        </p:spPr>
        <p:txBody>
          <a:bodyPr>
            <a:noAutofit/>
          </a:bodyPr>
          <a:lstStyle/>
          <a:p>
            <a:r>
              <a:rPr lang="x-none" sz="2400" b="1" dirty="0" smtClean="0">
                <a:solidFill>
                  <a:srgbClr val="0000FF"/>
                </a:solidFill>
                <a:latin typeface="Arial"/>
                <a:cs typeface="Arial"/>
              </a:rPr>
              <a:t>Development of a new laser system for plasma </a:t>
            </a:r>
            <a:r>
              <a:rPr lang="en-US" sz="2400" b="1" dirty="0" smtClean="0">
                <a:solidFill>
                  <a:srgbClr val="0000FF"/>
                </a:solidFill>
                <a:latin typeface="Arial"/>
                <a:cs typeface="Arial"/>
              </a:rPr>
              <a:t/>
            </a:r>
            <a:br>
              <a:rPr lang="en-US" sz="2400" b="1" dirty="0" smtClean="0">
                <a:solidFill>
                  <a:srgbClr val="0000FF"/>
                </a:solidFill>
                <a:latin typeface="Arial"/>
                <a:cs typeface="Arial"/>
              </a:rPr>
            </a:br>
            <a:r>
              <a:rPr lang="x-none" sz="2400" b="1" dirty="0" smtClean="0">
                <a:solidFill>
                  <a:srgbClr val="0000FF"/>
                </a:solidFill>
                <a:latin typeface="Arial"/>
                <a:cs typeface="Arial"/>
              </a:rPr>
              <a:t>diagnostics with the </a:t>
            </a:r>
            <a:r>
              <a:rPr lang="en-US" sz="2400" b="1" dirty="0" smtClean="0">
                <a:solidFill>
                  <a:srgbClr val="0000FF"/>
                </a:solidFill>
                <a:latin typeface="Arial"/>
                <a:cs typeface="Arial"/>
              </a:rPr>
              <a:t>world's highest performance</a:t>
            </a:r>
            <a:r>
              <a:rPr lang="ja-JP" altLang="en-US" sz="2400" b="1" dirty="0" smtClean="0">
                <a:solidFill>
                  <a:srgbClr val="0000FF"/>
                </a:solidFill>
                <a:latin typeface="Arial"/>
                <a:cs typeface="Arial"/>
              </a:rPr>
              <a:t> </a:t>
            </a:r>
            <a:endParaRPr lang="ja-JP" altLang="en-US" sz="2000" b="1" dirty="0">
              <a:solidFill>
                <a:srgbClr val="0000FF"/>
              </a:solidFill>
              <a:latin typeface="Arial"/>
              <a:cs typeface="Arial"/>
            </a:endParaRPr>
          </a:p>
        </p:txBody>
      </p:sp>
      <p:sp>
        <p:nvSpPr>
          <p:cNvPr id="5" name="テキスト ボックス 4"/>
          <p:cNvSpPr txBox="1"/>
          <p:nvPr/>
        </p:nvSpPr>
        <p:spPr>
          <a:xfrm>
            <a:off x="781585" y="2625626"/>
            <a:ext cx="3366955" cy="400110"/>
          </a:xfrm>
          <a:prstGeom prst="rect">
            <a:avLst/>
          </a:prstGeom>
          <a:noFill/>
        </p:spPr>
        <p:txBody>
          <a:bodyPr wrap="square" rtlCol="0">
            <a:spAutoFit/>
          </a:bodyPr>
          <a:lstStyle/>
          <a:p>
            <a:pPr algn="ctr" defTabSz="457200" fontAlgn="auto">
              <a:spcBef>
                <a:spcPts val="0"/>
              </a:spcBef>
              <a:spcAft>
                <a:spcPts val="0"/>
              </a:spcAft>
            </a:pPr>
            <a:r>
              <a:rPr kumimoji="1" lang="en-US" sz="2000" b="1" dirty="0" smtClean="0">
                <a:solidFill>
                  <a:srgbClr val="FF00FF"/>
                </a:solidFill>
                <a:latin typeface="Calibri"/>
                <a:cs typeface="+mn-cs"/>
              </a:rPr>
              <a:t>Newly developed YAG laser </a:t>
            </a:r>
            <a:endParaRPr kumimoji="1" lang="ja-JP" altLang="en-US" sz="2000" b="1" dirty="0">
              <a:solidFill>
                <a:srgbClr val="FF00FF"/>
              </a:solidFill>
              <a:latin typeface="Calibri"/>
              <a:cs typeface="+mn-cs"/>
            </a:endParaRPr>
          </a:p>
        </p:txBody>
      </p:sp>
      <p:pic>
        <p:nvPicPr>
          <p:cNvPr id="6" name=" 1"/>
          <p:cNvPicPr>
            <a:picLocks noChangeAspect="1"/>
          </p:cNvPicPr>
          <p:nvPr/>
        </p:nvPicPr>
        <p:blipFill>
          <a:blip r:embed="rId3" cstate="print"/>
          <a:srcRect/>
          <a:stretch>
            <a:fillRect/>
          </a:stretch>
        </p:blipFill>
        <p:spPr bwMode="auto">
          <a:xfrm>
            <a:off x="8074900" y="216486"/>
            <a:ext cx="1034922" cy="528025"/>
          </a:xfrm>
          <a:prstGeom prst="rect">
            <a:avLst/>
          </a:prstGeom>
          <a:noFill/>
          <a:ln w="9525">
            <a:noFill/>
            <a:miter lim="800000"/>
            <a:headEnd/>
            <a:tailEnd/>
          </a:ln>
          <a:effectLst/>
        </p:spPr>
      </p:pic>
      <p:sp>
        <p:nvSpPr>
          <p:cNvPr id="7" name="テキスト ボックス 6"/>
          <p:cNvSpPr txBox="1"/>
          <p:nvPr/>
        </p:nvSpPr>
        <p:spPr>
          <a:xfrm>
            <a:off x="364131" y="1126965"/>
            <a:ext cx="4083932" cy="1569660"/>
          </a:xfrm>
          <a:prstGeom prst="rect">
            <a:avLst/>
          </a:prstGeom>
          <a:noFill/>
          <a:ln w="19050" cmpd="sng">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266700" indent="-266700" defTabSz="457200" fontAlgn="auto">
              <a:spcBef>
                <a:spcPts val="0"/>
              </a:spcBef>
              <a:spcAft>
                <a:spcPts val="0"/>
              </a:spcAft>
              <a:buClr>
                <a:prstClr val="black"/>
              </a:buClr>
              <a:buFont typeface="Wingdings" charset="2"/>
              <a:buChar char="p"/>
            </a:pPr>
            <a:r>
              <a:rPr kumimoji="1" lang="en-US" sz="1600" b="1" dirty="0" smtClean="0">
                <a:solidFill>
                  <a:prstClr val="black"/>
                </a:solidFill>
                <a:latin typeface="Arial"/>
                <a:cs typeface="Arial"/>
              </a:rPr>
              <a:t>ITER edge Thomson scattering system requires a pulsed YAG laser with </a:t>
            </a:r>
            <a:r>
              <a:rPr kumimoji="1" lang="en-US" altLang="ja-JP" sz="1600" b="1" dirty="0" smtClean="0">
                <a:solidFill>
                  <a:prstClr val="black"/>
                </a:solidFill>
                <a:latin typeface="Arial"/>
                <a:cs typeface="Arial"/>
              </a:rPr>
              <a:t>high output energy of 5 J and high repetition rate of </a:t>
            </a:r>
            <a:r>
              <a:rPr kumimoji="1" lang="en-US" sz="1600" b="1" dirty="0" smtClean="0">
                <a:solidFill>
                  <a:prstClr val="black"/>
                </a:solidFill>
                <a:latin typeface="Arial"/>
                <a:cs typeface="Arial"/>
              </a:rPr>
              <a:t>100 Hz (average power of </a:t>
            </a:r>
            <a:r>
              <a:rPr kumimoji="1" lang="en-US" altLang="ja-JP" sz="1600" b="1" dirty="0" smtClean="0">
                <a:solidFill>
                  <a:prstClr val="black"/>
                </a:solidFill>
                <a:latin typeface="Arial"/>
                <a:cs typeface="Arial"/>
              </a:rPr>
              <a:t>500 W</a:t>
            </a:r>
            <a:r>
              <a:rPr kumimoji="1" lang="en-US" sz="1600" b="1" dirty="0" smtClean="0">
                <a:solidFill>
                  <a:prstClr val="black"/>
                </a:solidFill>
                <a:latin typeface="Arial"/>
                <a:cs typeface="Arial"/>
              </a:rPr>
              <a:t>)</a:t>
            </a:r>
          </a:p>
          <a:p>
            <a:pPr defTabSz="457200" fontAlgn="auto">
              <a:spcBef>
                <a:spcPts val="0"/>
              </a:spcBef>
              <a:spcAft>
                <a:spcPts val="0"/>
              </a:spcAft>
              <a:buClr>
                <a:srgbClr val="FF6600"/>
              </a:buClr>
            </a:pPr>
            <a:r>
              <a:rPr kumimoji="1" lang="en-US" sz="1600" b="1" dirty="0" smtClean="0">
                <a:solidFill>
                  <a:prstClr val="black"/>
                </a:solidFill>
                <a:latin typeface="Arial"/>
                <a:cs typeface="Arial"/>
                <a:sym typeface="Wingdings"/>
              </a:rPr>
              <a:t> Development of a new laser system</a:t>
            </a:r>
            <a:endParaRPr kumimoji="1" lang="ja-JP" altLang="en-US" sz="1600" b="1" dirty="0" smtClean="0">
              <a:solidFill>
                <a:prstClr val="black"/>
              </a:solidFill>
              <a:latin typeface="Arial"/>
              <a:cs typeface="Arial"/>
            </a:endParaRPr>
          </a:p>
        </p:txBody>
      </p:sp>
      <p:sp>
        <p:nvSpPr>
          <p:cNvPr id="8" name="テキスト ボックス 7"/>
          <p:cNvSpPr txBox="1"/>
          <p:nvPr/>
        </p:nvSpPr>
        <p:spPr>
          <a:xfrm>
            <a:off x="4715779" y="1115096"/>
            <a:ext cx="3972092" cy="1569660"/>
          </a:xfrm>
          <a:prstGeom prst="rect">
            <a:avLst/>
          </a:prstGeom>
          <a:noFill/>
          <a:ln w="19050" cmpd="sng">
            <a:solidFill>
              <a:srgbClr val="0000FF"/>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marL="266700" indent="-266700" defTabSz="457200" fontAlgn="auto">
              <a:spcBef>
                <a:spcPts val="0"/>
              </a:spcBef>
              <a:spcAft>
                <a:spcPts val="0"/>
              </a:spcAft>
              <a:buClr>
                <a:srgbClr val="0000FF"/>
              </a:buClr>
              <a:buFont typeface="Wingdings" charset="2"/>
              <a:buChar char="p"/>
            </a:pPr>
            <a:r>
              <a:rPr kumimoji="1" lang="en-US" altLang="ja-JP" sz="1600" b="1" dirty="0" smtClean="0">
                <a:solidFill>
                  <a:srgbClr val="0000FF"/>
                </a:solidFill>
                <a:latin typeface="Arial"/>
                <a:cs typeface="Arial"/>
              </a:rPr>
              <a:t>Output energy of 7.66 J and repetition rate of </a:t>
            </a:r>
            <a:r>
              <a:rPr kumimoji="1" lang="en-US" sz="1600" b="1" dirty="0" smtClean="0">
                <a:solidFill>
                  <a:srgbClr val="0000FF"/>
                </a:solidFill>
                <a:latin typeface="Arial"/>
                <a:cs typeface="Arial"/>
              </a:rPr>
              <a:t>100 Hz have been achieved (average power of 766 W, which is twice the previous record)</a:t>
            </a:r>
            <a:endParaRPr kumimoji="1" lang="en-US" sz="1600" b="1" dirty="0">
              <a:solidFill>
                <a:srgbClr val="0000FF"/>
              </a:solidFill>
              <a:latin typeface="Arial"/>
              <a:cs typeface="Arial"/>
            </a:endParaRPr>
          </a:p>
          <a:p>
            <a:pPr defTabSz="457200" fontAlgn="auto">
              <a:spcBef>
                <a:spcPts val="0"/>
              </a:spcBef>
              <a:spcAft>
                <a:spcPts val="0"/>
              </a:spcAft>
              <a:buClr>
                <a:srgbClr val="0000FF"/>
              </a:buClr>
            </a:pPr>
            <a:r>
              <a:rPr kumimoji="1" lang="en-US" sz="1600" b="1" dirty="0" smtClean="0">
                <a:solidFill>
                  <a:srgbClr val="FF0000"/>
                </a:solidFill>
                <a:latin typeface="Arial"/>
                <a:cs typeface="Arial"/>
                <a:sym typeface="Wingdings"/>
              </a:rPr>
              <a:t> R</a:t>
            </a:r>
            <a:r>
              <a:rPr kumimoji="1" lang="en-US" altLang="ja-JP" sz="1600" b="1" dirty="0" smtClean="0">
                <a:solidFill>
                  <a:srgbClr val="FF0000"/>
                </a:solidFill>
                <a:latin typeface="Arial"/>
                <a:cs typeface="Arial"/>
              </a:rPr>
              <a:t>equired laser performance for ITER has been successfully exceeded </a:t>
            </a:r>
          </a:p>
        </p:txBody>
      </p:sp>
      <p:pic>
        <p:nvPicPr>
          <p:cNvPr id="9" name="図 8" descr="レーザー写真.png"/>
          <p:cNvPicPr>
            <a:picLocks noChangeAspect="1"/>
          </p:cNvPicPr>
          <p:nvPr/>
        </p:nvPicPr>
        <p:blipFill>
          <a:blip r:embed="rId4" cstate="print"/>
          <a:stretch>
            <a:fillRect/>
          </a:stretch>
        </p:blipFill>
        <p:spPr>
          <a:xfrm>
            <a:off x="812801" y="2994019"/>
            <a:ext cx="3278787" cy="3162230"/>
          </a:xfrm>
          <a:prstGeom prst="rect">
            <a:avLst/>
          </a:prstGeom>
        </p:spPr>
      </p:pic>
      <p:pic>
        <p:nvPicPr>
          <p:cNvPr id="10" name="図 9" descr="Fig1.eps"/>
          <p:cNvPicPr>
            <a:picLocks noChangeAspect="1"/>
          </p:cNvPicPr>
          <p:nvPr/>
        </p:nvPicPr>
        <p:blipFill>
          <a:blip r:embed="rId5" cstate="print"/>
          <a:stretch>
            <a:fillRect/>
          </a:stretch>
        </p:blipFill>
        <p:spPr>
          <a:xfrm>
            <a:off x="4826133" y="2973410"/>
            <a:ext cx="4097966" cy="3600000"/>
          </a:xfrm>
          <a:prstGeom prst="rect">
            <a:avLst/>
          </a:prstGeom>
        </p:spPr>
      </p:pic>
      <p:pic>
        <p:nvPicPr>
          <p:cNvPr id="11" name="図 10"/>
          <p:cNvPicPr>
            <a:picLocks noChangeAspect="1"/>
          </p:cNvPicPr>
          <p:nvPr/>
        </p:nvPicPr>
        <p:blipFill>
          <a:blip r:embed="rId6" cstate="print"/>
          <a:stretch>
            <a:fillRect/>
          </a:stretch>
        </p:blipFill>
        <p:spPr>
          <a:xfrm>
            <a:off x="129679" y="97266"/>
            <a:ext cx="769910" cy="834069"/>
          </a:xfrm>
          <a:prstGeom prst="rect">
            <a:avLst/>
          </a:prstGeom>
        </p:spPr>
      </p:pic>
      <p:sp>
        <p:nvSpPr>
          <p:cNvPr id="12" name="テキスト ボックス 11"/>
          <p:cNvSpPr txBox="1"/>
          <p:nvPr/>
        </p:nvSpPr>
        <p:spPr>
          <a:xfrm>
            <a:off x="285758" y="6426100"/>
            <a:ext cx="2245036" cy="523220"/>
          </a:xfrm>
          <a:prstGeom prst="rect">
            <a:avLst/>
          </a:prstGeom>
          <a:noFill/>
        </p:spPr>
        <p:txBody>
          <a:bodyPr wrap="square" rtlCol="0">
            <a:spAutoFit/>
          </a:bodyPr>
          <a:lstStyle/>
          <a:p>
            <a:pPr defTabSz="457200" fontAlgn="auto">
              <a:spcBef>
                <a:spcPts val="0"/>
              </a:spcBef>
              <a:spcAft>
                <a:spcPts val="0"/>
              </a:spcAft>
            </a:pPr>
            <a:r>
              <a:rPr kumimoji="1" lang="en-US" altLang="ja-JP" sz="1400" b="1" i="1" dirty="0" smtClean="0">
                <a:solidFill>
                  <a:prstClr val="black"/>
                </a:solidFill>
                <a:latin typeface="Calibri"/>
                <a:cs typeface="+mn-cs"/>
              </a:rPr>
              <a:t>Y. KAWANO et al., ITR/P5-35 </a:t>
            </a:r>
            <a:endParaRPr kumimoji="1" lang="ja-JP" altLang="en-US" sz="1400" b="1" i="1" dirty="0">
              <a:solidFill>
                <a:prstClr val="black"/>
              </a:solidFill>
              <a:latin typeface="Calibri"/>
              <a:cs typeface="+mn-cs"/>
            </a:endParaRPr>
          </a:p>
        </p:txBody>
      </p:sp>
    </p:spTree>
    <p:extLst>
      <p:ext uri="{BB962C8B-B14F-4D97-AF65-F5344CB8AC3E}">
        <p14:creationId xmlns:p14="http://schemas.microsoft.com/office/powerpoint/2010/main" val="686525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presentation</a:t>
            </a:r>
            <a:endParaRPr lang="en-US" dirty="0"/>
          </a:p>
        </p:txBody>
      </p:sp>
      <p:sp>
        <p:nvSpPr>
          <p:cNvPr id="3" name="Content Placeholder 2"/>
          <p:cNvSpPr>
            <a:spLocks noGrp="1"/>
          </p:cNvSpPr>
          <p:nvPr>
            <p:ph idx="1"/>
          </p:nvPr>
        </p:nvSpPr>
        <p:spPr>
          <a:xfrm>
            <a:off x="178400" y="896966"/>
            <a:ext cx="8229600" cy="5753687"/>
          </a:xfrm>
        </p:spPr>
        <p:txBody>
          <a:bodyPr/>
          <a:lstStyle/>
          <a:p>
            <a:pPr>
              <a:buNone/>
            </a:pPr>
            <a:endParaRPr lang="en-US" dirty="0" smtClean="0"/>
          </a:p>
          <a:p>
            <a:r>
              <a:rPr lang="en-US" dirty="0" smtClean="0"/>
              <a:t>Status of ITER and the Broader Approach</a:t>
            </a:r>
          </a:p>
          <a:p>
            <a:endParaRPr lang="en-US" dirty="0" smtClean="0"/>
          </a:p>
          <a:p>
            <a:r>
              <a:rPr lang="en-US" dirty="0" smtClean="0"/>
              <a:t>Plasma surface interactions and </a:t>
            </a:r>
            <a:r>
              <a:rPr lang="en-US" dirty="0" err="1" smtClean="0"/>
              <a:t>divertor</a:t>
            </a:r>
            <a:r>
              <a:rPr lang="en-US" dirty="0" smtClean="0"/>
              <a:t> solutions</a:t>
            </a:r>
          </a:p>
          <a:p>
            <a:endParaRPr lang="en-US" dirty="0" smtClean="0"/>
          </a:p>
          <a:p>
            <a:r>
              <a:rPr lang="en-US" dirty="0" smtClean="0"/>
              <a:t>Materials and blanket research</a:t>
            </a:r>
          </a:p>
          <a:p>
            <a:endParaRPr lang="en-US" dirty="0" smtClean="0"/>
          </a:p>
          <a:p>
            <a:r>
              <a:rPr lang="en-US" dirty="0" smtClean="0"/>
              <a:t>Road mapping activities and related future facilities </a:t>
            </a:r>
          </a:p>
          <a:p>
            <a:endParaRPr lang="en-US" dirty="0" smtClean="0"/>
          </a:p>
          <a:p>
            <a:r>
              <a:rPr lang="en-US" dirty="0" smtClean="0"/>
              <a:t>Very brief concluding remarks</a:t>
            </a:r>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679389"/>
          </a:xfrm>
        </p:spPr>
        <p:txBody>
          <a:bodyPr/>
          <a:lstStyle/>
          <a:p>
            <a:r>
              <a:rPr lang="en-US" dirty="0" smtClean="0"/>
              <a:t>Technical challenges requiring fusion community engagement (many of these have fusion technology components)</a:t>
            </a:r>
            <a:endParaRPr lang="en-US" dirty="0"/>
          </a:p>
        </p:txBody>
      </p:sp>
      <p:sp>
        <p:nvSpPr>
          <p:cNvPr id="3" name="Content Placeholder 2"/>
          <p:cNvSpPr>
            <a:spLocks noGrp="1"/>
          </p:cNvSpPr>
          <p:nvPr>
            <p:ph idx="1"/>
          </p:nvPr>
        </p:nvSpPr>
        <p:spPr/>
        <p:txBody>
          <a:bodyPr/>
          <a:lstStyle/>
          <a:p>
            <a:pPr marL="444500" indent="-266700">
              <a:spcBef>
                <a:spcPts val="1000"/>
              </a:spcBef>
              <a:defRPr/>
            </a:pPr>
            <a:r>
              <a:rPr lang="en-GB" dirty="0" smtClean="0">
                <a:solidFill>
                  <a:schemeClr val="tx1"/>
                </a:solidFill>
                <a:cs typeface="Arial"/>
              </a:rPr>
              <a:t>Significant progress in modelling of physics processes underlying ELMs and ELM control</a:t>
            </a:r>
          </a:p>
          <a:p>
            <a:pPr marL="444500" indent="-266700">
              <a:spcBef>
                <a:spcPts val="1000"/>
              </a:spcBef>
              <a:defRPr/>
            </a:pPr>
            <a:r>
              <a:rPr lang="en-US" dirty="0" smtClean="0">
                <a:solidFill>
                  <a:schemeClr val="tx1"/>
                </a:solidFill>
                <a:latin typeface="Arial" pitchFamily="34" charset="0"/>
                <a:ea typeface="ＭＳ Ｐゴシック" pitchFamily="34" charset="-128"/>
              </a:rPr>
              <a:t>Disruption Mitigation System Conceptual Design</a:t>
            </a:r>
            <a:endParaRPr lang="en-GB" dirty="0" smtClean="0">
              <a:solidFill>
                <a:schemeClr val="tx1"/>
              </a:solidFill>
              <a:cs typeface="Arial"/>
            </a:endParaRPr>
          </a:p>
          <a:p>
            <a:pPr marL="444500" indent="-266700">
              <a:spcBef>
                <a:spcPts val="1000"/>
              </a:spcBef>
              <a:defRPr/>
            </a:pPr>
            <a:r>
              <a:rPr lang="en-GB" dirty="0" smtClean="0">
                <a:solidFill>
                  <a:schemeClr val="tx1"/>
                </a:solidFill>
                <a:cs typeface="Arial"/>
              </a:rPr>
              <a:t>Full revision of predicted heat loads on PFCs in support of First Wall and Tungsten </a:t>
            </a:r>
            <a:r>
              <a:rPr lang="en-GB" dirty="0" err="1" smtClean="0">
                <a:solidFill>
                  <a:schemeClr val="tx1"/>
                </a:solidFill>
                <a:cs typeface="Arial"/>
              </a:rPr>
              <a:t>Divertor</a:t>
            </a:r>
            <a:r>
              <a:rPr lang="en-GB" dirty="0" smtClean="0">
                <a:solidFill>
                  <a:schemeClr val="tx1"/>
                </a:solidFill>
                <a:cs typeface="Arial"/>
              </a:rPr>
              <a:t> design</a:t>
            </a:r>
          </a:p>
          <a:p>
            <a:pPr marL="844550" lvl="1" indent="-266700">
              <a:spcBef>
                <a:spcPts val="1000"/>
              </a:spcBef>
              <a:defRPr/>
            </a:pPr>
            <a:r>
              <a:rPr lang="en-GB" dirty="0" smtClean="0">
                <a:solidFill>
                  <a:schemeClr val="tx1"/>
                </a:solidFill>
                <a:ea typeface="MS Mincho"/>
              </a:rPr>
              <a:t>The final design phase is planned to be completed by the end of 2013</a:t>
            </a:r>
            <a:endParaRPr lang="en-GB" dirty="0" smtClean="0">
              <a:solidFill>
                <a:schemeClr val="tx1"/>
              </a:solidFill>
              <a:cs typeface="Arial"/>
            </a:endParaRPr>
          </a:p>
          <a:p>
            <a:pPr marL="444500" indent="-266700">
              <a:spcBef>
                <a:spcPts val="1000"/>
              </a:spcBef>
              <a:defRPr/>
            </a:pPr>
            <a:r>
              <a:rPr lang="en-GB" dirty="0" smtClean="0">
                <a:solidFill>
                  <a:schemeClr val="tx1"/>
                </a:solidFill>
                <a:cs typeface="Arial"/>
              </a:rPr>
              <a:t>Conceptual design of Plasma Control System moving towards completion</a:t>
            </a:r>
          </a:p>
          <a:p>
            <a:pPr marL="444500" indent="-266700">
              <a:spcBef>
                <a:spcPts val="1000"/>
              </a:spcBef>
              <a:defRPr/>
            </a:pPr>
            <a:r>
              <a:rPr lang="en-US" dirty="0" smtClean="0">
                <a:solidFill>
                  <a:schemeClr val="tx1"/>
                </a:solidFill>
                <a:cs typeface="Arial"/>
              </a:rPr>
              <a:t>Extensive experimental and modeling R&amp;D continuing in support of development of ITER disruption/ runaway electron mitigation systems</a:t>
            </a:r>
            <a:endParaRPr lang="en-US" i="1" dirty="0" smtClean="0">
              <a:solidFill>
                <a:schemeClr val="tx1"/>
              </a:solidFill>
              <a:cs typeface="Arial"/>
            </a:endParaRPr>
          </a:p>
          <a:p>
            <a:pPr marL="444500" indent="-266700">
              <a:spcBef>
                <a:spcPts val="1000"/>
              </a:spcBef>
              <a:defRPr/>
            </a:pPr>
            <a:endParaRPr lang="en-US" dirty="0" smtClean="0">
              <a:solidFill>
                <a:schemeClr val="tx1"/>
              </a:solidFill>
              <a:cs typeface="Arial"/>
            </a:endParaRPr>
          </a:p>
          <a:p>
            <a:pPr marL="444500" indent="-266700">
              <a:spcBef>
                <a:spcPts val="1000"/>
              </a:spcBef>
              <a:buNone/>
              <a:defRPr/>
            </a:pPr>
            <a:endParaRPr lang="en-US" dirty="0" smtClean="0">
              <a:solidFill>
                <a:schemeClr val="tx1"/>
              </a:solidFill>
              <a:cs typeface="Arial"/>
            </a:endParaRPr>
          </a:p>
          <a:p>
            <a:pPr marL="444500" indent="-266700">
              <a:spcBef>
                <a:spcPts val="1000"/>
              </a:spcBef>
              <a:defRPr/>
            </a:pPr>
            <a:endParaRPr lang="en-US" dirty="0" smtClean="0">
              <a:solidFill>
                <a:schemeClr val="tx1"/>
              </a:solidFill>
              <a:cs typeface="Arial"/>
            </a:endParaRPr>
          </a:p>
          <a:p>
            <a:endParaRPr lang="en-US"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l="27090" t="9814" r="27908" b="2760"/>
          <a:stretch>
            <a:fillRect/>
          </a:stretch>
        </p:blipFill>
        <p:spPr bwMode="auto">
          <a:xfrm>
            <a:off x="104258" y="1731996"/>
            <a:ext cx="3195955" cy="415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3"/>
          <p:cNvSpPr>
            <a:spLocks noGrp="1" noChangeArrowheads="1"/>
          </p:cNvSpPr>
          <p:nvPr>
            <p:ph type="title" idx="4294967295"/>
          </p:nvPr>
        </p:nvSpPr>
        <p:spPr>
          <a:xfrm>
            <a:off x="29848" y="0"/>
            <a:ext cx="9114152" cy="576263"/>
          </a:xfrm>
        </p:spPr>
        <p:txBody>
          <a:bodyPr/>
          <a:lstStyle/>
          <a:p>
            <a:pPr algn="ctr" eaLnBrk="1" hangingPunct="1"/>
            <a:r>
              <a:rPr lang="en-US" sz="2400" b="1" dirty="0" smtClean="0">
                <a:solidFill>
                  <a:srgbClr val="333399"/>
                </a:solidFill>
                <a:latin typeface="Arial" pitchFamily="34" charset="0"/>
                <a:cs typeface="Arial" pitchFamily="34" charset="0"/>
                <a:sym typeface="Symbol" pitchFamily="18" charset="2"/>
              </a:rPr>
              <a:t> ELM Control in ITER : Schemes</a:t>
            </a:r>
            <a:endParaRPr lang="en-GB" sz="2400" dirty="0" smtClean="0">
              <a:solidFill>
                <a:srgbClr val="333399"/>
              </a:solidFill>
              <a:latin typeface="Arial" pitchFamily="34" charset="0"/>
              <a:cs typeface="Arial" pitchFamily="34" charset="0"/>
            </a:endParaRPr>
          </a:p>
        </p:txBody>
      </p:sp>
      <p:sp>
        <p:nvSpPr>
          <p:cNvPr id="6" name="Rectangle 2"/>
          <p:cNvSpPr txBox="1">
            <a:spLocks noChangeArrowheads="1"/>
          </p:cNvSpPr>
          <p:nvPr/>
        </p:nvSpPr>
        <p:spPr bwMode="auto">
          <a:xfrm>
            <a:off x="0" y="604067"/>
            <a:ext cx="9114152" cy="1096741"/>
          </a:xfrm>
          <a:prstGeom prst="rect">
            <a:avLst/>
          </a:prstGeom>
          <a:noFill/>
          <a:ln w="9525">
            <a:noFill/>
            <a:miter lim="800000"/>
            <a:headEnd/>
            <a:tailEnd/>
          </a:ln>
        </p:spPr>
        <p:txBody>
          <a:bodyPr/>
          <a:lstStyle/>
          <a:p>
            <a:pPr>
              <a:spcBef>
                <a:spcPts val="0"/>
              </a:spcBef>
              <a:buFont typeface="Wingdings" pitchFamily="2" charset="2"/>
              <a:buChar char="Ø"/>
              <a:tabLst>
                <a:tab pos="361950" algn="l"/>
              </a:tabLst>
              <a:defRPr/>
            </a:pPr>
            <a:r>
              <a:rPr lang="en-US" sz="2000" kern="0" dirty="0">
                <a:solidFill>
                  <a:srgbClr val="333399"/>
                </a:solidFill>
                <a:latin typeface="Arial" pitchFamily="34" charset="0"/>
                <a:cs typeface="Arial" pitchFamily="34" charset="0"/>
                <a:sym typeface="Symbol" pitchFamily="18" charset="2"/>
              </a:rPr>
              <a:t> </a:t>
            </a:r>
            <a:r>
              <a:rPr lang="en-US" sz="2000" kern="0" dirty="0" smtClean="0">
                <a:solidFill>
                  <a:srgbClr val="333399"/>
                </a:solidFill>
                <a:latin typeface="Arial" pitchFamily="34" charset="0"/>
                <a:cs typeface="Arial" pitchFamily="34" charset="0"/>
                <a:sym typeface="Symbol" pitchFamily="18" charset="2"/>
              </a:rPr>
              <a:t>Two systems for ELM control in ITER : ELM Control Coils &amp; Pellet Pacing</a:t>
            </a:r>
          </a:p>
          <a:p>
            <a:pPr marL="800100" lvl="1" indent="-342900">
              <a:spcBef>
                <a:spcPts val="0"/>
              </a:spcBef>
              <a:buFont typeface="Wingdings" pitchFamily="2" charset="2"/>
              <a:buChar char="§"/>
              <a:tabLst>
                <a:tab pos="361950" algn="l"/>
              </a:tabLst>
              <a:defRPr/>
            </a:pPr>
            <a:r>
              <a:rPr lang="en-US" kern="0" dirty="0" smtClean="0">
                <a:solidFill>
                  <a:srgbClr val="333399"/>
                </a:solidFill>
                <a:latin typeface="Arial" pitchFamily="34" charset="0"/>
                <a:cs typeface="Arial" pitchFamily="34" charset="0"/>
                <a:sym typeface="Symbol" pitchFamily="18" charset="2"/>
              </a:rPr>
              <a:t>ELM Control Coils </a:t>
            </a:r>
            <a:r>
              <a:rPr lang="en-US" kern="0" dirty="0" smtClean="0">
                <a:solidFill>
                  <a:srgbClr val="333399"/>
                </a:solidFill>
                <a:latin typeface="Arial" pitchFamily="34" charset="0"/>
                <a:cs typeface="Arial" pitchFamily="34" charset="0"/>
                <a:sym typeface="Wingdings" pitchFamily="2" charset="2"/>
              </a:rPr>
              <a:t></a:t>
            </a:r>
            <a:r>
              <a:rPr lang="en-US" kern="0" dirty="0" smtClean="0">
                <a:solidFill>
                  <a:srgbClr val="333399"/>
                </a:solidFill>
                <a:latin typeface="Arial" pitchFamily="34" charset="0"/>
                <a:cs typeface="Arial" pitchFamily="34" charset="0"/>
                <a:sym typeface="Symbol" pitchFamily="18" charset="2"/>
              </a:rPr>
              <a:t> Aimed at suppression of Type I ELMs </a:t>
            </a:r>
            <a:r>
              <a:rPr lang="en-US" kern="0" dirty="0" smtClean="0">
                <a:solidFill>
                  <a:srgbClr val="333399"/>
                </a:solidFill>
                <a:latin typeface="Arial" pitchFamily="34" charset="0"/>
                <a:cs typeface="Arial" pitchFamily="34" charset="0"/>
                <a:sym typeface="Wingdings" pitchFamily="2" charset="2"/>
              </a:rPr>
              <a:t></a:t>
            </a:r>
            <a:r>
              <a:rPr lang="en-US" kern="0" dirty="0" smtClean="0">
                <a:solidFill>
                  <a:srgbClr val="333399"/>
                </a:solidFill>
                <a:latin typeface="Arial" pitchFamily="34" charset="0"/>
                <a:cs typeface="Arial" pitchFamily="34" charset="0"/>
                <a:sym typeface="Symbol" pitchFamily="18" charset="2"/>
              </a:rPr>
              <a:t> </a:t>
            </a:r>
            <a:r>
              <a:rPr lang="en-US" kern="0" dirty="0" smtClean="0">
                <a:solidFill>
                  <a:srgbClr val="333399"/>
                </a:solidFill>
                <a:latin typeface="Symbol" pitchFamily="18" charset="2"/>
                <a:cs typeface="Arial" pitchFamily="34" charset="0"/>
                <a:sym typeface="Symbol" pitchFamily="18" charset="2"/>
              </a:rPr>
              <a:t>D</a:t>
            </a:r>
            <a:r>
              <a:rPr lang="en-US" kern="0" dirty="0" smtClean="0">
                <a:solidFill>
                  <a:srgbClr val="333399"/>
                </a:solidFill>
                <a:latin typeface="Arial" pitchFamily="34" charset="0"/>
                <a:cs typeface="Arial" pitchFamily="34" charset="0"/>
                <a:sym typeface="Symbol" pitchFamily="18" charset="2"/>
              </a:rPr>
              <a:t>W</a:t>
            </a:r>
            <a:r>
              <a:rPr lang="en-US" kern="0" baseline="-25000" dirty="0" smtClean="0">
                <a:solidFill>
                  <a:srgbClr val="333399"/>
                </a:solidFill>
                <a:latin typeface="Arial" pitchFamily="34" charset="0"/>
                <a:cs typeface="Arial" pitchFamily="34" charset="0"/>
                <a:sym typeface="Symbol" pitchFamily="18" charset="2"/>
              </a:rPr>
              <a:t>ELM</a:t>
            </a:r>
            <a:r>
              <a:rPr lang="en-US" kern="0" dirty="0" smtClean="0">
                <a:solidFill>
                  <a:srgbClr val="333399"/>
                </a:solidFill>
                <a:latin typeface="Arial" pitchFamily="34" charset="0"/>
                <a:cs typeface="Arial" pitchFamily="34" charset="0"/>
                <a:sym typeface="Symbol" pitchFamily="18" charset="2"/>
              </a:rPr>
              <a:t> ~ 0 </a:t>
            </a:r>
          </a:p>
          <a:p>
            <a:pPr marL="800100" lvl="1" indent="-342900">
              <a:spcBef>
                <a:spcPts val="0"/>
              </a:spcBef>
              <a:buFont typeface="Wingdings" pitchFamily="2" charset="2"/>
              <a:buChar char="§"/>
              <a:tabLst>
                <a:tab pos="361950" algn="l"/>
              </a:tabLst>
              <a:defRPr/>
            </a:pPr>
            <a:r>
              <a:rPr lang="en-US" kern="0" dirty="0" smtClean="0">
                <a:solidFill>
                  <a:srgbClr val="333399"/>
                </a:solidFill>
                <a:latin typeface="Arial" pitchFamily="34" charset="0"/>
                <a:cs typeface="Arial" pitchFamily="34" charset="0"/>
                <a:sym typeface="Symbol" pitchFamily="18" charset="2"/>
              </a:rPr>
              <a:t>Pellet injection </a:t>
            </a:r>
            <a:r>
              <a:rPr lang="en-US" kern="0" dirty="0" smtClean="0">
                <a:solidFill>
                  <a:srgbClr val="333399"/>
                </a:solidFill>
                <a:latin typeface="Arial" pitchFamily="34" charset="0"/>
                <a:cs typeface="Arial" pitchFamily="34" charset="0"/>
                <a:sym typeface="Wingdings" pitchFamily="2" charset="2"/>
              </a:rPr>
              <a:t> C</a:t>
            </a:r>
            <a:r>
              <a:rPr lang="en-US" kern="0" dirty="0" smtClean="0">
                <a:solidFill>
                  <a:srgbClr val="333399"/>
                </a:solidFill>
                <a:latin typeface="Arial" pitchFamily="34" charset="0"/>
                <a:cs typeface="Arial" pitchFamily="34" charset="0"/>
                <a:sym typeface="Symbol" pitchFamily="18" charset="2"/>
              </a:rPr>
              <a:t>ontrolled triggering of Type I ELMs </a:t>
            </a:r>
            <a:r>
              <a:rPr lang="en-US" kern="0" dirty="0" smtClean="0">
                <a:solidFill>
                  <a:srgbClr val="333399"/>
                </a:solidFill>
                <a:latin typeface="Arial" pitchFamily="34" charset="0"/>
                <a:cs typeface="Arial" pitchFamily="34" charset="0"/>
                <a:sym typeface="Wingdings" pitchFamily="2" charset="2"/>
              </a:rPr>
              <a:t></a:t>
            </a:r>
            <a:r>
              <a:rPr lang="en-US" kern="0" dirty="0" smtClean="0">
                <a:solidFill>
                  <a:srgbClr val="333399"/>
                </a:solidFill>
                <a:latin typeface="Arial" pitchFamily="34" charset="0"/>
                <a:cs typeface="Arial" pitchFamily="34" charset="0"/>
                <a:sym typeface="Symbol" pitchFamily="18" charset="2"/>
              </a:rPr>
              <a:t> </a:t>
            </a:r>
            <a:r>
              <a:rPr lang="en-US" kern="0" dirty="0">
                <a:solidFill>
                  <a:srgbClr val="333399"/>
                </a:solidFill>
                <a:latin typeface="Symbol" pitchFamily="18" charset="2"/>
                <a:cs typeface="Arial" pitchFamily="34" charset="0"/>
                <a:sym typeface="Symbol" pitchFamily="18" charset="2"/>
              </a:rPr>
              <a:t>D</a:t>
            </a:r>
            <a:r>
              <a:rPr lang="en-US" kern="0" dirty="0">
                <a:solidFill>
                  <a:srgbClr val="333399"/>
                </a:solidFill>
                <a:latin typeface="Arial" pitchFamily="34" charset="0"/>
                <a:cs typeface="Arial" pitchFamily="34" charset="0"/>
                <a:sym typeface="Symbol" pitchFamily="18" charset="2"/>
              </a:rPr>
              <a:t>W</a:t>
            </a:r>
            <a:r>
              <a:rPr lang="en-US" kern="0" baseline="-25000" dirty="0">
                <a:solidFill>
                  <a:srgbClr val="333399"/>
                </a:solidFill>
                <a:latin typeface="Arial" pitchFamily="34" charset="0"/>
                <a:cs typeface="Arial" pitchFamily="34" charset="0"/>
                <a:sym typeface="Symbol" pitchFamily="18" charset="2"/>
              </a:rPr>
              <a:t>ELM</a:t>
            </a:r>
            <a:r>
              <a:rPr lang="en-US" kern="0" dirty="0">
                <a:solidFill>
                  <a:srgbClr val="333399"/>
                </a:solidFill>
                <a:latin typeface="Arial" pitchFamily="34" charset="0"/>
                <a:cs typeface="Arial" pitchFamily="34" charset="0"/>
                <a:sym typeface="Symbol" pitchFamily="18" charset="2"/>
              </a:rPr>
              <a:t> </a:t>
            </a:r>
            <a:r>
              <a:rPr lang="en-US" kern="0" dirty="0" smtClean="0">
                <a:solidFill>
                  <a:srgbClr val="333399"/>
                </a:solidFill>
                <a:latin typeface="Arial" pitchFamily="34" charset="0"/>
                <a:cs typeface="Arial" pitchFamily="34" charset="0"/>
                <a:sym typeface="Symbol" pitchFamily="18" charset="2"/>
              </a:rPr>
              <a:t>&lt; </a:t>
            </a:r>
            <a:r>
              <a:rPr lang="en-US" kern="0" dirty="0" err="1" smtClean="0">
                <a:solidFill>
                  <a:srgbClr val="333399"/>
                </a:solidFill>
                <a:latin typeface="Symbol" pitchFamily="18" charset="2"/>
                <a:cs typeface="Arial" pitchFamily="34" charset="0"/>
                <a:sym typeface="Symbol" pitchFamily="18" charset="2"/>
              </a:rPr>
              <a:t>D</a:t>
            </a:r>
            <a:r>
              <a:rPr lang="en-US" kern="0" dirty="0" err="1" smtClean="0">
                <a:solidFill>
                  <a:srgbClr val="333399"/>
                </a:solidFill>
                <a:latin typeface="Arial" pitchFamily="34" charset="0"/>
                <a:cs typeface="Arial" pitchFamily="34" charset="0"/>
                <a:sym typeface="Symbol" pitchFamily="18" charset="2"/>
              </a:rPr>
              <a:t>W</a:t>
            </a:r>
            <a:r>
              <a:rPr lang="en-US" kern="0" baseline="-25000" dirty="0" err="1" smtClean="0">
                <a:solidFill>
                  <a:srgbClr val="333399"/>
                </a:solidFill>
                <a:latin typeface="Arial" pitchFamily="34" charset="0"/>
                <a:cs typeface="Arial" pitchFamily="34" charset="0"/>
                <a:sym typeface="Symbol" pitchFamily="18" charset="2"/>
              </a:rPr>
              <a:t>ELM</a:t>
            </a:r>
            <a:r>
              <a:rPr lang="en-US" kern="0" baseline="30000" dirty="0" err="1" smtClean="0">
                <a:solidFill>
                  <a:srgbClr val="333399"/>
                </a:solidFill>
                <a:latin typeface="Arial" pitchFamily="34" charset="0"/>
                <a:cs typeface="Arial" pitchFamily="34" charset="0"/>
                <a:sym typeface="Symbol" pitchFamily="18" charset="2"/>
              </a:rPr>
              <a:t>controlled</a:t>
            </a:r>
            <a:r>
              <a:rPr lang="en-US" kern="0" dirty="0" smtClean="0">
                <a:solidFill>
                  <a:srgbClr val="333399"/>
                </a:solidFill>
                <a:latin typeface="Arial" pitchFamily="34" charset="0"/>
                <a:cs typeface="Arial" pitchFamily="34" charset="0"/>
                <a:sym typeface="Symbol" pitchFamily="18" charset="2"/>
              </a:rPr>
              <a:t> </a:t>
            </a:r>
            <a:endParaRPr lang="en-US" kern="0" dirty="0">
              <a:solidFill>
                <a:srgbClr val="333399"/>
              </a:solidFill>
              <a:latin typeface="Arial" pitchFamily="34" charset="0"/>
              <a:cs typeface="Arial" pitchFamily="34" charset="0"/>
              <a:sym typeface="Symbol" pitchFamily="18" charset="2"/>
            </a:endParaRPr>
          </a:p>
        </p:txBody>
      </p:sp>
      <p:sp>
        <p:nvSpPr>
          <p:cNvPr id="5" name="Rectangle 19"/>
          <p:cNvSpPr>
            <a:spLocks noChangeArrowheads="1"/>
          </p:cNvSpPr>
          <p:nvPr/>
        </p:nvSpPr>
        <p:spPr bwMode="auto">
          <a:xfrm>
            <a:off x="3132039" y="5155634"/>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dirty="0" smtClean="0">
                <a:solidFill>
                  <a:srgbClr val="FF00FF"/>
                </a:solidFill>
                <a:latin typeface="Arial" pitchFamily="34" charset="0"/>
                <a:cs typeface="Arial" pitchFamily="34" charset="0"/>
              </a:rPr>
              <a:t>VS Coil</a:t>
            </a:r>
            <a:endParaRPr lang="en-GB" dirty="0">
              <a:solidFill>
                <a:srgbClr val="FF00FF"/>
              </a:solidFill>
              <a:latin typeface="Arial" pitchFamily="34" charset="0"/>
              <a:cs typeface="Arial"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400">
              <a:solidFill>
                <a:srgbClr val="000000"/>
              </a:solidFill>
              <a:latin typeface="Century Gothic" pitchFamily="34" charset="0"/>
              <a:cs typeface="+mn-cs"/>
            </a:endParaRPr>
          </a:p>
        </p:txBody>
      </p:sp>
      <p:sp>
        <p:nvSpPr>
          <p:cNvPr id="8" name="Rectangle 19"/>
          <p:cNvSpPr>
            <a:spLocks noChangeArrowheads="1"/>
          </p:cNvSpPr>
          <p:nvPr/>
        </p:nvSpPr>
        <p:spPr bwMode="auto">
          <a:xfrm>
            <a:off x="3002340" y="3791299"/>
            <a:ext cx="1569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dirty="0" smtClean="0">
                <a:solidFill>
                  <a:srgbClr val="333399"/>
                </a:solidFill>
                <a:latin typeface="Arial" pitchFamily="34" charset="0"/>
                <a:cs typeface="Arial" pitchFamily="34" charset="0"/>
              </a:rPr>
              <a:t>ELM Control</a:t>
            </a:r>
          </a:p>
          <a:p>
            <a:pPr algn="ctr"/>
            <a:r>
              <a:rPr lang="en-US" dirty="0" smtClean="0">
                <a:solidFill>
                  <a:srgbClr val="333399"/>
                </a:solidFill>
                <a:latin typeface="Arial" pitchFamily="34" charset="0"/>
                <a:cs typeface="Arial" pitchFamily="34" charset="0"/>
              </a:rPr>
              <a:t>Coils (90 </a:t>
            </a:r>
            <a:r>
              <a:rPr lang="en-US" dirty="0" err="1" smtClean="0">
                <a:solidFill>
                  <a:srgbClr val="333399"/>
                </a:solidFill>
                <a:latin typeface="Arial" pitchFamily="34" charset="0"/>
                <a:cs typeface="Arial" pitchFamily="34" charset="0"/>
              </a:rPr>
              <a:t>kAt</a:t>
            </a:r>
            <a:r>
              <a:rPr lang="en-US" dirty="0" smtClean="0">
                <a:solidFill>
                  <a:srgbClr val="333399"/>
                </a:solidFill>
                <a:latin typeface="Arial" pitchFamily="34" charset="0"/>
                <a:cs typeface="Arial" pitchFamily="34" charset="0"/>
              </a:rPr>
              <a:t>)</a:t>
            </a:r>
            <a:endParaRPr lang="en-GB" dirty="0">
              <a:solidFill>
                <a:srgbClr val="333399"/>
              </a:solidFill>
              <a:latin typeface="Arial" pitchFamily="34" charset="0"/>
              <a:cs typeface="Arial" pitchFamily="34" charset="0"/>
            </a:endParaRPr>
          </a:p>
        </p:txBody>
      </p:sp>
      <p:cxnSp>
        <p:nvCxnSpPr>
          <p:cNvPr id="4" name="Straight Arrow Connector 3"/>
          <p:cNvCxnSpPr/>
          <p:nvPr/>
        </p:nvCxnSpPr>
        <p:spPr bwMode="auto">
          <a:xfrm flipH="1" flipV="1">
            <a:off x="2699792" y="3143228"/>
            <a:ext cx="648072" cy="648071"/>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14" name="Straight Arrow Connector 13"/>
          <p:cNvCxnSpPr/>
          <p:nvPr/>
        </p:nvCxnSpPr>
        <p:spPr bwMode="auto">
          <a:xfrm flipH="1">
            <a:off x="2791952" y="4581128"/>
            <a:ext cx="627920" cy="538241"/>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18" name="Straight Arrow Connector 17"/>
          <p:cNvCxnSpPr/>
          <p:nvPr/>
        </p:nvCxnSpPr>
        <p:spPr bwMode="auto">
          <a:xfrm flipH="1">
            <a:off x="2645840" y="2254523"/>
            <a:ext cx="292224" cy="0"/>
          </a:xfrm>
          <a:prstGeom prst="straightConnector1">
            <a:avLst/>
          </a:prstGeom>
          <a:solidFill>
            <a:schemeClr val="accent1"/>
          </a:solidFill>
          <a:ln w="19050" cap="flat" cmpd="sng" algn="ctr">
            <a:solidFill>
              <a:srgbClr val="FF00FF"/>
            </a:solidFill>
            <a:prstDash val="solid"/>
            <a:round/>
            <a:headEnd type="none" w="med" len="med"/>
            <a:tailEnd type="arrow"/>
          </a:ln>
          <a:effectLst/>
        </p:spPr>
      </p:cxnSp>
      <p:cxnSp>
        <p:nvCxnSpPr>
          <p:cNvPr id="21" name="Straight Arrow Connector 20"/>
          <p:cNvCxnSpPr/>
          <p:nvPr/>
        </p:nvCxnSpPr>
        <p:spPr bwMode="auto">
          <a:xfrm flipH="1">
            <a:off x="2839815" y="4096100"/>
            <a:ext cx="292224" cy="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sp>
        <p:nvSpPr>
          <p:cNvPr id="22" name="Rectangle 19"/>
          <p:cNvSpPr>
            <a:spLocks noChangeArrowheads="1"/>
          </p:cNvSpPr>
          <p:nvPr/>
        </p:nvSpPr>
        <p:spPr bwMode="auto">
          <a:xfrm>
            <a:off x="3040104" y="2047905"/>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dirty="0" smtClean="0">
                <a:solidFill>
                  <a:srgbClr val="FF00FF"/>
                </a:solidFill>
                <a:latin typeface="Arial" pitchFamily="34" charset="0"/>
                <a:cs typeface="Arial" pitchFamily="34" charset="0"/>
              </a:rPr>
              <a:t>VS Coil</a:t>
            </a:r>
            <a:endParaRPr lang="en-GB" dirty="0">
              <a:solidFill>
                <a:srgbClr val="FF00FF"/>
              </a:solidFill>
              <a:latin typeface="Arial" pitchFamily="34" charset="0"/>
              <a:cs typeface="Arial" pitchFamily="34" charset="0"/>
            </a:endParaRPr>
          </a:p>
        </p:txBody>
      </p:sp>
      <p:cxnSp>
        <p:nvCxnSpPr>
          <p:cNvPr id="23" name="Straight Arrow Connector 22"/>
          <p:cNvCxnSpPr/>
          <p:nvPr/>
        </p:nvCxnSpPr>
        <p:spPr bwMode="auto">
          <a:xfrm flipH="1">
            <a:off x="2893992" y="5340300"/>
            <a:ext cx="292224" cy="0"/>
          </a:xfrm>
          <a:prstGeom prst="straightConnector1">
            <a:avLst/>
          </a:prstGeom>
          <a:solidFill>
            <a:schemeClr val="accent1"/>
          </a:solidFill>
          <a:ln w="19050" cap="flat" cmpd="sng" algn="ctr">
            <a:solidFill>
              <a:srgbClr val="FF00FF"/>
            </a:solidFill>
            <a:prstDash val="solid"/>
            <a:round/>
            <a:headEnd type="none" w="med" len="med"/>
            <a:tailEnd type="arrow"/>
          </a:ln>
          <a:effectLst/>
        </p:spPr>
      </p:cxnSp>
      <p:sp>
        <p:nvSpPr>
          <p:cNvPr id="26" name="Rectangle 2"/>
          <p:cNvSpPr txBox="1">
            <a:spLocks noChangeArrowheads="1"/>
          </p:cNvSpPr>
          <p:nvPr/>
        </p:nvSpPr>
        <p:spPr bwMode="auto">
          <a:xfrm>
            <a:off x="4355977" y="5103621"/>
            <a:ext cx="4680520" cy="1061684"/>
          </a:xfrm>
          <a:prstGeom prst="rect">
            <a:avLst/>
          </a:prstGeom>
          <a:noFill/>
          <a:ln w="9525">
            <a:noFill/>
            <a:miter lim="800000"/>
            <a:headEnd/>
            <a:tailEnd/>
          </a:ln>
        </p:spPr>
        <p:txBody>
          <a:bodyPr/>
          <a:lstStyle/>
          <a:p>
            <a:pPr>
              <a:spcBef>
                <a:spcPts val="0"/>
              </a:spcBef>
              <a:spcAft>
                <a:spcPts val="200"/>
              </a:spcAft>
              <a:tabLst>
                <a:tab pos="361950" algn="l"/>
              </a:tabLst>
              <a:defRPr/>
            </a:pPr>
            <a:r>
              <a:rPr lang="en-GB" sz="1400" kern="0" dirty="0" smtClean="0">
                <a:solidFill>
                  <a:srgbClr val="333399"/>
                </a:solidFill>
                <a:latin typeface="Arial" pitchFamily="34" charset="0"/>
                <a:cs typeface="Arial" pitchFamily="34" charset="0"/>
                <a:sym typeface="Symbol" pitchFamily="18" charset="2"/>
              </a:rPr>
              <a:t>Pellet parameters :</a:t>
            </a:r>
          </a:p>
          <a:p>
            <a:pPr marL="285750" indent="-285750">
              <a:spcBef>
                <a:spcPts val="0"/>
              </a:spcBef>
              <a:spcAft>
                <a:spcPts val="200"/>
              </a:spcAft>
              <a:buFont typeface="Wingdings" pitchFamily="2" charset="2"/>
              <a:buChar char="§"/>
              <a:tabLst>
                <a:tab pos="361950" algn="l"/>
              </a:tabLst>
              <a:defRPr/>
            </a:pPr>
            <a:r>
              <a:rPr lang="en-GB" sz="1400" kern="0" dirty="0" err="1" smtClean="0">
                <a:solidFill>
                  <a:srgbClr val="333399"/>
                </a:solidFill>
                <a:latin typeface="Arial" pitchFamily="34" charset="0"/>
                <a:cs typeface="Arial" pitchFamily="34" charset="0"/>
                <a:sym typeface="Symbol" pitchFamily="18" charset="2"/>
              </a:rPr>
              <a:t>v</a:t>
            </a:r>
            <a:r>
              <a:rPr lang="en-GB" sz="1400" kern="0" baseline="-25000" dirty="0" err="1" smtClean="0">
                <a:solidFill>
                  <a:srgbClr val="333399"/>
                </a:solidFill>
                <a:latin typeface="Arial" pitchFamily="34" charset="0"/>
                <a:cs typeface="Arial" pitchFamily="34" charset="0"/>
                <a:sym typeface="Symbol" pitchFamily="18" charset="2"/>
              </a:rPr>
              <a:t>pellet</a:t>
            </a:r>
            <a:r>
              <a:rPr lang="en-GB" sz="1400" kern="0" dirty="0" smtClean="0">
                <a:solidFill>
                  <a:srgbClr val="333399"/>
                </a:solidFill>
                <a:latin typeface="Arial" pitchFamily="34" charset="0"/>
                <a:cs typeface="Arial" pitchFamily="34" charset="0"/>
                <a:sym typeface="Symbol" pitchFamily="18" charset="2"/>
              </a:rPr>
              <a:t> = 300 – 500 ms</a:t>
            </a:r>
            <a:r>
              <a:rPr lang="en-GB" sz="1400" kern="0" baseline="30000" dirty="0" smtClean="0">
                <a:solidFill>
                  <a:srgbClr val="333399"/>
                </a:solidFill>
                <a:latin typeface="Arial" pitchFamily="34" charset="0"/>
                <a:cs typeface="Arial" pitchFamily="34" charset="0"/>
                <a:sym typeface="Symbol" pitchFamily="18" charset="2"/>
              </a:rPr>
              <a:t>-1</a:t>
            </a:r>
            <a:endParaRPr lang="en-GB" sz="1400" kern="0" dirty="0" smtClean="0">
              <a:solidFill>
                <a:srgbClr val="333399"/>
              </a:solidFill>
              <a:latin typeface="Arial" pitchFamily="34" charset="0"/>
              <a:cs typeface="Arial" pitchFamily="34" charset="0"/>
              <a:sym typeface="Symbol" pitchFamily="18" charset="2"/>
            </a:endParaRPr>
          </a:p>
          <a:p>
            <a:pPr marL="285750" indent="-285750">
              <a:spcBef>
                <a:spcPts val="0"/>
              </a:spcBef>
              <a:spcAft>
                <a:spcPts val="200"/>
              </a:spcAft>
              <a:buFont typeface="Wingdings" pitchFamily="2" charset="2"/>
              <a:buChar char="§"/>
              <a:tabLst>
                <a:tab pos="361950" algn="l"/>
              </a:tabLst>
              <a:defRPr/>
            </a:pPr>
            <a:r>
              <a:rPr lang="en-GB" sz="1400" kern="0" dirty="0" err="1" smtClean="0">
                <a:solidFill>
                  <a:srgbClr val="333399"/>
                </a:solidFill>
                <a:latin typeface="Arial" pitchFamily="34" charset="0"/>
                <a:cs typeface="Arial" pitchFamily="34" charset="0"/>
                <a:sym typeface="Symbol" pitchFamily="18" charset="2"/>
              </a:rPr>
              <a:t>V</a:t>
            </a:r>
            <a:r>
              <a:rPr lang="en-GB" sz="1400" kern="0" baseline="-25000" dirty="0" err="1" smtClean="0">
                <a:solidFill>
                  <a:srgbClr val="333399"/>
                </a:solidFill>
                <a:latin typeface="Arial" pitchFamily="34" charset="0"/>
                <a:cs typeface="Arial" pitchFamily="34" charset="0"/>
                <a:sym typeface="Symbol" pitchFamily="18" charset="2"/>
              </a:rPr>
              <a:t>pellet</a:t>
            </a:r>
            <a:r>
              <a:rPr lang="en-GB" sz="1400" kern="0" baseline="-25000" dirty="0" smtClean="0">
                <a:solidFill>
                  <a:srgbClr val="333399"/>
                </a:solidFill>
                <a:latin typeface="Arial" pitchFamily="34" charset="0"/>
                <a:cs typeface="Arial" pitchFamily="34" charset="0"/>
                <a:sym typeface="Symbol" pitchFamily="18" charset="2"/>
              </a:rPr>
              <a:t> </a:t>
            </a:r>
            <a:r>
              <a:rPr lang="en-GB" sz="1400" kern="0" dirty="0" smtClean="0">
                <a:solidFill>
                  <a:srgbClr val="333399"/>
                </a:solidFill>
                <a:latin typeface="Arial" pitchFamily="34" charset="0"/>
                <a:cs typeface="Arial" pitchFamily="34" charset="0"/>
                <a:sym typeface="Symbol" pitchFamily="18" charset="2"/>
              </a:rPr>
              <a:t>= 17-34 mm</a:t>
            </a:r>
            <a:r>
              <a:rPr lang="en-GB" sz="1400" kern="0" baseline="30000" dirty="0" smtClean="0">
                <a:solidFill>
                  <a:srgbClr val="333399"/>
                </a:solidFill>
                <a:latin typeface="Arial" pitchFamily="34" charset="0"/>
                <a:cs typeface="Arial" pitchFamily="34" charset="0"/>
                <a:sym typeface="Symbol" pitchFamily="18" charset="2"/>
              </a:rPr>
              <a:t>3</a:t>
            </a:r>
            <a:r>
              <a:rPr lang="en-GB" sz="1400" kern="0" dirty="0" smtClean="0">
                <a:solidFill>
                  <a:srgbClr val="333399"/>
                </a:solidFill>
                <a:latin typeface="Arial" pitchFamily="34" charset="0"/>
                <a:cs typeface="Arial" pitchFamily="34" charset="0"/>
                <a:sym typeface="Symbol" pitchFamily="18" charset="2"/>
              </a:rPr>
              <a:t>(pacing)/50-90 mm</a:t>
            </a:r>
            <a:r>
              <a:rPr lang="en-GB" sz="1400" kern="0" baseline="30000" dirty="0" smtClean="0">
                <a:solidFill>
                  <a:srgbClr val="333399"/>
                </a:solidFill>
                <a:latin typeface="Arial" pitchFamily="34" charset="0"/>
                <a:cs typeface="Arial" pitchFamily="34" charset="0"/>
                <a:sym typeface="Symbol" pitchFamily="18" charset="2"/>
              </a:rPr>
              <a:t>3</a:t>
            </a:r>
            <a:r>
              <a:rPr lang="en-GB" sz="1400" kern="0" dirty="0" smtClean="0">
                <a:solidFill>
                  <a:srgbClr val="333399"/>
                </a:solidFill>
                <a:latin typeface="Arial" pitchFamily="34" charset="0"/>
                <a:cs typeface="Arial" pitchFamily="34" charset="0"/>
                <a:sym typeface="Symbol" pitchFamily="18" charset="2"/>
              </a:rPr>
              <a:t>(core fuelling)</a:t>
            </a:r>
          </a:p>
          <a:p>
            <a:pPr marL="285750" indent="-285750">
              <a:spcBef>
                <a:spcPts val="0"/>
              </a:spcBef>
              <a:spcAft>
                <a:spcPts val="200"/>
              </a:spcAft>
              <a:buFont typeface="Wingdings" pitchFamily="2" charset="2"/>
              <a:buChar char="§"/>
              <a:tabLst>
                <a:tab pos="361950" algn="l"/>
              </a:tabLst>
              <a:defRPr/>
            </a:pPr>
            <a:r>
              <a:rPr lang="en-GB" sz="1400" kern="0" dirty="0" err="1" smtClean="0">
                <a:solidFill>
                  <a:srgbClr val="333399"/>
                </a:solidFill>
                <a:latin typeface="Arial" pitchFamily="34" charset="0"/>
                <a:cs typeface="Arial" pitchFamily="34" charset="0"/>
                <a:sym typeface="Symbol" pitchFamily="18" charset="2"/>
              </a:rPr>
              <a:t>f</a:t>
            </a:r>
            <a:r>
              <a:rPr lang="en-GB" sz="1400" kern="0" baseline="-25000" dirty="0" err="1" smtClean="0">
                <a:solidFill>
                  <a:srgbClr val="333399"/>
                </a:solidFill>
                <a:latin typeface="Arial" pitchFamily="34" charset="0"/>
                <a:cs typeface="Arial" pitchFamily="34" charset="0"/>
                <a:sym typeface="Symbol" pitchFamily="18" charset="2"/>
              </a:rPr>
              <a:t>pellet</a:t>
            </a:r>
            <a:r>
              <a:rPr lang="en-GB" sz="1400" kern="0" dirty="0" smtClean="0">
                <a:solidFill>
                  <a:srgbClr val="333399"/>
                </a:solidFill>
                <a:latin typeface="Arial" pitchFamily="34" charset="0"/>
                <a:cs typeface="Arial" pitchFamily="34" charset="0"/>
                <a:sym typeface="Symbol" pitchFamily="18" charset="2"/>
              </a:rPr>
              <a:t> (per injector) = 4-16 Hz</a:t>
            </a:r>
            <a:endParaRPr lang="en-US" sz="1400" kern="0" dirty="0" smtClean="0">
              <a:solidFill>
                <a:srgbClr val="333399"/>
              </a:solidFill>
              <a:latin typeface="Arial" pitchFamily="34" charset="0"/>
              <a:cs typeface="Arial" pitchFamily="34" charset="0"/>
              <a:sym typeface="Symbol" pitchFamily="18" charset="2"/>
            </a:endParaRPr>
          </a:p>
        </p:txBody>
      </p:sp>
      <p:sp>
        <p:nvSpPr>
          <p:cNvPr id="28" name="Rectangle 19"/>
          <p:cNvSpPr>
            <a:spLocks noChangeArrowheads="1"/>
          </p:cNvSpPr>
          <p:nvPr/>
        </p:nvSpPr>
        <p:spPr bwMode="auto">
          <a:xfrm>
            <a:off x="5868144" y="4671013"/>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dirty="0" smtClean="0">
                <a:solidFill>
                  <a:srgbClr val="333399"/>
                </a:solidFill>
                <a:latin typeface="Arial" pitchFamily="34" charset="0"/>
                <a:cs typeface="Arial" pitchFamily="34" charset="0"/>
              </a:rPr>
              <a:t>Maruyama - ITR/P5-24</a:t>
            </a:r>
            <a:endParaRPr lang="en-GB" dirty="0">
              <a:solidFill>
                <a:srgbClr val="333399"/>
              </a:solidFill>
              <a:latin typeface="Arial" pitchFamily="34" charset="0"/>
              <a:cs typeface="Arial" pitchFamily="34" charset="0"/>
            </a:endParaRPr>
          </a:p>
        </p:txBody>
      </p:sp>
      <p:grpSp>
        <p:nvGrpSpPr>
          <p:cNvPr id="3" name="Group 8"/>
          <p:cNvGrpSpPr/>
          <p:nvPr/>
        </p:nvGrpSpPr>
        <p:grpSpPr>
          <a:xfrm>
            <a:off x="4716016" y="2047905"/>
            <a:ext cx="4398136" cy="2623108"/>
            <a:chOff x="5318398" y="2329430"/>
            <a:chExt cx="3665538" cy="210820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8398" y="2329430"/>
              <a:ext cx="33924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8"/>
            <p:cNvSpPr/>
            <p:nvPr/>
          </p:nvSpPr>
          <p:spPr>
            <a:xfrm>
              <a:off x="6767786" y="3061267"/>
              <a:ext cx="2216150" cy="1163638"/>
            </a:xfrm>
            <a:custGeom>
              <a:avLst/>
              <a:gdLst>
                <a:gd name="connsiteX0" fmla="*/ 0 w 2216075"/>
                <a:gd name="connsiteY0" fmla="*/ 0 h 1163117"/>
                <a:gd name="connsiteX1" fmla="*/ 53788 w 2216075"/>
                <a:gd name="connsiteY1" fmla="*/ 86062 h 1163117"/>
                <a:gd name="connsiteX2" fmla="*/ 75304 w 2216075"/>
                <a:gd name="connsiteY2" fmla="*/ 107577 h 1163117"/>
                <a:gd name="connsiteX3" fmla="*/ 96819 w 2216075"/>
                <a:gd name="connsiteY3" fmla="*/ 139850 h 1163117"/>
                <a:gd name="connsiteX4" fmla="*/ 118334 w 2216075"/>
                <a:gd name="connsiteY4" fmla="*/ 182880 h 1163117"/>
                <a:gd name="connsiteX5" fmla="*/ 182880 w 2216075"/>
                <a:gd name="connsiteY5" fmla="*/ 268942 h 1163117"/>
                <a:gd name="connsiteX6" fmla="*/ 204395 w 2216075"/>
                <a:gd name="connsiteY6" fmla="*/ 333487 h 1163117"/>
                <a:gd name="connsiteX7" fmla="*/ 236668 w 2216075"/>
                <a:gd name="connsiteY7" fmla="*/ 355003 h 1163117"/>
                <a:gd name="connsiteX8" fmla="*/ 279699 w 2216075"/>
                <a:gd name="connsiteY8" fmla="*/ 408791 h 1163117"/>
                <a:gd name="connsiteX9" fmla="*/ 311972 w 2216075"/>
                <a:gd name="connsiteY9" fmla="*/ 441064 h 1163117"/>
                <a:gd name="connsiteX10" fmla="*/ 322729 w 2216075"/>
                <a:gd name="connsiteY10" fmla="*/ 473337 h 1163117"/>
                <a:gd name="connsiteX11" fmla="*/ 408791 w 2216075"/>
                <a:gd name="connsiteY11" fmla="*/ 548640 h 1163117"/>
                <a:gd name="connsiteX12" fmla="*/ 451821 w 2216075"/>
                <a:gd name="connsiteY12" fmla="*/ 591671 h 1163117"/>
                <a:gd name="connsiteX13" fmla="*/ 494852 w 2216075"/>
                <a:gd name="connsiteY13" fmla="*/ 645459 h 1163117"/>
                <a:gd name="connsiteX14" fmla="*/ 527125 w 2216075"/>
                <a:gd name="connsiteY14" fmla="*/ 656217 h 1163117"/>
                <a:gd name="connsiteX15" fmla="*/ 613186 w 2216075"/>
                <a:gd name="connsiteY15" fmla="*/ 720763 h 1163117"/>
                <a:gd name="connsiteX16" fmla="*/ 645459 w 2216075"/>
                <a:gd name="connsiteY16" fmla="*/ 742278 h 1163117"/>
                <a:gd name="connsiteX17" fmla="*/ 720762 w 2216075"/>
                <a:gd name="connsiteY17" fmla="*/ 796066 h 1163117"/>
                <a:gd name="connsiteX18" fmla="*/ 753035 w 2216075"/>
                <a:gd name="connsiteY18" fmla="*/ 806824 h 1163117"/>
                <a:gd name="connsiteX19" fmla="*/ 796066 w 2216075"/>
                <a:gd name="connsiteY19" fmla="*/ 828339 h 1163117"/>
                <a:gd name="connsiteX20" fmla="*/ 828339 w 2216075"/>
                <a:gd name="connsiteY20" fmla="*/ 839097 h 1163117"/>
                <a:gd name="connsiteX21" fmla="*/ 860612 w 2216075"/>
                <a:gd name="connsiteY21" fmla="*/ 860612 h 1163117"/>
                <a:gd name="connsiteX22" fmla="*/ 892885 w 2216075"/>
                <a:gd name="connsiteY22" fmla="*/ 871370 h 1163117"/>
                <a:gd name="connsiteX23" fmla="*/ 968188 w 2216075"/>
                <a:gd name="connsiteY23" fmla="*/ 914400 h 1163117"/>
                <a:gd name="connsiteX24" fmla="*/ 1065007 w 2216075"/>
                <a:gd name="connsiteY24" fmla="*/ 946673 h 1163117"/>
                <a:gd name="connsiteX25" fmla="*/ 1108038 w 2216075"/>
                <a:gd name="connsiteY25" fmla="*/ 968189 h 1163117"/>
                <a:gd name="connsiteX26" fmla="*/ 1172584 w 2216075"/>
                <a:gd name="connsiteY26" fmla="*/ 989704 h 1163117"/>
                <a:gd name="connsiteX27" fmla="*/ 1204856 w 2216075"/>
                <a:gd name="connsiteY27" fmla="*/ 1000462 h 1163117"/>
                <a:gd name="connsiteX28" fmla="*/ 1237129 w 2216075"/>
                <a:gd name="connsiteY28" fmla="*/ 1021977 h 1163117"/>
                <a:gd name="connsiteX29" fmla="*/ 1301675 w 2216075"/>
                <a:gd name="connsiteY29" fmla="*/ 1043492 h 1163117"/>
                <a:gd name="connsiteX30" fmla="*/ 1366221 w 2216075"/>
                <a:gd name="connsiteY30" fmla="*/ 1065007 h 1163117"/>
                <a:gd name="connsiteX31" fmla="*/ 1398494 w 2216075"/>
                <a:gd name="connsiteY31" fmla="*/ 1075765 h 1163117"/>
                <a:gd name="connsiteX32" fmla="*/ 1463040 w 2216075"/>
                <a:gd name="connsiteY32" fmla="*/ 1086523 h 1163117"/>
                <a:gd name="connsiteX33" fmla="*/ 1495313 w 2216075"/>
                <a:gd name="connsiteY33" fmla="*/ 1097280 h 1163117"/>
                <a:gd name="connsiteX34" fmla="*/ 1581374 w 2216075"/>
                <a:gd name="connsiteY34" fmla="*/ 1108038 h 1163117"/>
                <a:gd name="connsiteX35" fmla="*/ 1656678 w 2216075"/>
                <a:gd name="connsiteY35" fmla="*/ 1129553 h 1163117"/>
                <a:gd name="connsiteX36" fmla="*/ 1753496 w 2216075"/>
                <a:gd name="connsiteY36" fmla="*/ 1140311 h 1163117"/>
                <a:gd name="connsiteX37" fmla="*/ 1893346 w 2216075"/>
                <a:gd name="connsiteY37" fmla="*/ 1161826 h 1163117"/>
                <a:gd name="connsiteX38" fmla="*/ 2216075 w 2216075"/>
                <a:gd name="connsiteY38" fmla="*/ 1161826 h 1163117"/>
                <a:gd name="connsiteX0" fmla="*/ 0 w 2216075"/>
                <a:gd name="connsiteY0" fmla="*/ 0 h 1163117"/>
                <a:gd name="connsiteX1" fmla="*/ 53788 w 2216075"/>
                <a:gd name="connsiteY1" fmla="*/ 86062 h 1163117"/>
                <a:gd name="connsiteX2" fmla="*/ 75304 w 2216075"/>
                <a:gd name="connsiteY2" fmla="*/ 107577 h 1163117"/>
                <a:gd name="connsiteX3" fmla="*/ 96819 w 2216075"/>
                <a:gd name="connsiteY3" fmla="*/ 139850 h 1163117"/>
                <a:gd name="connsiteX4" fmla="*/ 118334 w 2216075"/>
                <a:gd name="connsiteY4" fmla="*/ 182880 h 1163117"/>
                <a:gd name="connsiteX5" fmla="*/ 204395 w 2216075"/>
                <a:gd name="connsiteY5" fmla="*/ 333487 h 1163117"/>
                <a:gd name="connsiteX6" fmla="*/ 236668 w 2216075"/>
                <a:gd name="connsiteY6" fmla="*/ 355003 h 1163117"/>
                <a:gd name="connsiteX7" fmla="*/ 279699 w 2216075"/>
                <a:gd name="connsiteY7" fmla="*/ 408791 h 1163117"/>
                <a:gd name="connsiteX8" fmla="*/ 311972 w 2216075"/>
                <a:gd name="connsiteY8" fmla="*/ 441064 h 1163117"/>
                <a:gd name="connsiteX9" fmla="*/ 322729 w 2216075"/>
                <a:gd name="connsiteY9" fmla="*/ 473337 h 1163117"/>
                <a:gd name="connsiteX10" fmla="*/ 408791 w 2216075"/>
                <a:gd name="connsiteY10" fmla="*/ 548640 h 1163117"/>
                <a:gd name="connsiteX11" fmla="*/ 451821 w 2216075"/>
                <a:gd name="connsiteY11" fmla="*/ 591671 h 1163117"/>
                <a:gd name="connsiteX12" fmla="*/ 494852 w 2216075"/>
                <a:gd name="connsiteY12" fmla="*/ 645459 h 1163117"/>
                <a:gd name="connsiteX13" fmla="*/ 527125 w 2216075"/>
                <a:gd name="connsiteY13" fmla="*/ 656217 h 1163117"/>
                <a:gd name="connsiteX14" fmla="*/ 613186 w 2216075"/>
                <a:gd name="connsiteY14" fmla="*/ 720763 h 1163117"/>
                <a:gd name="connsiteX15" fmla="*/ 645459 w 2216075"/>
                <a:gd name="connsiteY15" fmla="*/ 742278 h 1163117"/>
                <a:gd name="connsiteX16" fmla="*/ 720762 w 2216075"/>
                <a:gd name="connsiteY16" fmla="*/ 796066 h 1163117"/>
                <a:gd name="connsiteX17" fmla="*/ 753035 w 2216075"/>
                <a:gd name="connsiteY17" fmla="*/ 806824 h 1163117"/>
                <a:gd name="connsiteX18" fmla="*/ 796066 w 2216075"/>
                <a:gd name="connsiteY18" fmla="*/ 828339 h 1163117"/>
                <a:gd name="connsiteX19" fmla="*/ 828339 w 2216075"/>
                <a:gd name="connsiteY19" fmla="*/ 839097 h 1163117"/>
                <a:gd name="connsiteX20" fmla="*/ 860612 w 2216075"/>
                <a:gd name="connsiteY20" fmla="*/ 860612 h 1163117"/>
                <a:gd name="connsiteX21" fmla="*/ 892885 w 2216075"/>
                <a:gd name="connsiteY21" fmla="*/ 871370 h 1163117"/>
                <a:gd name="connsiteX22" fmla="*/ 968188 w 2216075"/>
                <a:gd name="connsiteY22" fmla="*/ 914400 h 1163117"/>
                <a:gd name="connsiteX23" fmla="*/ 1065007 w 2216075"/>
                <a:gd name="connsiteY23" fmla="*/ 946673 h 1163117"/>
                <a:gd name="connsiteX24" fmla="*/ 1108038 w 2216075"/>
                <a:gd name="connsiteY24" fmla="*/ 968189 h 1163117"/>
                <a:gd name="connsiteX25" fmla="*/ 1172584 w 2216075"/>
                <a:gd name="connsiteY25" fmla="*/ 989704 h 1163117"/>
                <a:gd name="connsiteX26" fmla="*/ 1204856 w 2216075"/>
                <a:gd name="connsiteY26" fmla="*/ 1000462 h 1163117"/>
                <a:gd name="connsiteX27" fmla="*/ 1237129 w 2216075"/>
                <a:gd name="connsiteY27" fmla="*/ 1021977 h 1163117"/>
                <a:gd name="connsiteX28" fmla="*/ 1301675 w 2216075"/>
                <a:gd name="connsiteY28" fmla="*/ 1043492 h 1163117"/>
                <a:gd name="connsiteX29" fmla="*/ 1366221 w 2216075"/>
                <a:gd name="connsiteY29" fmla="*/ 1065007 h 1163117"/>
                <a:gd name="connsiteX30" fmla="*/ 1398494 w 2216075"/>
                <a:gd name="connsiteY30" fmla="*/ 1075765 h 1163117"/>
                <a:gd name="connsiteX31" fmla="*/ 1463040 w 2216075"/>
                <a:gd name="connsiteY31" fmla="*/ 1086523 h 1163117"/>
                <a:gd name="connsiteX32" fmla="*/ 1495313 w 2216075"/>
                <a:gd name="connsiteY32" fmla="*/ 1097280 h 1163117"/>
                <a:gd name="connsiteX33" fmla="*/ 1581374 w 2216075"/>
                <a:gd name="connsiteY33" fmla="*/ 1108038 h 1163117"/>
                <a:gd name="connsiteX34" fmla="*/ 1656678 w 2216075"/>
                <a:gd name="connsiteY34" fmla="*/ 1129553 h 1163117"/>
                <a:gd name="connsiteX35" fmla="*/ 1753496 w 2216075"/>
                <a:gd name="connsiteY35" fmla="*/ 1140311 h 1163117"/>
                <a:gd name="connsiteX36" fmla="*/ 1893346 w 2216075"/>
                <a:gd name="connsiteY36" fmla="*/ 1161826 h 1163117"/>
                <a:gd name="connsiteX37" fmla="*/ 2216075 w 2216075"/>
                <a:gd name="connsiteY37" fmla="*/ 1161826 h 1163117"/>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892885 w 2216075"/>
                <a:gd name="connsiteY21" fmla="*/ 871370 h 1164216"/>
                <a:gd name="connsiteX22" fmla="*/ 968188 w 2216075"/>
                <a:gd name="connsiteY22" fmla="*/ 914400 h 1164216"/>
                <a:gd name="connsiteX23" fmla="*/ 1065007 w 2216075"/>
                <a:gd name="connsiteY23" fmla="*/ 946673 h 1164216"/>
                <a:gd name="connsiteX24" fmla="*/ 1108038 w 2216075"/>
                <a:gd name="connsiteY24" fmla="*/ 968189 h 1164216"/>
                <a:gd name="connsiteX25" fmla="*/ 1172584 w 2216075"/>
                <a:gd name="connsiteY25" fmla="*/ 989704 h 1164216"/>
                <a:gd name="connsiteX26" fmla="*/ 1204856 w 2216075"/>
                <a:gd name="connsiteY26" fmla="*/ 1000462 h 1164216"/>
                <a:gd name="connsiteX27" fmla="*/ 1237129 w 2216075"/>
                <a:gd name="connsiteY27" fmla="*/ 1021977 h 1164216"/>
                <a:gd name="connsiteX28" fmla="*/ 1301675 w 2216075"/>
                <a:gd name="connsiteY28" fmla="*/ 1043492 h 1164216"/>
                <a:gd name="connsiteX29" fmla="*/ 1366221 w 2216075"/>
                <a:gd name="connsiteY29" fmla="*/ 1065007 h 1164216"/>
                <a:gd name="connsiteX30" fmla="*/ 1398494 w 2216075"/>
                <a:gd name="connsiteY30" fmla="*/ 1075765 h 1164216"/>
                <a:gd name="connsiteX31" fmla="*/ 1463040 w 2216075"/>
                <a:gd name="connsiteY31" fmla="*/ 1086523 h 1164216"/>
                <a:gd name="connsiteX32" fmla="*/ 1495313 w 2216075"/>
                <a:gd name="connsiteY32" fmla="*/ 1097280 h 1164216"/>
                <a:gd name="connsiteX33" fmla="*/ 1581374 w 2216075"/>
                <a:gd name="connsiteY33" fmla="*/ 1108038 h 1164216"/>
                <a:gd name="connsiteX34" fmla="*/ 1656678 w 2216075"/>
                <a:gd name="connsiteY34" fmla="*/ 1129553 h 1164216"/>
                <a:gd name="connsiteX35" fmla="*/ 1893346 w 2216075"/>
                <a:gd name="connsiteY35" fmla="*/ 1161826 h 1164216"/>
                <a:gd name="connsiteX36" fmla="*/ 2216075 w 2216075"/>
                <a:gd name="connsiteY36"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892885 w 2216075"/>
                <a:gd name="connsiteY21" fmla="*/ 871370 h 1164216"/>
                <a:gd name="connsiteX22" fmla="*/ 968188 w 2216075"/>
                <a:gd name="connsiteY22" fmla="*/ 914400 h 1164216"/>
                <a:gd name="connsiteX23" fmla="*/ 1065007 w 2216075"/>
                <a:gd name="connsiteY23" fmla="*/ 946673 h 1164216"/>
                <a:gd name="connsiteX24" fmla="*/ 1108038 w 2216075"/>
                <a:gd name="connsiteY24" fmla="*/ 968189 h 1164216"/>
                <a:gd name="connsiteX25" fmla="*/ 1172584 w 2216075"/>
                <a:gd name="connsiteY25" fmla="*/ 989704 h 1164216"/>
                <a:gd name="connsiteX26" fmla="*/ 1204856 w 2216075"/>
                <a:gd name="connsiteY26" fmla="*/ 1000462 h 1164216"/>
                <a:gd name="connsiteX27" fmla="*/ 1237129 w 2216075"/>
                <a:gd name="connsiteY27" fmla="*/ 1021977 h 1164216"/>
                <a:gd name="connsiteX28" fmla="*/ 1301675 w 2216075"/>
                <a:gd name="connsiteY28" fmla="*/ 1043492 h 1164216"/>
                <a:gd name="connsiteX29" fmla="*/ 1366221 w 2216075"/>
                <a:gd name="connsiteY29" fmla="*/ 1065007 h 1164216"/>
                <a:gd name="connsiteX30" fmla="*/ 1398494 w 2216075"/>
                <a:gd name="connsiteY30" fmla="*/ 1075765 h 1164216"/>
                <a:gd name="connsiteX31" fmla="*/ 1463040 w 2216075"/>
                <a:gd name="connsiteY31" fmla="*/ 1086523 h 1164216"/>
                <a:gd name="connsiteX32" fmla="*/ 1495313 w 2216075"/>
                <a:gd name="connsiteY32" fmla="*/ 1097280 h 1164216"/>
                <a:gd name="connsiteX33" fmla="*/ 1656678 w 2216075"/>
                <a:gd name="connsiteY33" fmla="*/ 1129553 h 1164216"/>
                <a:gd name="connsiteX34" fmla="*/ 1893346 w 2216075"/>
                <a:gd name="connsiteY34" fmla="*/ 1161826 h 1164216"/>
                <a:gd name="connsiteX35" fmla="*/ 2216075 w 2216075"/>
                <a:gd name="connsiteY35"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892885 w 2216075"/>
                <a:gd name="connsiteY21" fmla="*/ 871370 h 1164216"/>
                <a:gd name="connsiteX22" fmla="*/ 968188 w 2216075"/>
                <a:gd name="connsiteY22" fmla="*/ 914400 h 1164216"/>
                <a:gd name="connsiteX23" fmla="*/ 1065007 w 2216075"/>
                <a:gd name="connsiteY23" fmla="*/ 946673 h 1164216"/>
                <a:gd name="connsiteX24" fmla="*/ 1108038 w 2216075"/>
                <a:gd name="connsiteY24" fmla="*/ 968189 h 1164216"/>
                <a:gd name="connsiteX25" fmla="*/ 1172584 w 2216075"/>
                <a:gd name="connsiteY25" fmla="*/ 989704 h 1164216"/>
                <a:gd name="connsiteX26" fmla="*/ 1204856 w 2216075"/>
                <a:gd name="connsiteY26" fmla="*/ 1000462 h 1164216"/>
                <a:gd name="connsiteX27" fmla="*/ 1237129 w 2216075"/>
                <a:gd name="connsiteY27" fmla="*/ 1021977 h 1164216"/>
                <a:gd name="connsiteX28" fmla="*/ 1301675 w 2216075"/>
                <a:gd name="connsiteY28" fmla="*/ 1043492 h 1164216"/>
                <a:gd name="connsiteX29" fmla="*/ 1366221 w 2216075"/>
                <a:gd name="connsiteY29" fmla="*/ 1065007 h 1164216"/>
                <a:gd name="connsiteX30" fmla="*/ 1398494 w 2216075"/>
                <a:gd name="connsiteY30" fmla="*/ 1075765 h 1164216"/>
                <a:gd name="connsiteX31" fmla="*/ 1495313 w 2216075"/>
                <a:gd name="connsiteY31" fmla="*/ 1097280 h 1164216"/>
                <a:gd name="connsiteX32" fmla="*/ 1656678 w 2216075"/>
                <a:gd name="connsiteY32" fmla="*/ 1129553 h 1164216"/>
                <a:gd name="connsiteX33" fmla="*/ 1893346 w 2216075"/>
                <a:gd name="connsiteY33" fmla="*/ 1161826 h 1164216"/>
                <a:gd name="connsiteX34" fmla="*/ 2216075 w 2216075"/>
                <a:gd name="connsiteY34"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968188 w 2216075"/>
                <a:gd name="connsiteY21" fmla="*/ 914400 h 1164216"/>
                <a:gd name="connsiteX22" fmla="*/ 1065007 w 2216075"/>
                <a:gd name="connsiteY22" fmla="*/ 946673 h 1164216"/>
                <a:gd name="connsiteX23" fmla="*/ 1108038 w 2216075"/>
                <a:gd name="connsiteY23" fmla="*/ 968189 h 1164216"/>
                <a:gd name="connsiteX24" fmla="*/ 1172584 w 2216075"/>
                <a:gd name="connsiteY24" fmla="*/ 989704 h 1164216"/>
                <a:gd name="connsiteX25" fmla="*/ 1204856 w 2216075"/>
                <a:gd name="connsiteY25" fmla="*/ 1000462 h 1164216"/>
                <a:gd name="connsiteX26" fmla="*/ 1237129 w 2216075"/>
                <a:gd name="connsiteY26" fmla="*/ 1021977 h 1164216"/>
                <a:gd name="connsiteX27" fmla="*/ 1301675 w 2216075"/>
                <a:gd name="connsiteY27" fmla="*/ 1043492 h 1164216"/>
                <a:gd name="connsiteX28" fmla="*/ 1366221 w 2216075"/>
                <a:gd name="connsiteY28" fmla="*/ 1065007 h 1164216"/>
                <a:gd name="connsiteX29" fmla="*/ 1398494 w 2216075"/>
                <a:gd name="connsiteY29" fmla="*/ 1075765 h 1164216"/>
                <a:gd name="connsiteX30" fmla="*/ 1495313 w 2216075"/>
                <a:gd name="connsiteY30" fmla="*/ 1097280 h 1164216"/>
                <a:gd name="connsiteX31" fmla="*/ 1656678 w 2216075"/>
                <a:gd name="connsiteY31" fmla="*/ 1129553 h 1164216"/>
                <a:gd name="connsiteX32" fmla="*/ 1893346 w 2216075"/>
                <a:gd name="connsiteY32" fmla="*/ 1161826 h 1164216"/>
                <a:gd name="connsiteX33" fmla="*/ 2216075 w 2216075"/>
                <a:gd name="connsiteY33"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968188 w 2216075"/>
                <a:gd name="connsiteY21" fmla="*/ 914400 h 1164216"/>
                <a:gd name="connsiteX22" fmla="*/ 1108038 w 2216075"/>
                <a:gd name="connsiteY22" fmla="*/ 968189 h 1164216"/>
                <a:gd name="connsiteX23" fmla="*/ 1172584 w 2216075"/>
                <a:gd name="connsiteY23" fmla="*/ 989704 h 1164216"/>
                <a:gd name="connsiteX24" fmla="*/ 1204856 w 2216075"/>
                <a:gd name="connsiteY24" fmla="*/ 1000462 h 1164216"/>
                <a:gd name="connsiteX25" fmla="*/ 1237129 w 2216075"/>
                <a:gd name="connsiteY25" fmla="*/ 1021977 h 1164216"/>
                <a:gd name="connsiteX26" fmla="*/ 1301675 w 2216075"/>
                <a:gd name="connsiteY26" fmla="*/ 1043492 h 1164216"/>
                <a:gd name="connsiteX27" fmla="*/ 1366221 w 2216075"/>
                <a:gd name="connsiteY27" fmla="*/ 1065007 h 1164216"/>
                <a:gd name="connsiteX28" fmla="*/ 1398494 w 2216075"/>
                <a:gd name="connsiteY28" fmla="*/ 1075765 h 1164216"/>
                <a:gd name="connsiteX29" fmla="*/ 1495313 w 2216075"/>
                <a:gd name="connsiteY29" fmla="*/ 1097280 h 1164216"/>
                <a:gd name="connsiteX30" fmla="*/ 1656678 w 2216075"/>
                <a:gd name="connsiteY30" fmla="*/ 1129553 h 1164216"/>
                <a:gd name="connsiteX31" fmla="*/ 1893346 w 2216075"/>
                <a:gd name="connsiteY31" fmla="*/ 1161826 h 1164216"/>
                <a:gd name="connsiteX32" fmla="*/ 2216075 w 2216075"/>
                <a:gd name="connsiteY32"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968188 w 2216075"/>
                <a:gd name="connsiteY21" fmla="*/ 914400 h 1164216"/>
                <a:gd name="connsiteX22" fmla="*/ 1108038 w 2216075"/>
                <a:gd name="connsiteY22" fmla="*/ 968189 h 1164216"/>
                <a:gd name="connsiteX23" fmla="*/ 1172584 w 2216075"/>
                <a:gd name="connsiteY23" fmla="*/ 989704 h 1164216"/>
                <a:gd name="connsiteX24" fmla="*/ 1237129 w 2216075"/>
                <a:gd name="connsiteY24" fmla="*/ 1021977 h 1164216"/>
                <a:gd name="connsiteX25" fmla="*/ 1301675 w 2216075"/>
                <a:gd name="connsiteY25" fmla="*/ 1043492 h 1164216"/>
                <a:gd name="connsiteX26" fmla="*/ 1366221 w 2216075"/>
                <a:gd name="connsiteY26" fmla="*/ 1065007 h 1164216"/>
                <a:gd name="connsiteX27" fmla="*/ 1398494 w 2216075"/>
                <a:gd name="connsiteY27" fmla="*/ 1075765 h 1164216"/>
                <a:gd name="connsiteX28" fmla="*/ 1495313 w 2216075"/>
                <a:gd name="connsiteY28" fmla="*/ 1097280 h 1164216"/>
                <a:gd name="connsiteX29" fmla="*/ 1656678 w 2216075"/>
                <a:gd name="connsiteY29" fmla="*/ 1129553 h 1164216"/>
                <a:gd name="connsiteX30" fmla="*/ 1893346 w 2216075"/>
                <a:gd name="connsiteY30" fmla="*/ 1161826 h 1164216"/>
                <a:gd name="connsiteX31" fmla="*/ 2216075 w 2216075"/>
                <a:gd name="connsiteY31"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968188 w 2216075"/>
                <a:gd name="connsiteY21" fmla="*/ 914400 h 1164216"/>
                <a:gd name="connsiteX22" fmla="*/ 1172584 w 2216075"/>
                <a:gd name="connsiteY22" fmla="*/ 989704 h 1164216"/>
                <a:gd name="connsiteX23" fmla="*/ 1237129 w 2216075"/>
                <a:gd name="connsiteY23" fmla="*/ 1021977 h 1164216"/>
                <a:gd name="connsiteX24" fmla="*/ 1301675 w 2216075"/>
                <a:gd name="connsiteY24" fmla="*/ 1043492 h 1164216"/>
                <a:gd name="connsiteX25" fmla="*/ 1366221 w 2216075"/>
                <a:gd name="connsiteY25" fmla="*/ 1065007 h 1164216"/>
                <a:gd name="connsiteX26" fmla="*/ 1398494 w 2216075"/>
                <a:gd name="connsiteY26" fmla="*/ 1075765 h 1164216"/>
                <a:gd name="connsiteX27" fmla="*/ 1495313 w 2216075"/>
                <a:gd name="connsiteY27" fmla="*/ 1097280 h 1164216"/>
                <a:gd name="connsiteX28" fmla="*/ 1656678 w 2216075"/>
                <a:gd name="connsiteY28" fmla="*/ 1129553 h 1164216"/>
                <a:gd name="connsiteX29" fmla="*/ 1893346 w 2216075"/>
                <a:gd name="connsiteY29" fmla="*/ 1161826 h 1164216"/>
                <a:gd name="connsiteX30" fmla="*/ 2216075 w 2216075"/>
                <a:gd name="connsiteY30"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51821 w 2216075"/>
                <a:gd name="connsiteY11" fmla="*/ 591671 h 1164216"/>
                <a:gd name="connsiteX12" fmla="*/ 494852 w 2216075"/>
                <a:gd name="connsiteY12" fmla="*/ 645459 h 1164216"/>
                <a:gd name="connsiteX13" fmla="*/ 527125 w 2216075"/>
                <a:gd name="connsiteY13" fmla="*/ 656217 h 1164216"/>
                <a:gd name="connsiteX14" fmla="*/ 613186 w 2216075"/>
                <a:gd name="connsiteY14" fmla="*/ 720763 h 1164216"/>
                <a:gd name="connsiteX15" fmla="*/ 645459 w 2216075"/>
                <a:gd name="connsiteY15" fmla="*/ 742278 h 1164216"/>
                <a:gd name="connsiteX16" fmla="*/ 720762 w 2216075"/>
                <a:gd name="connsiteY16" fmla="*/ 796066 h 1164216"/>
                <a:gd name="connsiteX17" fmla="*/ 753035 w 2216075"/>
                <a:gd name="connsiteY17" fmla="*/ 806824 h 1164216"/>
                <a:gd name="connsiteX18" fmla="*/ 796066 w 2216075"/>
                <a:gd name="connsiteY18" fmla="*/ 828339 h 1164216"/>
                <a:gd name="connsiteX19" fmla="*/ 828339 w 2216075"/>
                <a:gd name="connsiteY19" fmla="*/ 839097 h 1164216"/>
                <a:gd name="connsiteX20" fmla="*/ 860612 w 2216075"/>
                <a:gd name="connsiteY20" fmla="*/ 860612 h 1164216"/>
                <a:gd name="connsiteX21" fmla="*/ 968188 w 2216075"/>
                <a:gd name="connsiteY21" fmla="*/ 914400 h 1164216"/>
                <a:gd name="connsiteX22" fmla="*/ 1119421 w 2216075"/>
                <a:gd name="connsiteY22" fmla="*/ 976413 h 1164216"/>
                <a:gd name="connsiteX23" fmla="*/ 1237129 w 2216075"/>
                <a:gd name="connsiteY23" fmla="*/ 1021977 h 1164216"/>
                <a:gd name="connsiteX24" fmla="*/ 1301675 w 2216075"/>
                <a:gd name="connsiteY24" fmla="*/ 1043492 h 1164216"/>
                <a:gd name="connsiteX25" fmla="*/ 1366221 w 2216075"/>
                <a:gd name="connsiteY25" fmla="*/ 1065007 h 1164216"/>
                <a:gd name="connsiteX26" fmla="*/ 1398494 w 2216075"/>
                <a:gd name="connsiteY26" fmla="*/ 1075765 h 1164216"/>
                <a:gd name="connsiteX27" fmla="*/ 1495313 w 2216075"/>
                <a:gd name="connsiteY27" fmla="*/ 1097280 h 1164216"/>
                <a:gd name="connsiteX28" fmla="*/ 1656678 w 2216075"/>
                <a:gd name="connsiteY28" fmla="*/ 1129553 h 1164216"/>
                <a:gd name="connsiteX29" fmla="*/ 1893346 w 2216075"/>
                <a:gd name="connsiteY29" fmla="*/ 1161826 h 1164216"/>
                <a:gd name="connsiteX30" fmla="*/ 2216075 w 2216075"/>
                <a:gd name="connsiteY30"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94852 w 2216075"/>
                <a:gd name="connsiteY11" fmla="*/ 645459 h 1164216"/>
                <a:gd name="connsiteX12" fmla="*/ 527125 w 2216075"/>
                <a:gd name="connsiteY12" fmla="*/ 656217 h 1164216"/>
                <a:gd name="connsiteX13" fmla="*/ 613186 w 2216075"/>
                <a:gd name="connsiteY13" fmla="*/ 720763 h 1164216"/>
                <a:gd name="connsiteX14" fmla="*/ 645459 w 2216075"/>
                <a:gd name="connsiteY14" fmla="*/ 742278 h 1164216"/>
                <a:gd name="connsiteX15" fmla="*/ 720762 w 2216075"/>
                <a:gd name="connsiteY15" fmla="*/ 796066 h 1164216"/>
                <a:gd name="connsiteX16" fmla="*/ 753035 w 2216075"/>
                <a:gd name="connsiteY16" fmla="*/ 806824 h 1164216"/>
                <a:gd name="connsiteX17" fmla="*/ 796066 w 2216075"/>
                <a:gd name="connsiteY17" fmla="*/ 828339 h 1164216"/>
                <a:gd name="connsiteX18" fmla="*/ 828339 w 2216075"/>
                <a:gd name="connsiteY18" fmla="*/ 839097 h 1164216"/>
                <a:gd name="connsiteX19" fmla="*/ 860612 w 2216075"/>
                <a:gd name="connsiteY19" fmla="*/ 860612 h 1164216"/>
                <a:gd name="connsiteX20" fmla="*/ 968188 w 2216075"/>
                <a:gd name="connsiteY20" fmla="*/ 914400 h 1164216"/>
                <a:gd name="connsiteX21" fmla="*/ 1119421 w 2216075"/>
                <a:gd name="connsiteY21" fmla="*/ 976413 h 1164216"/>
                <a:gd name="connsiteX22" fmla="*/ 1237129 w 2216075"/>
                <a:gd name="connsiteY22" fmla="*/ 1021977 h 1164216"/>
                <a:gd name="connsiteX23" fmla="*/ 1301675 w 2216075"/>
                <a:gd name="connsiteY23" fmla="*/ 1043492 h 1164216"/>
                <a:gd name="connsiteX24" fmla="*/ 1366221 w 2216075"/>
                <a:gd name="connsiteY24" fmla="*/ 1065007 h 1164216"/>
                <a:gd name="connsiteX25" fmla="*/ 1398494 w 2216075"/>
                <a:gd name="connsiteY25" fmla="*/ 1075765 h 1164216"/>
                <a:gd name="connsiteX26" fmla="*/ 1495313 w 2216075"/>
                <a:gd name="connsiteY26" fmla="*/ 1097280 h 1164216"/>
                <a:gd name="connsiteX27" fmla="*/ 1656678 w 2216075"/>
                <a:gd name="connsiteY27" fmla="*/ 1129553 h 1164216"/>
                <a:gd name="connsiteX28" fmla="*/ 1893346 w 2216075"/>
                <a:gd name="connsiteY28" fmla="*/ 1161826 h 1164216"/>
                <a:gd name="connsiteX29" fmla="*/ 2216075 w 2216075"/>
                <a:gd name="connsiteY29"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94852 w 2216075"/>
                <a:gd name="connsiteY11" fmla="*/ 645459 h 1164216"/>
                <a:gd name="connsiteX12" fmla="*/ 613186 w 2216075"/>
                <a:gd name="connsiteY12" fmla="*/ 720763 h 1164216"/>
                <a:gd name="connsiteX13" fmla="*/ 645459 w 2216075"/>
                <a:gd name="connsiteY13" fmla="*/ 742278 h 1164216"/>
                <a:gd name="connsiteX14" fmla="*/ 720762 w 2216075"/>
                <a:gd name="connsiteY14" fmla="*/ 796066 h 1164216"/>
                <a:gd name="connsiteX15" fmla="*/ 753035 w 2216075"/>
                <a:gd name="connsiteY15" fmla="*/ 806824 h 1164216"/>
                <a:gd name="connsiteX16" fmla="*/ 796066 w 2216075"/>
                <a:gd name="connsiteY16" fmla="*/ 828339 h 1164216"/>
                <a:gd name="connsiteX17" fmla="*/ 828339 w 2216075"/>
                <a:gd name="connsiteY17" fmla="*/ 839097 h 1164216"/>
                <a:gd name="connsiteX18" fmla="*/ 860612 w 2216075"/>
                <a:gd name="connsiteY18" fmla="*/ 860612 h 1164216"/>
                <a:gd name="connsiteX19" fmla="*/ 968188 w 2216075"/>
                <a:gd name="connsiteY19" fmla="*/ 914400 h 1164216"/>
                <a:gd name="connsiteX20" fmla="*/ 1119421 w 2216075"/>
                <a:gd name="connsiteY20" fmla="*/ 976413 h 1164216"/>
                <a:gd name="connsiteX21" fmla="*/ 1237129 w 2216075"/>
                <a:gd name="connsiteY21" fmla="*/ 1021977 h 1164216"/>
                <a:gd name="connsiteX22" fmla="*/ 1301675 w 2216075"/>
                <a:gd name="connsiteY22" fmla="*/ 1043492 h 1164216"/>
                <a:gd name="connsiteX23" fmla="*/ 1366221 w 2216075"/>
                <a:gd name="connsiteY23" fmla="*/ 1065007 h 1164216"/>
                <a:gd name="connsiteX24" fmla="*/ 1398494 w 2216075"/>
                <a:gd name="connsiteY24" fmla="*/ 1075765 h 1164216"/>
                <a:gd name="connsiteX25" fmla="*/ 1495313 w 2216075"/>
                <a:gd name="connsiteY25" fmla="*/ 1097280 h 1164216"/>
                <a:gd name="connsiteX26" fmla="*/ 1656678 w 2216075"/>
                <a:gd name="connsiteY26" fmla="*/ 1129553 h 1164216"/>
                <a:gd name="connsiteX27" fmla="*/ 1893346 w 2216075"/>
                <a:gd name="connsiteY27" fmla="*/ 1161826 h 1164216"/>
                <a:gd name="connsiteX28" fmla="*/ 2216075 w 2216075"/>
                <a:gd name="connsiteY28"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94852 w 2216075"/>
                <a:gd name="connsiteY11" fmla="*/ 645459 h 1164216"/>
                <a:gd name="connsiteX12" fmla="*/ 645459 w 2216075"/>
                <a:gd name="connsiteY12" fmla="*/ 742278 h 1164216"/>
                <a:gd name="connsiteX13" fmla="*/ 720762 w 2216075"/>
                <a:gd name="connsiteY13" fmla="*/ 796066 h 1164216"/>
                <a:gd name="connsiteX14" fmla="*/ 753035 w 2216075"/>
                <a:gd name="connsiteY14" fmla="*/ 806824 h 1164216"/>
                <a:gd name="connsiteX15" fmla="*/ 796066 w 2216075"/>
                <a:gd name="connsiteY15" fmla="*/ 828339 h 1164216"/>
                <a:gd name="connsiteX16" fmla="*/ 828339 w 2216075"/>
                <a:gd name="connsiteY16" fmla="*/ 839097 h 1164216"/>
                <a:gd name="connsiteX17" fmla="*/ 860612 w 2216075"/>
                <a:gd name="connsiteY17" fmla="*/ 860612 h 1164216"/>
                <a:gd name="connsiteX18" fmla="*/ 968188 w 2216075"/>
                <a:gd name="connsiteY18" fmla="*/ 914400 h 1164216"/>
                <a:gd name="connsiteX19" fmla="*/ 1119421 w 2216075"/>
                <a:gd name="connsiteY19" fmla="*/ 976413 h 1164216"/>
                <a:gd name="connsiteX20" fmla="*/ 1237129 w 2216075"/>
                <a:gd name="connsiteY20" fmla="*/ 1021977 h 1164216"/>
                <a:gd name="connsiteX21" fmla="*/ 1301675 w 2216075"/>
                <a:gd name="connsiteY21" fmla="*/ 1043492 h 1164216"/>
                <a:gd name="connsiteX22" fmla="*/ 1366221 w 2216075"/>
                <a:gd name="connsiteY22" fmla="*/ 1065007 h 1164216"/>
                <a:gd name="connsiteX23" fmla="*/ 1398494 w 2216075"/>
                <a:gd name="connsiteY23" fmla="*/ 1075765 h 1164216"/>
                <a:gd name="connsiteX24" fmla="*/ 1495313 w 2216075"/>
                <a:gd name="connsiteY24" fmla="*/ 1097280 h 1164216"/>
                <a:gd name="connsiteX25" fmla="*/ 1656678 w 2216075"/>
                <a:gd name="connsiteY25" fmla="*/ 1129553 h 1164216"/>
                <a:gd name="connsiteX26" fmla="*/ 1893346 w 2216075"/>
                <a:gd name="connsiteY26" fmla="*/ 1161826 h 1164216"/>
                <a:gd name="connsiteX27" fmla="*/ 2216075 w 2216075"/>
                <a:gd name="connsiteY27"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11972 w 2216075"/>
                <a:gd name="connsiteY8" fmla="*/ 441064 h 1164216"/>
                <a:gd name="connsiteX9" fmla="*/ 322729 w 2216075"/>
                <a:gd name="connsiteY9" fmla="*/ 473337 h 1164216"/>
                <a:gd name="connsiteX10" fmla="*/ 408791 w 2216075"/>
                <a:gd name="connsiteY10" fmla="*/ 548640 h 1164216"/>
                <a:gd name="connsiteX11" fmla="*/ 494852 w 2216075"/>
                <a:gd name="connsiteY11" fmla="*/ 645459 h 1164216"/>
                <a:gd name="connsiteX12" fmla="*/ 645459 w 2216075"/>
                <a:gd name="connsiteY12" fmla="*/ 742278 h 1164216"/>
                <a:gd name="connsiteX13" fmla="*/ 753035 w 2216075"/>
                <a:gd name="connsiteY13" fmla="*/ 806824 h 1164216"/>
                <a:gd name="connsiteX14" fmla="*/ 796066 w 2216075"/>
                <a:gd name="connsiteY14" fmla="*/ 828339 h 1164216"/>
                <a:gd name="connsiteX15" fmla="*/ 828339 w 2216075"/>
                <a:gd name="connsiteY15" fmla="*/ 839097 h 1164216"/>
                <a:gd name="connsiteX16" fmla="*/ 860612 w 2216075"/>
                <a:gd name="connsiteY16" fmla="*/ 860612 h 1164216"/>
                <a:gd name="connsiteX17" fmla="*/ 968188 w 2216075"/>
                <a:gd name="connsiteY17" fmla="*/ 914400 h 1164216"/>
                <a:gd name="connsiteX18" fmla="*/ 1119421 w 2216075"/>
                <a:gd name="connsiteY18" fmla="*/ 976413 h 1164216"/>
                <a:gd name="connsiteX19" fmla="*/ 1237129 w 2216075"/>
                <a:gd name="connsiteY19" fmla="*/ 1021977 h 1164216"/>
                <a:gd name="connsiteX20" fmla="*/ 1301675 w 2216075"/>
                <a:gd name="connsiteY20" fmla="*/ 1043492 h 1164216"/>
                <a:gd name="connsiteX21" fmla="*/ 1366221 w 2216075"/>
                <a:gd name="connsiteY21" fmla="*/ 1065007 h 1164216"/>
                <a:gd name="connsiteX22" fmla="*/ 1398494 w 2216075"/>
                <a:gd name="connsiteY22" fmla="*/ 1075765 h 1164216"/>
                <a:gd name="connsiteX23" fmla="*/ 1495313 w 2216075"/>
                <a:gd name="connsiteY23" fmla="*/ 1097280 h 1164216"/>
                <a:gd name="connsiteX24" fmla="*/ 1656678 w 2216075"/>
                <a:gd name="connsiteY24" fmla="*/ 1129553 h 1164216"/>
                <a:gd name="connsiteX25" fmla="*/ 1893346 w 2216075"/>
                <a:gd name="connsiteY25" fmla="*/ 1161826 h 1164216"/>
                <a:gd name="connsiteX26" fmla="*/ 2216075 w 2216075"/>
                <a:gd name="connsiteY26"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279699 w 2216075"/>
                <a:gd name="connsiteY7" fmla="*/ 408791 h 1164216"/>
                <a:gd name="connsiteX8" fmla="*/ 322729 w 2216075"/>
                <a:gd name="connsiteY8" fmla="*/ 473337 h 1164216"/>
                <a:gd name="connsiteX9" fmla="*/ 408791 w 2216075"/>
                <a:gd name="connsiteY9" fmla="*/ 548640 h 1164216"/>
                <a:gd name="connsiteX10" fmla="*/ 494852 w 2216075"/>
                <a:gd name="connsiteY10" fmla="*/ 645459 h 1164216"/>
                <a:gd name="connsiteX11" fmla="*/ 645459 w 2216075"/>
                <a:gd name="connsiteY11" fmla="*/ 742278 h 1164216"/>
                <a:gd name="connsiteX12" fmla="*/ 753035 w 2216075"/>
                <a:gd name="connsiteY12" fmla="*/ 806824 h 1164216"/>
                <a:gd name="connsiteX13" fmla="*/ 796066 w 2216075"/>
                <a:gd name="connsiteY13" fmla="*/ 828339 h 1164216"/>
                <a:gd name="connsiteX14" fmla="*/ 828339 w 2216075"/>
                <a:gd name="connsiteY14" fmla="*/ 839097 h 1164216"/>
                <a:gd name="connsiteX15" fmla="*/ 860612 w 2216075"/>
                <a:gd name="connsiteY15" fmla="*/ 860612 h 1164216"/>
                <a:gd name="connsiteX16" fmla="*/ 968188 w 2216075"/>
                <a:gd name="connsiteY16" fmla="*/ 914400 h 1164216"/>
                <a:gd name="connsiteX17" fmla="*/ 1119421 w 2216075"/>
                <a:gd name="connsiteY17" fmla="*/ 976413 h 1164216"/>
                <a:gd name="connsiteX18" fmla="*/ 1237129 w 2216075"/>
                <a:gd name="connsiteY18" fmla="*/ 1021977 h 1164216"/>
                <a:gd name="connsiteX19" fmla="*/ 1301675 w 2216075"/>
                <a:gd name="connsiteY19" fmla="*/ 1043492 h 1164216"/>
                <a:gd name="connsiteX20" fmla="*/ 1366221 w 2216075"/>
                <a:gd name="connsiteY20" fmla="*/ 1065007 h 1164216"/>
                <a:gd name="connsiteX21" fmla="*/ 1398494 w 2216075"/>
                <a:gd name="connsiteY21" fmla="*/ 1075765 h 1164216"/>
                <a:gd name="connsiteX22" fmla="*/ 1495313 w 2216075"/>
                <a:gd name="connsiteY22" fmla="*/ 1097280 h 1164216"/>
                <a:gd name="connsiteX23" fmla="*/ 1656678 w 2216075"/>
                <a:gd name="connsiteY23" fmla="*/ 1129553 h 1164216"/>
                <a:gd name="connsiteX24" fmla="*/ 1893346 w 2216075"/>
                <a:gd name="connsiteY24" fmla="*/ 1161826 h 1164216"/>
                <a:gd name="connsiteX25" fmla="*/ 2216075 w 2216075"/>
                <a:gd name="connsiteY25"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236668 w 2216075"/>
                <a:gd name="connsiteY6" fmla="*/ 355003 h 1164216"/>
                <a:gd name="connsiteX7" fmla="*/ 322729 w 2216075"/>
                <a:gd name="connsiteY7" fmla="*/ 473337 h 1164216"/>
                <a:gd name="connsiteX8" fmla="*/ 408791 w 2216075"/>
                <a:gd name="connsiteY8" fmla="*/ 548640 h 1164216"/>
                <a:gd name="connsiteX9" fmla="*/ 494852 w 2216075"/>
                <a:gd name="connsiteY9" fmla="*/ 645459 h 1164216"/>
                <a:gd name="connsiteX10" fmla="*/ 645459 w 2216075"/>
                <a:gd name="connsiteY10" fmla="*/ 742278 h 1164216"/>
                <a:gd name="connsiteX11" fmla="*/ 753035 w 2216075"/>
                <a:gd name="connsiteY11" fmla="*/ 806824 h 1164216"/>
                <a:gd name="connsiteX12" fmla="*/ 796066 w 2216075"/>
                <a:gd name="connsiteY12" fmla="*/ 828339 h 1164216"/>
                <a:gd name="connsiteX13" fmla="*/ 828339 w 2216075"/>
                <a:gd name="connsiteY13" fmla="*/ 839097 h 1164216"/>
                <a:gd name="connsiteX14" fmla="*/ 860612 w 2216075"/>
                <a:gd name="connsiteY14" fmla="*/ 860612 h 1164216"/>
                <a:gd name="connsiteX15" fmla="*/ 968188 w 2216075"/>
                <a:gd name="connsiteY15" fmla="*/ 914400 h 1164216"/>
                <a:gd name="connsiteX16" fmla="*/ 1119421 w 2216075"/>
                <a:gd name="connsiteY16" fmla="*/ 976413 h 1164216"/>
                <a:gd name="connsiteX17" fmla="*/ 1237129 w 2216075"/>
                <a:gd name="connsiteY17" fmla="*/ 1021977 h 1164216"/>
                <a:gd name="connsiteX18" fmla="*/ 1301675 w 2216075"/>
                <a:gd name="connsiteY18" fmla="*/ 1043492 h 1164216"/>
                <a:gd name="connsiteX19" fmla="*/ 1366221 w 2216075"/>
                <a:gd name="connsiteY19" fmla="*/ 1065007 h 1164216"/>
                <a:gd name="connsiteX20" fmla="*/ 1398494 w 2216075"/>
                <a:gd name="connsiteY20" fmla="*/ 1075765 h 1164216"/>
                <a:gd name="connsiteX21" fmla="*/ 1495313 w 2216075"/>
                <a:gd name="connsiteY21" fmla="*/ 1097280 h 1164216"/>
                <a:gd name="connsiteX22" fmla="*/ 1656678 w 2216075"/>
                <a:gd name="connsiteY22" fmla="*/ 1129553 h 1164216"/>
                <a:gd name="connsiteX23" fmla="*/ 1893346 w 2216075"/>
                <a:gd name="connsiteY23" fmla="*/ 1161826 h 1164216"/>
                <a:gd name="connsiteX24" fmla="*/ 2216075 w 2216075"/>
                <a:gd name="connsiteY24"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96819 w 2216075"/>
                <a:gd name="connsiteY3" fmla="*/ 139850 h 1164216"/>
                <a:gd name="connsiteX4" fmla="*/ 118334 w 2216075"/>
                <a:gd name="connsiteY4" fmla="*/ 182880 h 1164216"/>
                <a:gd name="connsiteX5" fmla="*/ 204395 w 2216075"/>
                <a:gd name="connsiteY5" fmla="*/ 333487 h 1164216"/>
                <a:gd name="connsiteX6" fmla="*/ 322729 w 2216075"/>
                <a:gd name="connsiteY6" fmla="*/ 473337 h 1164216"/>
                <a:gd name="connsiteX7" fmla="*/ 408791 w 2216075"/>
                <a:gd name="connsiteY7" fmla="*/ 548640 h 1164216"/>
                <a:gd name="connsiteX8" fmla="*/ 494852 w 2216075"/>
                <a:gd name="connsiteY8" fmla="*/ 645459 h 1164216"/>
                <a:gd name="connsiteX9" fmla="*/ 645459 w 2216075"/>
                <a:gd name="connsiteY9" fmla="*/ 742278 h 1164216"/>
                <a:gd name="connsiteX10" fmla="*/ 753035 w 2216075"/>
                <a:gd name="connsiteY10" fmla="*/ 806824 h 1164216"/>
                <a:gd name="connsiteX11" fmla="*/ 796066 w 2216075"/>
                <a:gd name="connsiteY11" fmla="*/ 828339 h 1164216"/>
                <a:gd name="connsiteX12" fmla="*/ 828339 w 2216075"/>
                <a:gd name="connsiteY12" fmla="*/ 839097 h 1164216"/>
                <a:gd name="connsiteX13" fmla="*/ 860612 w 2216075"/>
                <a:gd name="connsiteY13" fmla="*/ 860612 h 1164216"/>
                <a:gd name="connsiteX14" fmla="*/ 968188 w 2216075"/>
                <a:gd name="connsiteY14" fmla="*/ 914400 h 1164216"/>
                <a:gd name="connsiteX15" fmla="*/ 1119421 w 2216075"/>
                <a:gd name="connsiteY15" fmla="*/ 976413 h 1164216"/>
                <a:gd name="connsiteX16" fmla="*/ 1237129 w 2216075"/>
                <a:gd name="connsiteY16" fmla="*/ 1021977 h 1164216"/>
                <a:gd name="connsiteX17" fmla="*/ 1301675 w 2216075"/>
                <a:gd name="connsiteY17" fmla="*/ 1043492 h 1164216"/>
                <a:gd name="connsiteX18" fmla="*/ 1366221 w 2216075"/>
                <a:gd name="connsiteY18" fmla="*/ 1065007 h 1164216"/>
                <a:gd name="connsiteX19" fmla="*/ 1398494 w 2216075"/>
                <a:gd name="connsiteY19" fmla="*/ 1075765 h 1164216"/>
                <a:gd name="connsiteX20" fmla="*/ 1495313 w 2216075"/>
                <a:gd name="connsiteY20" fmla="*/ 1097280 h 1164216"/>
                <a:gd name="connsiteX21" fmla="*/ 1656678 w 2216075"/>
                <a:gd name="connsiteY21" fmla="*/ 1129553 h 1164216"/>
                <a:gd name="connsiteX22" fmla="*/ 1893346 w 2216075"/>
                <a:gd name="connsiteY22" fmla="*/ 1161826 h 1164216"/>
                <a:gd name="connsiteX23" fmla="*/ 2216075 w 2216075"/>
                <a:gd name="connsiteY23" fmla="*/ 1161826 h 1164216"/>
                <a:gd name="connsiteX0" fmla="*/ 0 w 2216075"/>
                <a:gd name="connsiteY0" fmla="*/ 0 h 1164216"/>
                <a:gd name="connsiteX1" fmla="*/ 53788 w 2216075"/>
                <a:gd name="connsiteY1" fmla="*/ 86062 h 1164216"/>
                <a:gd name="connsiteX2" fmla="*/ 75304 w 2216075"/>
                <a:gd name="connsiteY2" fmla="*/ 107577 h 1164216"/>
                <a:gd name="connsiteX3" fmla="*/ 118334 w 2216075"/>
                <a:gd name="connsiteY3" fmla="*/ 182880 h 1164216"/>
                <a:gd name="connsiteX4" fmla="*/ 204395 w 2216075"/>
                <a:gd name="connsiteY4" fmla="*/ 333487 h 1164216"/>
                <a:gd name="connsiteX5" fmla="*/ 322729 w 2216075"/>
                <a:gd name="connsiteY5" fmla="*/ 473337 h 1164216"/>
                <a:gd name="connsiteX6" fmla="*/ 408791 w 2216075"/>
                <a:gd name="connsiteY6" fmla="*/ 548640 h 1164216"/>
                <a:gd name="connsiteX7" fmla="*/ 494852 w 2216075"/>
                <a:gd name="connsiteY7" fmla="*/ 645459 h 1164216"/>
                <a:gd name="connsiteX8" fmla="*/ 645459 w 2216075"/>
                <a:gd name="connsiteY8" fmla="*/ 742278 h 1164216"/>
                <a:gd name="connsiteX9" fmla="*/ 753035 w 2216075"/>
                <a:gd name="connsiteY9" fmla="*/ 806824 h 1164216"/>
                <a:gd name="connsiteX10" fmla="*/ 796066 w 2216075"/>
                <a:gd name="connsiteY10" fmla="*/ 828339 h 1164216"/>
                <a:gd name="connsiteX11" fmla="*/ 828339 w 2216075"/>
                <a:gd name="connsiteY11" fmla="*/ 839097 h 1164216"/>
                <a:gd name="connsiteX12" fmla="*/ 860612 w 2216075"/>
                <a:gd name="connsiteY12" fmla="*/ 860612 h 1164216"/>
                <a:gd name="connsiteX13" fmla="*/ 968188 w 2216075"/>
                <a:gd name="connsiteY13" fmla="*/ 914400 h 1164216"/>
                <a:gd name="connsiteX14" fmla="*/ 1119421 w 2216075"/>
                <a:gd name="connsiteY14" fmla="*/ 976413 h 1164216"/>
                <a:gd name="connsiteX15" fmla="*/ 1237129 w 2216075"/>
                <a:gd name="connsiteY15" fmla="*/ 1021977 h 1164216"/>
                <a:gd name="connsiteX16" fmla="*/ 1301675 w 2216075"/>
                <a:gd name="connsiteY16" fmla="*/ 1043492 h 1164216"/>
                <a:gd name="connsiteX17" fmla="*/ 1366221 w 2216075"/>
                <a:gd name="connsiteY17" fmla="*/ 1065007 h 1164216"/>
                <a:gd name="connsiteX18" fmla="*/ 1398494 w 2216075"/>
                <a:gd name="connsiteY18" fmla="*/ 1075765 h 1164216"/>
                <a:gd name="connsiteX19" fmla="*/ 1495313 w 2216075"/>
                <a:gd name="connsiteY19" fmla="*/ 1097280 h 1164216"/>
                <a:gd name="connsiteX20" fmla="*/ 1656678 w 2216075"/>
                <a:gd name="connsiteY20" fmla="*/ 1129553 h 1164216"/>
                <a:gd name="connsiteX21" fmla="*/ 1893346 w 2216075"/>
                <a:gd name="connsiteY21" fmla="*/ 1161826 h 1164216"/>
                <a:gd name="connsiteX22" fmla="*/ 2216075 w 2216075"/>
                <a:gd name="connsiteY22" fmla="*/ 1161826 h 1164216"/>
                <a:gd name="connsiteX0" fmla="*/ 0 w 2216075"/>
                <a:gd name="connsiteY0" fmla="*/ 0 h 1164216"/>
                <a:gd name="connsiteX1" fmla="*/ 53788 w 2216075"/>
                <a:gd name="connsiteY1" fmla="*/ 86062 h 1164216"/>
                <a:gd name="connsiteX2" fmla="*/ 118334 w 2216075"/>
                <a:gd name="connsiteY2" fmla="*/ 182880 h 1164216"/>
                <a:gd name="connsiteX3" fmla="*/ 204395 w 2216075"/>
                <a:gd name="connsiteY3" fmla="*/ 333487 h 1164216"/>
                <a:gd name="connsiteX4" fmla="*/ 322729 w 2216075"/>
                <a:gd name="connsiteY4" fmla="*/ 473337 h 1164216"/>
                <a:gd name="connsiteX5" fmla="*/ 408791 w 2216075"/>
                <a:gd name="connsiteY5" fmla="*/ 548640 h 1164216"/>
                <a:gd name="connsiteX6" fmla="*/ 494852 w 2216075"/>
                <a:gd name="connsiteY6" fmla="*/ 645459 h 1164216"/>
                <a:gd name="connsiteX7" fmla="*/ 645459 w 2216075"/>
                <a:gd name="connsiteY7" fmla="*/ 742278 h 1164216"/>
                <a:gd name="connsiteX8" fmla="*/ 753035 w 2216075"/>
                <a:gd name="connsiteY8" fmla="*/ 806824 h 1164216"/>
                <a:gd name="connsiteX9" fmla="*/ 796066 w 2216075"/>
                <a:gd name="connsiteY9" fmla="*/ 828339 h 1164216"/>
                <a:gd name="connsiteX10" fmla="*/ 828339 w 2216075"/>
                <a:gd name="connsiteY10" fmla="*/ 839097 h 1164216"/>
                <a:gd name="connsiteX11" fmla="*/ 860612 w 2216075"/>
                <a:gd name="connsiteY11" fmla="*/ 860612 h 1164216"/>
                <a:gd name="connsiteX12" fmla="*/ 968188 w 2216075"/>
                <a:gd name="connsiteY12" fmla="*/ 914400 h 1164216"/>
                <a:gd name="connsiteX13" fmla="*/ 1119421 w 2216075"/>
                <a:gd name="connsiteY13" fmla="*/ 976413 h 1164216"/>
                <a:gd name="connsiteX14" fmla="*/ 1237129 w 2216075"/>
                <a:gd name="connsiteY14" fmla="*/ 1021977 h 1164216"/>
                <a:gd name="connsiteX15" fmla="*/ 1301675 w 2216075"/>
                <a:gd name="connsiteY15" fmla="*/ 1043492 h 1164216"/>
                <a:gd name="connsiteX16" fmla="*/ 1366221 w 2216075"/>
                <a:gd name="connsiteY16" fmla="*/ 1065007 h 1164216"/>
                <a:gd name="connsiteX17" fmla="*/ 1398494 w 2216075"/>
                <a:gd name="connsiteY17" fmla="*/ 1075765 h 1164216"/>
                <a:gd name="connsiteX18" fmla="*/ 1495313 w 2216075"/>
                <a:gd name="connsiteY18" fmla="*/ 1097280 h 1164216"/>
                <a:gd name="connsiteX19" fmla="*/ 1656678 w 2216075"/>
                <a:gd name="connsiteY19" fmla="*/ 1129553 h 1164216"/>
                <a:gd name="connsiteX20" fmla="*/ 1893346 w 2216075"/>
                <a:gd name="connsiteY20" fmla="*/ 1161826 h 1164216"/>
                <a:gd name="connsiteX21" fmla="*/ 2216075 w 2216075"/>
                <a:gd name="connsiteY21" fmla="*/ 1161826 h 1164216"/>
                <a:gd name="connsiteX0" fmla="*/ 0 w 2216075"/>
                <a:gd name="connsiteY0" fmla="*/ 0 h 1164216"/>
                <a:gd name="connsiteX1" fmla="*/ 53788 w 2216075"/>
                <a:gd name="connsiteY1" fmla="*/ 86062 h 1164216"/>
                <a:gd name="connsiteX2" fmla="*/ 118334 w 2216075"/>
                <a:gd name="connsiteY2" fmla="*/ 182880 h 1164216"/>
                <a:gd name="connsiteX3" fmla="*/ 212370 w 2216075"/>
                <a:gd name="connsiteY3" fmla="*/ 333487 h 1164216"/>
                <a:gd name="connsiteX4" fmla="*/ 322729 w 2216075"/>
                <a:gd name="connsiteY4" fmla="*/ 473337 h 1164216"/>
                <a:gd name="connsiteX5" fmla="*/ 408791 w 2216075"/>
                <a:gd name="connsiteY5" fmla="*/ 548640 h 1164216"/>
                <a:gd name="connsiteX6" fmla="*/ 494852 w 2216075"/>
                <a:gd name="connsiteY6" fmla="*/ 645459 h 1164216"/>
                <a:gd name="connsiteX7" fmla="*/ 645459 w 2216075"/>
                <a:gd name="connsiteY7" fmla="*/ 742278 h 1164216"/>
                <a:gd name="connsiteX8" fmla="*/ 753035 w 2216075"/>
                <a:gd name="connsiteY8" fmla="*/ 806824 h 1164216"/>
                <a:gd name="connsiteX9" fmla="*/ 796066 w 2216075"/>
                <a:gd name="connsiteY9" fmla="*/ 828339 h 1164216"/>
                <a:gd name="connsiteX10" fmla="*/ 828339 w 2216075"/>
                <a:gd name="connsiteY10" fmla="*/ 839097 h 1164216"/>
                <a:gd name="connsiteX11" fmla="*/ 860612 w 2216075"/>
                <a:gd name="connsiteY11" fmla="*/ 860612 h 1164216"/>
                <a:gd name="connsiteX12" fmla="*/ 968188 w 2216075"/>
                <a:gd name="connsiteY12" fmla="*/ 914400 h 1164216"/>
                <a:gd name="connsiteX13" fmla="*/ 1119421 w 2216075"/>
                <a:gd name="connsiteY13" fmla="*/ 976413 h 1164216"/>
                <a:gd name="connsiteX14" fmla="*/ 1237129 w 2216075"/>
                <a:gd name="connsiteY14" fmla="*/ 1021977 h 1164216"/>
                <a:gd name="connsiteX15" fmla="*/ 1301675 w 2216075"/>
                <a:gd name="connsiteY15" fmla="*/ 1043492 h 1164216"/>
                <a:gd name="connsiteX16" fmla="*/ 1366221 w 2216075"/>
                <a:gd name="connsiteY16" fmla="*/ 1065007 h 1164216"/>
                <a:gd name="connsiteX17" fmla="*/ 1398494 w 2216075"/>
                <a:gd name="connsiteY17" fmla="*/ 1075765 h 1164216"/>
                <a:gd name="connsiteX18" fmla="*/ 1495313 w 2216075"/>
                <a:gd name="connsiteY18" fmla="*/ 1097280 h 1164216"/>
                <a:gd name="connsiteX19" fmla="*/ 1656678 w 2216075"/>
                <a:gd name="connsiteY19" fmla="*/ 1129553 h 1164216"/>
                <a:gd name="connsiteX20" fmla="*/ 1893346 w 2216075"/>
                <a:gd name="connsiteY20" fmla="*/ 1161826 h 1164216"/>
                <a:gd name="connsiteX21" fmla="*/ 2216075 w 2216075"/>
                <a:gd name="connsiteY21" fmla="*/ 1161826 h 1164216"/>
                <a:gd name="connsiteX0" fmla="*/ 0 w 2216075"/>
                <a:gd name="connsiteY0" fmla="*/ 0 h 1164216"/>
                <a:gd name="connsiteX1" fmla="*/ 53788 w 2216075"/>
                <a:gd name="connsiteY1" fmla="*/ 86062 h 1164216"/>
                <a:gd name="connsiteX2" fmla="*/ 118334 w 2216075"/>
                <a:gd name="connsiteY2" fmla="*/ 182880 h 1164216"/>
                <a:gd name="connsiteX3" fmla="*/ 212370 w 2216075"/>
                <a:gd name="connsiteY3" fmla="*/ 333487 h 1164216"/>
                <a:gd name="connsiteX4" fmla="*/ 322729 w 2216075"/>
                <a:gd name="connsiteY4" fmla="*/ 473337 h 1164216"/>
                <a:gd name="connsiteX5" fmla="*/ 398158 w 2216075"/>
                <a:gd name="connsiteY5" fmla="*/ 551298 h 1164216"/>
                <a:gd name="connsiteX6" fmla="*/ 494852 w 2216075"/>
                <a:gd name="connsiteY6" fmla="*/ 645459 h 1164216"/>
                <a:gd name="connsiteX7" fmla="*/ 645459 w 2216075"/>
                <a:gd name="connsiteY7" fmla="*/ 742278 h 1164216"/>
                <a:gd name="connsiteX8" fmla="*/ 753035 w 2216075"/>
                <a:gd name="connsiteY8" fmla="*/ 806824 h 1164216"/>
                <a:gd name="connsiteX9" fmla="*/ 796066 w 2216075"/>
                <a:gd name="connsiteY9" fmla="*/ 828339 h 1164216"/>
                <a:gd name="connsiteX10" fmla="*/ 828339 w 2216075"/>
                <a:gd name="connsiteY10" fmla="*/ 839097 h 1164216"/>
                <a:gd name="connsiteX11" fmla="*/ 860612 w 2216075"/>
                <a:gd name="connsiteY11" fmla="*/ 860612 h 1164216"/>
                <a:gd name="connsiteX12" fmla="*/ 968188 w 2216075"/>
                <a:gd name="connsiteY12" fmla="*/ 914400 h 1164216"/>
                <a:gd name="connsiteX13" fmla="*/ 1119421 w 2216075"/>
                <a:gd name="connsiteY13" fmla="*/ 976413 h 1164216"/>
                <a:gd name="connsiteX14" fmla="*/ 1237129 w 2216075"/>
                <a:gd name="connsiteY14" fmla="*/ 1021977 h 1164216"/>
                <a:gd name="connsiteX15" fmla="*/ 1301675 w 2216075"/>
                <a:gd name="connsiteY15" fmla="*/ 1043492 h 1164216"/>
                <a:gd name="connsiteX16" fmla="*/ 1366221 w 2216075"/>
                <a:gd name="connsiteY16" fmla="*/ 1065007 h 1164216"/>
                <a:gd name="connsiteX17" fmla="*/ 1398494 w 2216075"/>
                <a:gd name="connsiteY17" fmla="*/ 1075765 h 1164216"/>
                <a:gd name="connsiteX18" fmla="*/ 1495313 w 2216075"/>
                <a:gd name="connsiteY18" fmla="*/ 1097280 h 1164216"/>
                <a:gd name="connsiteX19" fmla="*/ 1656678 w 2216075"/>
                <a:gd name="connsiteY19" fmla="*/ 1129553 h 1164216"/>
                <a:gd name="connsiteX20" fmla="*/ 1893346 w 2216075"/>
                <a:gd name="connsiteY20" fmla="*/ 1161826 h 1164216"/>
                <a:gd name="connsiteX21" fmla="*/ 2216075 w 2216075"/>
                <a:gd name="connsiteY21" fmla="*/ 1161826 h 1164216"/>
                <a:gd name="connsiteX0" fmla="*/ 0 w 2216075"/>
                <a:gd name="connsiteY0" fmla="*/ 0 h 1164216"/>
                <a:gd name="connsiteX1" fmla="*/ 53788 w 2216075"/>
                <a:gd name="connsiteY1" fmla="*/ 86062 h 1164216"/>
                <a:gd name="connsiteX2" fmla="*/ 118334 w 2216075"/>
                <a:gd name="connsiteY2" fmla="*/ 182880 h 1164216"/>
                <a:gd name="connsiteX3" fmla="*/ 212370 w 2216075"/>
                <a:gd name="connsiteY3" fmla="*/ 333487 h 1164216"/>
                <a:gd name="connsiteX4" fmla="*/ 322729 w 2216075"/>
                <a:gd name="connsiteY4" fmla="*/ 473337 h 1164216"/>
                <a:gd name="connsiteX5" fmla="*/ 398158 w 2216075"/>
                <a:gd name="connsiteY5" fmla="*/ 551298 h 1164216"/>
                <a:gd name="connsiteX6" fmla="*/ 494852 w 2216075"/>
                <a:gd name="connsiteY6" fmla="*/ 645459 h 1164216"/>
                <a:gd name="connsiteX7" fmla="*/ 645459 w 2216075"/>
                <a:gd name="connsiteY7" fmla="*/ 742278 h 1164216"/>
                <a:gd name="connsiteX8" fmla="*/ 753035 w 2216075"/>
                <a:gd name="connsiteY8" fmla="*/ 806824 h 1164216"/>
                <a:gd name="connsiteX9" fmla="*/ 796066 w 2216075"/>
                <a:gd name="connsiteY9" fmla="*/ 828339 h 1164216"/>
                <a:gd name="connsiteX10" fmla="*/ 860612 w 2216075"/>
                <a:gd name="connsiteY10" fmla="*/ 860612 h 1164216"/>
                <a:gd name="connsiteX11" fmla="*/ 968188 w 2216075"/>
                <a:gd name="connsiteY11" fmla="*/ 914400 h 1164216"/>
                <a:gd name="connsiteX12" fmla="*/ 1119421 w 2216075"/>
                <a:gd name="connsiteY12" fmla="*/ 976413 h 1164216"/>
                <a:gd name="connsiteX13" fmla="*/ 1237129 w 2216075"/>
                <a:gd name="connsiteY13" fmla="*/ 1021977 h 1164216"/>
                <a:gd name="connsiteX14" fmla="*/ 1301675 w 2216075"/>
                <a:gd name="connsiteY14" fmla="*/ 1043492 h 1164216"/>
                <a:gd name="connsiteX15" fmla="*/ 1366221 w 2216075"/>
                <a:gd name="connsiteY15" fmla="*/ 1065007 h 1164216"/>
                <a:gd name="connsiteX16" fmla="*/ 1398494 w 2216075"/>
                <a:gd name="connsiteY16" fmla="*/ 1075765 h 1164216"/>
                <a:gd name="connsiteX17" fmla="*/ 1495313 w 2216075"/>
                <a:gd name="connsiteY17" fmla="*/ 1097280 h 1164216"/>
                <a:gd name="connsiteX18" fmla="*/ 1656678 w 2216075"/>
                <a:gd name="connsiteY18" fmla="*/ 1129553 h 1164216"/>
                <a:gd name="connsiteX19" fmla="*/ 1893346 w 2216075"/>
                <a:gd name="connsiteY19" fmla="*/ 1161826 h 1164216"/>
                <a:gd name="connsiteX20" fmla="*/ 2216075 w 2216075"/>
                <a:gd name="connsiteY20" fmla="*/ 1161826 h 116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16075" h="1164216">
                  <a:moveTo>
                    <a:pt x="0" y="0"/>
                  </a:moveTo>
                  <a:cubicBezTo>
                    <a:pt x="17929" y="28687"/>
                    <a:pt x="34066" y="55582"/>
                    <a:pt x="53788" y="86062"/>
                  </a:cubicBezTo>
                  <a:cubicBezTo>
                    <a:pt x="73510" y="116542"/>
                    <a:pt x="91904" y="141643"/>
                    <a:pt x="118334" y="182880"/>
                  </a:cubicBezTo>
                  <a:cubicBezTo>
                    <a:pt x="144764" y="224117"/>
                    <a:pt x="178304" y="285078"/>
                    <a:pt x="212370" y="333487"/>
                  </a:cubicBezTo>
                  <a:cubicBezTo>
                    <a:pt x="246436" y="381897"/>
                    <a:pt x="291764" y="437035"/>
                    <a:pt x="322729" y="473337"/>
                  </a:cubicBezTo>
                  <a:cubicBezTo>
                    <a:pt x="353694" y="509639"/>
                    <a:pt x="360832" y="526414"/>
                    <a:pt x="398158" y="551298"/>
                  </a:cubicBezTo>
                  <a:cubicBezTo>
                    <a:pt x="426845" y="579985"/>
                    <a:pt x="453635" y="613629"/>
                    <a:pt x="494852" y="645459"/>
                  </a:cubicBezTo>
                  <a:cubicBezTo>
                    <a:pt x="536069" y="677289"/>
                    <a:pt x="602429" y="715384"/>
                    <a:pt x="645459" y="742278"/>
                  </a:cubicBezTo>
                  <a:cubicBezTo>
                    <a:pt x="688489" y="769172"/>
                    <a:pt x="727934" y="792480"/>
                    <a:pt x="753035" y="806824"/>
                  </a:cubicBezTo>
                  <a:cubicBezTo>
                    <a:pt x="778136" y="821168"/>
                    <a:pt x="778137" y="819374"/>
                    <a:pt x="796066" y="828339"/>
                  </a:cubicBezTo>
                  <a:lnTo>
                    <a:pt x="860612" y="860612"/>
                  </a:lnTo>
                  <a:cubicBezTo>
                    <a:pt x="889299" y="874955"/>
                    <a:pt x="925053" y="895100"/>
                    <a:pt x="968188" y="914400"/>
                  </a:cubicBezTo>
                  <a:cubicBezTo>
                    <a:pt x="1011323" y="933700"/>
                    <a:pt x="1074598" y="958484"/>
                    <a:pt x="1119421" y="976413"/>
                  </a:cubicBezTo>
                  <a:cubicBezTo>
                    <a:pt x="1164245" y="994343"/>
                    <a:pt x="1206753" y="1010797"/>
                    <a:pt x="1237129" y="1021977"/>
                  </a:cubicBezTo>
                  <a:cubicBezTo>
                    <a:pt x="1267505" y="1033157"/>
                    <a:pt x="1280160" y="1036320"/>
                    <a:pt x="1301675" y="1043492"/>
                  </a:cubicBezTo>
                  <a:lnTo>
                    <a:pt x="1366221" y="1065007"/>
                  </a:lnTo>
                  <a:cubicBezTo>
                    <a:pt x="1376979" y="1068593"/>
                    <a:pt x="1376979" y="1070386"/>
                    <a:pt x="1398494" y="1075765"/>
                  </a:cubicBezTo>
                  <a:cubicBezTo>
                    <a:pt x="1420009" y="1081144"/>
                    <a:pt x="1452282" y="1088315"/>
                    <a:pt x="1495313" y="1097280"/>
                  </a:cubicBezTo>
                  <a:cubicBezTo>
                    <a:pt x="1538344" y="1106245"/>
                    <a:pt x="1590339" y="1118795"/>
                    <a:pt x="1656678" y="1129553"/>
                  </a:cubicBezTo>
                  <a:cubicBezTo>
                    <a:pt x="1723017" y="1140311"/>
                    <a:pt x="1800113" y="1156447"/>
                    <a:pt x="1893346" y="1161826"/>
                  </a:cubicBezTo>
                  <a:cubicBezTo>
                    <a:pt x="1986579" y="1167205"/>
                    <a:pt x="2108499" y="1161826"/>
                    <a:pt x="2216075" y="1161826"/>
                  </a:cubicBezTo>
                </a:path>
              </a:pathLst>
            </a:custGeom>
            <a:noFill/>
            <a:ln>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rgbClr val="FF9900"/>
                </a:solidFill>
              </a:endParaRPr>
            </a:p>
          </p:txBody>
        </p:sp>
      </p:grpSp>
    </p:spTree>
    <p:extLst>
      <p:ext uri="{BB962C8B-B14F-4D97-AF65-F5344CB8AC3E}">
        <p14:creationId xmlns:p14="http://schemas.microsoft.com/office/powerpoint/2010/main" val="427435787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idx="4294967295"/>
          </p:nvPr>
        </p:nvSpPr>
        <p:spPr>
          <a:xfrm>
            <a:off x="-25826" y="9236"/>
            <a:ext cx="9222672" cy="576263"/>
          </a:xfrm>
        </p:spPr>
        <p:txBody>
          <a:bodyPr/>
          <a:lstStyle/>
          <a:p>
            <a:pPr algn="ctr" eaLnBrk="1" hangingPunct="1"/>
            <a:r>
              <a:rPr lang="en-US" sz="2400" b="1" dirty="0" smtClean="0">
                <a:solidFill>
                  <a:srgbClr val="333399"/>
                </a:solidFill>
                <a:latin typeface="Arial" pitchFamily="34" charset="0"/>
                <a:cs typeface="Arial" pitchFamily="34" charset="0"/>
                <a:sym typeface="Symbol" pitchFamily="18" charset="2"/>
              </a:rPr>
              <a:t> ELM Control in ITER : Summary of Experimental Progress</a:t>
            </a:r>
            <a:endParaRPr lang="en-GB" sz="2400" dirty="0" smtClean="0">
              <a:solidFill>
                <a:srgbClr val="333399"/>
              </a:solidFill>
              <a:latin typeface="Arial" pitchFamily="34" charset="0"/>
              <a:cs typeface="Arial" pitchFamily="34" charset="0"/>
            </a:endParaRPr>
          </a:p>
        </p:txBody>
      </p:sp>
      <p:sp>
        <p:nvSpPr>
          <p:cNvPr id="6" name="Rectangle 2"/>
          <p:cNvSpPr txBox="1">
            <a:spLocks noChangeArrowheads="1"/>
          </p:cNvSpPr>
          <p:nvPr/>
        </p:nvSpPr>
        <p:spPr bwMode="auto">
          <a:xfrm>
            <a:off x="29848" y="620688"/>
            <a:ext cx="9114152" cy="1584176"/>
          </a:xfrm>
          <a:prstGeom prst="rect">
            <a:avLst/>
          </a:prstGeom>
          <a:noFill/>
          <a:ln w="9525">
            <a:noFill/>
            <a:miter lim="800000"/>
            <a:headEnd/>
            <a:tailEnd/>
          </a:ln>
        </p:spPr>
        <p:txBody>
          <a:bodyPr/>
          <a:lstStyle/>
          <a:p>
            <a:pPr>
              <a:spcBef>
                <a:spcPts val="0"/>
              </a:spcBef>
              <a:buFont typeface="Wingdings" pitchFamily="2" charset="2"/>
              <a:buChar char="Ø"/>
              <a:tabLst>
                <a:tab pos="361950" algn="l"/>
              </a:tabLst>
              <a:defRPr/>
            </a:pPr>
            <a:r>
              <a:rPr lang="en-US" kern="0" dirty="0">
                <a:solidFill>
                  <a:srgbClr val="333399"/>
                </a:solidFill>
                <a:latin typeface="Arial" pitchFamily="34" charset="0"/>
                <a:cs typeface="Arial" pitchFamily="34" charset="0"/>
                <a:sym typeface="Symbol" pitchFamily="18" charset="2"/>
              </a:rPr>
              <a:t> </a:t>
            </a:r>
            <a:r>
              <a:rPr lang="en-US" kern="0" dirty="0" smtClean="0">
                <a:solidFill>
                  <a:srgbClr val="333399"/>
                </a:solidFill>
                <a:latin typeface="Arial" pitchFamily="34" charset="0"/>
                <a:cs typeface="Arial" pitchFamily="34" charset="0"/>
                <a:sym typeface="Symbol" pitchFamily="18" charset="2"/>
              </a:rPr>
              <a:t>Major progress on application of both techniques to suppress or control Type I ELMs: </a:t>
            </a:r>
          </a:p>
          <a:p>
            <a:pPr marL="285750" indent="-285750">
              <a:spcBef>
                <a:spcPts val="0"/>
              </a:spcBef>
              <a:buFont typeface="Wingdings" pitchFamily="2" charset="2"/>
              <a:buChar char="§"/>
              <a:tabLst>
                <a:tab pos="361950" algn="l"/>
              </a:tabLst>
              <a:defRPr/>
            </a:pPr>
            <a:r>
              <a:rPr lang="en-US" kern="0" dirty="0" smtClean="0">
                <a:solidFill>
                  <a:srgbClr val="333399"/>
                </a:solidFill>
                <a:latin typeface="Arial" pitchFamily="34" charset="0"/>
                <a:cs typeface="Arial" pitchFamily="34" charset="0"/>
                <a:sym typeface="Symbol" pitchFamily="18" charset="2"/>
              </a:rPr>
              <a:t> Elimination of Type I ELMs with coils observed in DIII-D, AUG, KSTAR and JET</a:t>
            </a:r>
          </a:p>
          <a:p>
            <a:pPr marL="285750" indent="-285750">
              <a:spcBef>
                <a:spcPts val="0"/>
              </a:spcBef>
              <a:buFont typeface="Wingdings" pitchFamily="2" charset="2"/>
              <a:buChar char="§"/>
              <a:tabLst>
                <a:tab pos="361950" algn="l"/>
              </a:tabLst>
              <a:defRPr/>
            </a:pPr>
            <a:r>
              <a:rPr lang="en-US" kern="0" dirty="0" smtClean="0">
                <a:solidFill>
                  <a:srgbClr val="333399"/>
                </a:solidFill>
                <a:latin typeface="Arial" pitchFamily="34" charset="0"/>
                <a:cs typeface="Arial" pitchFamily="34" charset="0"/>
                <a:sym typeface="Symbol" pitchFamily="18" charset="2"/>
              </a:rPr>
              <a:t> ELM control by pellets demonstrated in AUG, JET and DIII-D </a:t>
            </a:r>
            <a:r>
              <a:rPr lang="en-US" kern="0" dirty="0" smtClean="0">
                <a:solidFill>
                  <a:srgbClr val="333399"/>
                </a:solidFill>
                <a:latin typeface="Arial" pitchFamily="34" charset="0"/>
                <a:cs typeface="Arial" pitchFamily="34" charset="0"/>
                <a:sym typeface="Wingdings" pitchFamily="2" charset="2"/>
              </a:rPr>
              <a:t> latest DIII-D 	experiments have accessed ITER relevant range of ELM control</a:t>
            </a:r>
            <a:endParaRPr lang="en-US" kern="0" dirty="0" smtClean="0">
              <a:solidFill>
                <a:srgbClr val="333399"/>
              </a:solidFill>
              <a:latin typeface="Arial" pitchFamily="34" charset="0"/>
              <a:cs typeface="Arial" pitchFamily="34" charset="0"/>
              <a:sym typeface="Symbol" pitchFamily="18" charset="2"/>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17085055"/>
              </p:ext>
            </p:extLst>
          </p:nvPr>
        </p:nvGraphicFramePr>
        <p:xfrm>
          <a:off x="39921" y="2247523"/>
          <a:ext cx="5161495" cy="3600400"/>
        </p:xfrm>
        <a:graphic>
          <a:graphicData uri="http://schemas.openxmlformats.org/presentationml/2006/ole">
            <mc:AlternateContent xmlns:mc="http://schemas.openxmlformats.org/markup-compatibility/2006">
              <mc:Choice xmlns:v="urn:schemas-microsoft-com:vml" Requires="v">
                <p:oleObj spid="_x0000_s28682" name="Graph" r:id="rId4" imgW="4145760" imgH="2892960" progId="">
                  <p:embed/>
                </p:oleObj>
              </mc:Choice>
              <mc:Fallback>
                <p:oleObj name="Graph" r:id="rId4" imgW="4145760" imgH="2892960" progId="">
                  <p:embed/>
                  <p:pic>
                    <p:nvPicPr>
                      <p:cNvPr id="0" name="Object 5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1" y="2247523"/>
                        <a:ext cx="5161495" cy="36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1893129"/>
            <a:ext cx="2804805" cy="42908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9"/>
          <p:cNvSpPr>
            <a:spLocks noChangeArrowheads="1"/>
          </p:cNvSpPr>
          <p:nvPr/>
        </p:nvSpPr>
        <p:spPr bwMode="auto">
          <a:xfrm>
            <a:off x="8019819" y="1743199"/>
            <a:ext cx="1018227" cy="923330"/>
          </a:xfrm>
          <a:prstGeom prst="rect">
            <a:avLst/>
          </a:prstGeom>
          <a:solidFill>
            <a:schemeClr val="bg1"/>
          </a:solidFill>
          <a:ln>
            <a:noFill/>
          </a:ln>
          <a:extLst/>
        </p:spPr>
        <p:txBody>
          <a:bodyPr wrap="none">
            <a:spAutoFit/>
          </a:bodyPr>
          <a:lstStyle/>
          <a:p>
            <a:pPr algn="ctr"/>
            <a:r>
              <a:rPr lang="en-US" dirty="0" smtClean="0">
                <a:solidFill>
                  <a:srgbClr val="333399"/>
                </a:solidFill>
                <a:latin typeface="Arial" pitchFamily="34" charset="0"/>
                <a:cs typeface="Arial" pitchFamily="34" charset="0"/>
              </a:rPr>
              <a:t>DIII-D</a:t>
            </a:r>
          </a:p>
          <a:p>
            <a:pPr algn="ctr"/>
            <a:r>
              <a:rPr lang="en-US" dirty="0" smtClean="0">
                <a:solidFill>
                  <a:srgbClr val="333399"/>
                </a:solidFill>
                <a:latin typeface="Arial" pitchFamily="34" charset="0"/>
                <a:cs typeface="Arial" pitchFamily="34" charset="0"/>
              </a:rPr>
              <a:t>Baylor</a:t>
            </a:r>
          </a:p>
          <a:p>
            <a:pPr algn="ctr"/>
            <a:r>
              <a:rPr lang="en-US" dirty="0" smtClean="0">
                <a:solidFill>
                  <a:srgbClr val="333399"/>
                </a:solidFill>
                <a:latin typeface="Arial" pitchFamily="34" charset="0"/>
                <a:cs typeface="Arial" pitchFamily="34" charset="0"/>
              </a:rPr>
              <a:t>EX/6-02</a:t>
            </a:r>
            <a:endParaRPr lang="en-GB" dirty="0">
              <a:solidFill>
                <a:srgbClr val="333399"/>
              </a:solidFill>
              <a:latin typeface="Arial" pitchFamily="34" charset="0"/>
              <a:cs typeface="Arial" pitchFamily="34" charset="0"/>
            </a:endParaRPr>
          </a:p>
        </p:txBody>
      </p:sp>
    </p:spTree>
    <p:extLst>
      <p:ext uri="{BB962C8B-B14F-4D97-AF65-F5344CB8AC3E}">
        <p14:creationId xmlns:p14="http://schemas.microsoft.com/office/powerpoint/2010/main" val="427435787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105474" name="Picture 2"/>
          <p:cNvPicPr>
            <a:picLocks noChangeAspect="1" noChangeArrowheads="1"/>
          </p:cNvPicPr>
          <p:nvPr/>
        </p:nvPicPr>
        <p:blipFill>
          <a:blip r:embed="rId3" cstate="print"/>
          <a:srcRect/>
          <a:stretch>
            <a:fillRect/>
          </a:stretch>
        </p:blipFill>
        <p:spPr bwMode="auto">
          <a:xfrm>
            <a:off x="42204" y="-14068"/>
            <a:ext cx="898038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simovie146463N.avi">
            <a:hlinkClick r:id="" action="ppaction://media"/>
          </p:cNvPr>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4648200" y="990600"/>
            <a:ext cx="3556000" cy="2667000"/>
          </a:xfrm>
          <a:prstGeom prst="rect">
            <a:avLst/>
          </a:prstGeom>
        </p:spPr>
      </p:pic>
      <p:pic>
        <p:nvPicPr>
          <p:cNvPr id="7" name="qmovie150083N.avi">
            <a:hlinkClick r:id="" action="ppaction://media"/>
          </p:cNvPr>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4648200" y="3429000"/>
            <a:ext cx="3556000" cy="2667000"/>
          </a:xfrm>
          <a:prstGeom prst="rect">
            <a:avLst/>
          </a:prstGeom>
        </p:spPr>
      </p:pic>
      <p:sp>
        <p:nvSpPr>
          <p:cNvPr id="2" name="Titre 1"/>
          <p:cNvSpPr>
            <a:spLocks noGrp="1"/>
          </p:cNvSpPr>
          <p:nvPr>
            <p:ph type="title"/>
          </p:nvPr>
        </p:nvSpPr>
        <p:spPr>
          <a:xfrm>
            <a:off x="76200" y="0"/>
            <a:ext cx="8991600" cy="901700"/>
          </a:xfrm>
        </p:spPr>
        <p:txBody>
          <a:bodyPr/>
          <a:lstStyle/>
          <a:p>
            <a:pPr algn="ctr" eaLnBrk="1" hangingPunct="1">
              <a:spcBef>
                <a:spcPts val="0"/>
              </a:spcBef>
            </a:pPr>
            <a:r>
              <a:rPr lang="fr-FR" sz="2300" dirty="0" err="1" smtClean="0">
                <a:latin typeface="Helvetica"/>
                <a:cs typeface="Helvetica"/>
              </a:rPr>
              <a:t>S</a:t>
            </a:r>
            <a:r>
              <a:rPr lang="fr-FR" sz="2300" dirty="0" err="1" smtClean="0"/>
              <a:t>ustained</a:t>
            </a:r>
            <a:r>
              <a:rPr lang="fr-FR" sz="2300" dirty="0" smtClean="0"/>
              <a:t> </a:t>
            </a:r>
            <a:r>
              <a:rPr lang="fr-FR" sz="2300" dirty="0" err="1" smtClean="0"/>
              <a:t>Regulation</a:t>
            </a:r>
            <a:r>
              <a:rPr lang="fr-FR" sz="2300" dirty="0" smtClean="0"/>
              <a:t> </a:t>
            </a:r>
            <a:r>
              <a:rPr lang="fr-FR" sz="2300" dirty="0"/>
              <a:t>of</a:t>
            </a:r>
            <a:r>
              <a:rPr lang="fr-FR" sz="2300" dirty="0" smtClean="0"/>
              <a:t> </a:t>
            </a:r>
            <a:r>
              <a:rPr lang="fr-FR" sz="2300" dirty="0" err="1" smtClean="0"/>
              <a:t>Current</a:t>
            </a:r>
            <a:r>
              <a:rPr lang="fr-FR" sz="2300" dirty="0" smtClean="0"/>
              <a:t> Profile and </a:t>
            </a:r>
            <a:r>
              <a:rPr lang="fr-FR" sz="2300" dirty="0" err="1" smtClean="0">
                <a:latin typeface="Symbol" charset="2"/>
                <a:cs typeface="Symbol" charset="2"/>
              </a:rPr>
              <a:t>b</a:t>
            </a:r>
            <a:r>
              <a:rPr lang="fr-FR" sz="2300" baseline="-25000" dirty="0" err="1" smtClean="0"/>
              <a:t>N</a:t>
            </a:r>
            <a:r>
              <a:rPr lang="fr-FR" sz="2300" dirty="0" smtClean="0"/>
              <a:t> </a:t>
            </a:r>
            <a:r>
              <a:rPr lang="fr-FR" sz="2300" dirty="0" err="1" smtClean="0"/>
              <a:t>Demonstrated</a:t>
            </a:r>
            <a:r>
              <a:rPr lang="fr-FR" sz="2300" dirty="0" smtClean="0"/>
              <a:t> </a:t>
            </a:r>
            <a:r>
              <a:rPr lang="fr-FR" sz="2300" dirty="0"/>
              <a:t>in DIII-D </a:t>
            </a:r>
            <a:r>
              <a:rPr lang="fr-FR" sz="2300" dirty="0" err="1"/>
              <a:t>Using</a:t>
            </a:r>
            <a:r>
              <a:rPr lang="fr-FR" sz="2300" dirty="0"/>
              <a:t> Model-</a:t>
            </a:r>
            <a:r>
              <a:rPr lang="fr-FR" sz="2300" dirty="0" err="1"/>
              <a:t>Based</a:t>
            </a:r>
            <a:r>
              <a:rPr lang="fr-FR" sz="2300" dirty="0"/>
              <a:t> Profile Control </a:t>
            </a:r>
            <a:r>
              <a:rPr lang="fr-FR" sz="2300" dirty="0" err="1"/>
              <a:t>Algorithms</a:t>
            </a:r>
            <a:r>
              <a:rPr lang="fr-FR" sz="2300" dirty="0" smtClean="0">
                <a:latin typeface="Helvetica"/>
                <a:cs typeface="Helvetica"/>
              </a:rPr>
              <a:t>  </a:t>
            </a:r>
            <a:endParaRPr lang="fr-FR" sz="2300" dirty="0">
              <a:latin typeface="Helvetica"/>
              <a:cs typeface="Helvetica"/>
            </a:endParaRPr>
          </a:p>
        </p:txBody>
      </p:sp>
      <p:sp>
        <p:nvSpPr>
          <p:cNvPr id="4" name="Espace réservé du numéro de diapositive 3"/>
          <p:cNvSpPr>
            <a:spLocks noGrp="1"/>
          </p:cNvSpPr>
          <p:nvPr>
            <p:ph type="sldNum" sz="quarter" idx="11"/>
          </p:nvPr>
        </p:nvSpPr>
        <p:spPr/>
        <p:txBody>
          <a:bodyPr/>
          <a:lstStyle/>
          <a:p>
            <a:pPr>
              <a:defRPr/>
            </a:pPr>
            <a:fld id="{7A553D02-9178-E240-8617-12158A1FC3CE}" type="slidenum">
              <a:rPr lang="en-US" smtClean="0">
                <a:solidFill>
                  <a:srgbClr val="000000"/>
                </a:solidFill>
              </a:rPr>
              <a:pPr>
                <a:defRPr/>
              </a:pPr>
              <a:t>24</a:t>
            </a:fld>
            <a:endParaRPr lang="en-US" sz="1400">
              <a:solidFill>
                <a:srgbClr val="000000"/>
              </a:solidFill>
            </a:endParaRPr>
          </a:p>
        </p:txBody>
      </p:sp>
      <p:sp>
        <p:nvSpPr>
          <p:cNvPr id="15" name="ZoneTexte 24"/>
          <p:cNvSpPr txBox="1">
            <a:spLocks noChangeArrowheads="1"/>
          </p:cNvSpPr>
          <p:nvPr/>
        </p:nvSpPr>
        <p:spPr bwMode="auto">
          <a:xfrm>
            <a:off x="8163744" y="1219200"/>
            <a:ext cx="103105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fr-FR" sz="1600" b="1" dirty="0" smtClean="0">
                <a:solidFill>
                  <a:srgbClr val="408000"/>
                </a:solidFill>
                <a:latin typeface="Symbol" charset="2"/>
                <a:cs typeface="Symbol" charset="2"/>
              </a:rPr>
              <a:t>y</a:t>
            </a:r>
            <a:r>
              <a:rPr lang="fr-FR" sz="1600" b="1" dirty="0" smtClean="0">
                <a:solidFill>
                  <a:srgbClr val="408000"/>
                </a:solidFill>
                <a:latin typeface="Helvetica"/>
                <a:cs typeface="Helvetica"/>
              </a:rPr>
              <a:t>-profile</a:t>
            </a:r>
          </a:p>
          <a:p>
            <a:pPr algn="ctr" eaLnBrk="1" hangingPunct="1"/>
            <a:r>
              <a:rPr lang="fr-FR" sz="1600" b="1" dirty="0" smtClean="0">
                <a:solidFill>
                  <a:srgbClr val="408000"/>
                </a:solidFill>
                <a:latin typeface="Helvetica"/>
                <a:cs typeface="Helvetica"/>
              </a:rPr>
              <a:t>movie</a:t>
            </a:r>
          </a:p>
        </p:txBody>
      </p:sp>
      <p:sp>
        <p:nvSpPr>
          <p:cNvPr id="18" name="ZoneTexte 24"/>
          <p:cNvSpPr txBox="1">
            <a:spLocks noChangeArrowheads="1"/>
          </p:cNvSpPr>
          <p:nvPr/>
        </p:nvSpPr>
        <p:spPr bwMode="auto">
          <a:xfrm>
            <a:off x="8195654" y="3733800"/>
            <a:ext cx="10054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fr-FR" sz="1600" b="1" dirty="0" smtClean="0">
                <a:solidFill>
                  <a:srgbClr val="408000"/>
                </a:solidFill>
                <a:latin typeface="Helvetica"/>
                <a:cs typeface="Helvetica"/>
              </a:rPr>
              <a:t>q-profile</a:t>
            </a:r>
          </a:p>
          <a:p>
            <a:pPr algn="ctr" eaLnBrk="1" hangingPunct="1"/>
            <a:r>
              <a:rPr lang="fr-FR" sz="1600" b="1" dirty="0" smtClean="0">
                <a:solidFill>
                  <a:srgbClr val="408000"/>
                </a:solidFill>
                <a:latin typeface="Helvetica"/>
                <a:cs typeface="Helvetica"/>
              </a:rPr>
              <a:t>movie</a:t>
            </a:r>
          </a:p>
        </p:txBody>
      </p:sp>
      <p:sp>
        <p:nvSpPr>
          <p:cNvPr id="21" name="ZoneTexte 24"/>
          <p:cNvSpPr txBox="1">
            <a:spLocks noChangeArrowheads="1"/>
          </p:cNvSpPr>
          <p:nvPr/>
        </p:nvSpPr>
        <p:spPr bwMode="auto">
          <a:xfrm>
            <a:off x="1981200" y="990600"/>
            <a:ext cx="2667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just" eaLnBrk="1" hangingPunct="1"/>
            <a:r>
              <a:rPr lang="fr-FR" sz="1600" b="1" dirty="0" smtClean="0">
                <a:solidFill>
                  <a:srgbClr val="FF0000"/>
                </a:solidFill>
                <a:latin typeface="Helvetica"/>
                <a:cs typeface="Helvetica"/>
              </a:rPr>
              <a:t>CONTROL ACTUATORS</a:t>
            </a:r>
            <a:endParaRPr lang="fr-FR" sz="1600" dirty="0" smtClean="0">
              <a:solidFill>
                <a:srgbClr val="000000"/>
              </a:solidFill>
              <a:latin typeface="Helvetica"/>
              <a:cs typeface="Helvetica"/>
            </a:endParaRPr>
          </a:p>
          <a:p>
            <a:pPr marL="342900" indent="-342900" algn="just" eaLnBrk="1" hangingPunct="1">
              <a:spcBef>
                <a:spcPts val="1200"/>
              </a:spcBef>
              <a:buFont typeface="+mj-lt"/>
              <a:buAutoNum type="arabicPeriod"/>
            </a:pPr>
            <a:r>
              <a:rPr lang="fr-FR" sz="1600" dirty="0" smtClean="0">
                <a:solidFill>
                  <a:srgbClr val="0000FF"/>
                </a:solidFill>
                <a:latin typeface="Helvetica"/>
                <a:cs typeface="Helvetica"/>
              </a:rPr>
              <a:t>On-axis </a:t>
            </a:r>
            <a:r>
              <a:rPr lang="fr-FR" sz="1600" dirty="0" err="1" smtClean="0">
                <a:solidFill>
                  <a:srgbClr val="0000FF"/>
                </a:solidFill>
                <a:latin typeface="Helvetica"/>
                <a:cs typeface="Helvetica"/>
              </a:rPr>
              <a:t>co-current</a:t>
            </a:r>
            <a:r>
              <a:rPr lang="fr-FR" sz="1600" dirty="0" smtClean="0">
                <a:solidFill>
                  <a:srgbClr val="0000FF"/>
                </a:solidFill>
                <a:latin typeface="Helvetica"/>
                <a:cs typeface="Helvetica"/>
              </a:rPr>
              <a:t> NBI</a:t>
            </a:r>
          </a:p>
          <a:p>
            <a:pPr marL="342900" indent="-342900" algn="just" eaLnBrk="1" hangingPunct="1">
              <a:buFont typeface="+mj-lt"/>
              <a:buAutoNum type="arabicPeriod"/>
            </a:pPr>
            <a:r>
              <a:rPr lang="fr-FR" sz="1600" dirty="0" smtClean="0">
                <a:solidFill>
                  <a:srgbClr val="0000FF"/>
                </a:solidFill>
                <a:latin typeface="Helvetica"/>
                <a:cs typeface="Helvetica"/>
              </a:rPr>
              <a:t>Off-axis</a:t>
            </a:r>
            <a:r>
              <a:rPr lang="fr-FR" sz="1600" dirty="0">
                <a:solidFill>
                  <a:srgbClr val="0000FF"/>
                </a:solidFill>
                <a:latin typeface="Helvetica"/>
                <a:cs typeface="Helvetica"/>
              </a:rPr>
              <a:t> </a:t>
            </a:r>
            <a:r>
              <a:rPr lang="fr-FR" sz="1600" dirty="0" err="1">
                <a:solidFill>
                  <a:srgbClr val="0000FF"/>
                </a:solidFill>
                <a:latin typeface="Helvetica"/>
                <a:cs typeface="Helvetica"/>
              </a:rPr>
              <a:t>co-</a:t>
            </a:r>
            <a:r>
              <a:rPr lang="fr-FR" sz="1600" dirty="0" err="1" smtClean="0">
                <a:solidFill>
                  <a:srgbClr val="0000FF"/>
                </a:solidFill>
                <a:latin typeface="Helvetica"/>
                <a:cs typeface="Helvetica"/>
              </a:rPr>
              <a:t>current</a:t>
            </a:r>
            <a:r>
              <a:rPr lang="fr-FR" sz="1600" dirty="0" smtClean="0">
                <a:solidFill>
                  <a:srgbClr val="0000FF"/>
                </a:solidFill>
                <a:latin typeface="Helvetica"/>
                <a:cs typeface="Helvetica"/>
              </a:rPr>
              <a:t> NBI</a:t>
            </a:r>
          </a:p>
          <a:p>
            <a:pPr marL="342900" indent="-342900" algn="just" eaLnBrk="1" hangingPunct="1">
              <a:buFont typeface="+mj-lt"/>
              <a:buAutoNum type="arabicPeriod"/>
            </a:pPr>
            <a:r>
              <a:rPr lang="fr-FR" sz="1600" dirty="0" smtClean="0">
                <a:solidFill>
                  <a:srgbClr val="0000FF"/>
                </a:solidFill>
                <a:latin typeface="Helvetica"/>
                <a:cs typeface="Helvetica"/>
              </a:rPr>
              <a:t>Counter-current</a:t>
            </a:r>
            <a:r>
              <a:rPr lang="fr-FR" sz="1600" dirty="0">
                <a:solidFill>
                  <a:srgbClr val="0000FF"/>
                </a:solidFill>
                <a:latin typeface="Helvetica"/>
                <a:cs typeface="Helvetica"/>
              </a:rPr>
              <a:t> </a:t>
            </a:r>
            <a:r>
              <a:rPr lang="fr-FR" sz="1600" dirty="0" smtClean="0">
                <a:solidFill>
                  <a:srgbClr val="0000FF"/>
                </a:solidFill>
                <a:latin typeface="Helvetica"/>
                <a:cs typeface="Helvetica"/>
              </a:rPr>
              <a:t>NBI</a:t>
            </a:r>
          </a:p>
          <a:p>
            <a:pPr marL="342900" indent="-342900" algn="just" eaLnBrk="1" hangingPunct="1">
              <a:buFont typeface="+mj-lt"/>
              <a:buAutoNum type="arabicPeriod"/>
            </a:pPr>
            <a:r>
              <a:rPr lang="fr-FR" sz="1600" dirty="0" err="1" smtClean="0">
                <a:solidFill>
                  <a:srgbClr val="0000FF"/>
                </a:solidFill>
                <a:latin typeface="Helvetica"/>
                <a:cs typeface="Helvetica"/>
              </a:rPr>
              <a:t>Balanced</a:t>
            </a:r>
            <a:r>
              <a:rPr lang="fr-FR" sz="1600" dirty="0" smtClean="0">
                <a:solidFill>
                  <a:srgbClr val="0000FF"/>
                </a:solidFill>
                <a:latin typeface="Helvetica"/>
                <a:cs typeface="Helvetica"/>
              </a:rPr>
              <a:t> NBI</a:t>
            </a:r>
          </a:p>
          <a:p>
            <a:pPr marL="342900" indent="-342900" algn="just" eaLnBrk="1" hangingPunct="1">
              <a:buFont typeface="+mj-lt"/>
              <a:buAutoNum type="arabicPeriod"/>
            </a:pPr>
            <a:r>
              <a:rPr lang="fr-FR" sz="1600" dirty="0" smtClean="0">
                <a:solidFill>
                  <a:srgbClr val="0000FF"/>
                </a:solidFill>
                <a:latin typeface="Helvetica"/>
                <a:cs typeface="Helvetica"/>
              </a:rPr>
              <a:t>Off-axis ECCD</a:t>
            </a:r>
          </a:p>
          <a:p>
            <a:pPr marL="342900" indent="-342900" algn="just" eaLnBrk="1" hangingPunct="1">
              <a:buFont typeface="+mj-lt"/>
              <a:buAutoNum type="arabicPeriod"/>
            </a:pPr>
            <a:r>
              <a:rPr lang="fr-FR" sz="1600" dirty="0" smtClean="0">
                <a:solidFill>
                  <a:srgbClr val="0000FF"/>
                </a:solidFill>
                <a:latin typeface="Helvetica"/>
                <a:cs typeface="Helvetica"/>
              </a:rPr>
              <a:t>Surface loop voltage</a:t>
            </a:r>
          </a:p>
        </p:txBody>
      </p:sp>
      <p:sp>
        <p:nvSpPr>
          <p:cNvPr id="9" name="ZoneTexte 8"/>
          <p:cNvSpPr txBox="1"/>
          <p:nvPr/>
        </p:nvSpPr>
        <p:spPr>
          <a:xfrm>
            <a:off x="152400" y="1524000"/>
            <a:ext cx="970450" cy="769441"/>
          </a:xfrm>
          <a:prstGeom prst="rect">
            <a:avLst/>
          </a:prstGeom>
          <a:noFill/>
        </p:spPr>
        <p:txBody>
          <a:bodyPr wrap="none" rtlCol="0">
            <a:spAutoFit/>
          </a:bodyPr>
          <a:lstStyle/>
          <a:p>
            <a:pPr algn="ctr">
              <a:lnSpc>
                <a:spcPts val="1200"/>
              </a:lnSpc>
            </a:pPr>
            <a:r>
              <a:rPr lang="fr-FR" sz="2400" b="1" i="1" dirty="0" smtClean="0">
                <a:solidFill>
                  <a:srgbClr val="408000"/>
                </a:solidFill>
                <a:latin typeface="Helvetica"/>
                <a:ea typeface="ＭＳ Ｐゴシック" charset="0"/>
                <a:cs typeface="Helvetica"/>
              </a:rPr>
              <a:t>******</a:t>
            </a:r>
          </a:p>
          <a:p>
            <a:pPr algn="ctr">
              <a:lnSpc>
                <a:spcPts val="1200"/>
              </a:lnSpc>
              <a:spcBef>
                <a:spcPts val="0"/>
              </a:spcBef>
              <a:spcAft>
                <a:spcPts val="1200"/>
              </a:spcAft>
            </a:pPr>
            <a:r>
              <a:rPr lang="fr-FR" sz="2400" b="1" i="1" dirty="0" smtClean="0">
                <a:solidFill>
                  <a:srgbClr val="408000"/>
                </a:solidFill>
                <a:latin typeface="Helvetica"/>
                <a:ea typeface="ＭＳ Ｐゴシック" charset="0"/>
                <a:cs typeface="Helvetica"/>
              </a:rPr>
              <a:t>NEW</a:t>
            </a:r>
          </a:p>
          <a:p>
            <a:pPr algn="ctr">
              <a:lnSpc>
                <a:spcPts val="1200"/>
              </a:lnSpc>
            </a:pPr>
            <a:r>
              <a:rPr lang="fr-FR" sz="2400" b="1" i="1" dirty="0" smtClean="0">
                <a:solidFill>
                  <a:srgbClr val="408000"/>
                </a:solidFill>
                <a:latin typeface="Helvetica"/>
                <a:ea typeface="ＭＳ Ｐゴシック" charset="0"/>
                <a:cs typeface="Helvetica"/>
              </a:rPr>
              <a:t>******</a:t>
            </a:r>
          </a:p>
        </p:txBody>
      </p:sp>
      <p:sp>
        <p:nvSpPr>
          <p:cNvPr id="24" name="ZoneTexte 22"/>
          <p:cNvSpPr txBox="1">
            <a:spLocks noChangeArrowheads="1"/>
          </p:cNvSpPr>
          <p:nvPr/>
        </p:nvSpPr>
        <p:spPr bwMode="auto">
          <a:xfrm>
            <a:off x="5181600" y="5486400"/>
            <a:ext cx="2667000" cy="276999"/>
          </a:xfrm>
          <a:prstGeom prst="rect">
            <a:avLst/>
          </a:prstGeom>
          <a:solidFill>
            <a:schemeClr val="bg1"/>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ts val="600"/>
              </a:spcBef>
            </a:pPr>
            <a:r>
              <a:rPr lang="fr-FR" sz="1200" dirty="0" smtClean="0">
                <a:solidFill>
                  <a:srgbClr val="FF0000"/>
                </a:solidFill>
                <a:latin typeface="Helvetica"/>
                <a:cs typeface="Helvetica"/>
              </a:rPr>
              <a:t>#150083 feedback </a:t>
            </a:r>
            <a:r>
              <a:rPr lang="fr-FR" sz="1200" dirty="0" err="1" smtClean="0">
                <a:solidFill>
                  <a:srgbClr val="FF0000"/>
                </a:solidFill>
                <a:latin typeface="Helvetica"/>
                <a:cs typeface="Helvetica"/>
              </a:rPr>
              <a:t>only</a:t>
            </a:r>
            <a:r>
              <a:rPr lang="fr-FR" sz="1200" dirty="0" smtClean="0">
                <a:solidFill>
                  <a:srgbClr val="FF0000"/>
                </a:solidFill>
                <a:latin typeface="Helvetica"/>
                <a:cs typeface="Helvetica"/>
              </a:rPr>
              <a:t> @ </a:t>
            </a:r>
            <a:r>
              <a:rPr lang="fr-FR" sz="1200" dirty="0" err="1" smtClean="0">
                <a:solidFill>
                  <a:srgbClr val="FF0000"/>
                </a:solidFill>
                <a:latin typeface="Helvetica"/>
                <a:cs typeface="Helvetica"/>
              </a:rPr>
              <a:t>t</a:t>
            </a:r>
            <a:r>
              <a:rPr lang="fr-FR" sz="1200" dirty="0" smtClean="0">
                <a:solidFill>
                  <a:srgbClr val="FF0000"/>
                </a:solidFill>
                <a:latin typeface="Helvetica"/>
                <a:cs typeface="Helvetica"/>
              </a:rPr>
              <a:t> &gt; 1 s</a:t>
            </a:r>
          </a:p>
        </p:txBody>
      </p:sp>
      <p:grpSp>
        <p:nvGrpSpPr>
          <p:cNvPr id="5" name="Grouper 15"/>
          <p:cNvGrpSpPr/>
          <p:nvPr/>
        </p:nvGrpSpPr>
        <p:grpSpPr>
          <a:xfrm>
            <a:off x="0" y="2895600"/>
            <a:ext cx="4635500" cy="3194050"/>
            <a:chOff x="0" y="2895600"/>
            <a:chExt cx="4635500" cy="3194050"/>
          </a:xfrm>
        </p:grpSpPr>
        <p:pic>
          <p:nvPicPr>
            <p:cNvPr id="6" name="Image 5" descr="Fig2_Bottomright.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895600"/>
              <a:ext cx="4635500" cy="3194050"/>
            </a:xfrm>
            <a:prstGeom prst="rect">
              <a:avLst/>
            </a:prstGeom>
          </p:spPr>
        </p:pic>
        <p:sp>
          <p:nvSpPr>
            <p:cNvPr id="8" name="ZoneTexte 7"/>
            <p:cNvSpPr txBox="1"/>
            <p:nvPr/>
          </p:nvSpPr>
          <p:spPr>
            <a:xfrm>
              <a:off x="2133600" y="5334000"/>
              <a:ext cx="1614970" cy="369332"/>
            </a:xfrm>
            <a:prstGeom prst="rect">
              <a:avLst/>
            </a:prstGeom>
            <a:noFill/>
          </p:spPr>
          <p:txBody>
            <a:bodyPr wrap="none" rtlCol="0">
              <a:spAutoFit/>
            </a:bodyPr>
            <a:lstStyle/>
            <a:p>
              <a:r>
                <a:rPr lang="fr-FR" dirty="0" smtClean="0">
                  <a:solidFill>
                    <a:srgbClr val="DB00DE"/>
                  </a:solidFill>
                  <a:latin typeface="Helvetica"/>
                  <a:ea typeface="ＭＳ Ｐゴシック" charset="0"/>
                  <a:cs typeface="Helvetica"/>
                </a:rPr>
                <a:t>m/n=2/1 MHD</a:t>
              </a:r>
              <a:endParaRPr lang="fr-FR" dirty="0">
                <a:solidFill>
                  <a:srgbClr val="DB00DE"/>
                </a:solidFill>
                <a:latin typeface="Helvetica"/>
                <a:ea typeface="ＭＳ Ｐゴシック" charset="0"/>
                <a:cs typeface="Helvetica"/>
              </a:endParaRPr>
            </a:p>
          </p:txBody>
        </p:sp>
        <p:sp>
          <p:nvSpPr>
            <p:cNvPr id="17" name="ZoneTexte 16"/>
            <p:cNvSpPr txBox="1"/>
            <p:nvPr/>
          </p:nvSpPr>
          <p:spPr>
            <a:xfrm>
              <a:off x="990600" y="3810000"/>
              <a:ext cx="422486" cy="369332"/>
            </a:xfrm>
            <a:prstGeom prst="rect">
              <a:avLst/>
            </a:prstGeom>
            <a:noFill/>
          </p:spPr>
          <p:txBody>
            <a:bodyPr wrap="none" rtlCol="0">
              <a:spAutoFit/>
            </a:bodyPr>
            <a:lstStyle/>
            <a:p>
              <a:r>
                <a:rPr lang="fr-FR" dirty="0">
                  <a:solidFill>
                    <a:srgbClr val="FF0000"/>
                  </a:solidFill>
                  <a:latin typeface="Symbol" charset="2"/>
                  <a:ea typeface="ＭＳ Ｐゴシック" charset="0"/>
                  <a:cs typeface="Symbol" charset="2"/>
                </a:rPr>
                <a:t>b</a:t>
              </a:r>
              <a:r>
                <a:rPr lang="fr-FR" baseline="-25000" dirty="0">
                  <a:solidFill>
                    <a:srgbClr val="FF0000"/>
                  </a:solidFill>
                  <a:latin typeface="Helvetica"/>
                  <a:ea typeface="ＭＳ Ｐゴシック" charset="0"/>
                  <a:cs typeface="Helvetica"/>
                </a:rPr>
                <a:t>N</a:t>
              </a:r>
              <a:endParaRPr lang="fr-FR" dirty="0">
                <a:solidFill>
                  <a:srgbClr val="FF0000"/>
                </a:solidFill>
                <a:latin typeface="Helvetica"/>
                <a:ea typeface="ＭＳ Ｐゴシック" charset="0"/>
                <a:cs typeface="Helvetica"/>
              </a:endParaRPr>
            </a:p>
          </p:txBody>
        </p:sp>
        <p:sp>
          <p:nvSpPr>
            <p:cNvPr id="28" name="ZoneTexte 27"/>
            <p:cNvSpPr txBox="1"/>
            <p:nvPr/>
          </p:nvSpPr>
          <p:spPr>
            <a:xfrm>
              <a:off x="1219200" y="4800600"/>
              <a:ext cx="338554" cy="369332"/>
            </a:xfrm>
            <a:prstGeom prst="rect">
              <a:avLst/>
            </a:prstGeom>
            <a:noFill/>
          </p:spPr>
          <p:txBody>
            <a:bodyPr wrap="none" rtlCol="0">
              <a:spAutoFit/>
            </a:bodyPr>
            <a:lstStyle/>
            <a:p>
              <a:r>
                <a:rPr lang="fr-FR" dirty="0" smtClean="0">
                  <a:solidFill>
                    <a:srgbClr val="000000"/>
                  </a:solidFill>
                  <a:latin typeface="Helvetica"/>
                  <a:ea typeface="ＭＳ Ｐゴシック" charset="0"/>
                  <a:cs typeface="Helvetica"/>
                </a:rPr>
                <a:t>I</a:t>
              </a:r>
              <a:r>
                <a:rPr lang="fr-FR" baseline="-25000" dirty="0" smtClean="0">
                  <a:solidFill>
                    <a:srgbClr val="000000"/>
                  </a:solidFill>
                  <a:latin typeface="Helvetica"/>
                  <a:ea typeface="ＭＳ Ｐゴシック" charset="0"/>
                  <a:cs typeface="Helvetica"/>
                </a:rPr>
                <a:t>p</a:t>
              </a:r>
              <a:endParaRPr lang="fr-FR" dirty="0">
                <a:solidFill>
                  <a:srgbClr val="000000"/>
                </a:solidFill>
                <a:latin typeface="Helvetica"/>
                <a:ea typeface="ＭＳ Ｐゴシック" charset="0"/>
                <a:cs typeface="Helvetica"/>
              </a:endParaRPr>
            </a:p>
          </p:txBody>
        </p:sp>
      </p:grpSp>
      <p:sp>
        <p:nvSpPr>
          <p:cNvPr id="14" name="ZoneTexte 22"/>
          <p:cNvSpPr txBox="1">
            <a:spLocks noChangeArrowheads="1"/>
          </p:cNvSpPr>
          <p:nvPr/>
        </p:nvSpPr>
        <p:spPr bwMode="auto">
          <a:xfrm>
            <a:off x="-25400" y="2514600"/>
            <a:ext cx="17584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fr-FR" sz="1600" b="1" dirty="0" smtClean="0">
                <a:solidFill>
                  <a:srgbClr val="408000"/>
                </a:solidFill>
                <a:latin typeface="Symbol" charset="2"/>
                <a:cs typeface="Symbol" charset="2"/>
              </a:rPr>
              <a:t>Y(</a:t>
            </a:r>
            <a:r>
              <a:rPr lang="fr-FR" sz="1600" b="1" i="1" dirty="0" smtClean="0">
                <a:solidFill>
                  <a:srgbClr val="408000"/>
                </a:solidFill>
                <a:latin typeface="Helvetica"/>
                <a:cs typeface="Helvetica"/>
              </a:rPr>
              <a:t>x</a:t>
            </a:r>
            <a:r>
              <a:rPr lang="fr-FR" sz="1600" b="1" dirty="0" smtClean="0">
                <a:solidFill>
                  <a:srgbClr val="408000"/>
                </a:solidFill>
                <a:latin typeface="Symbol" charset="2"/>
                <a:cs typeface="Symbol" charset="2"/>
              </a:rPr>
              <a:t>) + β</a:t>
            </a:r>
            <a:r>
              <a:rPr lang="fr-FR" sz="1600" b="1" baseline="-25000" dirty="0" smtClean="0">
                <a:solidFill>
                  <a:srgbClr val="408000"/>
                </a:solidFill>
                <a:latin typeface="Helvetica"/>
                <a:cs typeface="Helvetica"/>
              </a:rPr>
              <a:t>N </a:t>
            </a:r>
            <a:r>
              <a:rPr lang="fr-FR" sz="1600" b="1" dirty="0" smtClean="0">
                <a:solidFill>
                  <a:srgbClr val="408000"/>
                </a:solidFill>
                <a:latin typeface="Helvetica"/>
                <a:cs typeface="Helvetica"/>
              </a:rPr>
              <a:t>control</a:t>
            </a:r>
          </a:p>
          <a:p>
            <a:pPr eaLnBrk="1" hangingPunct="1">
              <a:spcBef>
                <a:spcPts val="600"/>
              </a:spcBef>
            </a:pPr>
            <a:r>
              <a:rPr lang="fr-FR" sz="1200" dirty="0" smtClean="0">
                <a:solidFill>
                  <a:srgbClr val="408000"/>
                </a:solidFill>
                <a:latin typeface="Helvetica"/>
                <a:cs typeface="Helvetica"/>
              </a:rPr>
              <a:t>Shot #146463</a:t>
            </a:r>
            <a:endParaRPr lang="fr-FR" sz="1200" dirty="0">
              <a:solidFill>
                <a:srgbClr val="408000"/>
              </a:solidFill>
              <a:latin typeface="Helvetica"/>
              <a:cs typeface="Helvetica"/>
            </a:endParaRPr>
          </a:p>
        </p:txBody>
      </p:sp>
      <p:sp>
        <p:nvSpPr>
          <p:cNvPr id="19" name="ZoneTexte 22"/>
          <p:cNvSpPr txBox="1">
            <a:spLocks noChangeArrowheads="1"/>
          </p:cNvSpPr>
          <p:nvPr/>
        </p:nvSpPr>
        <p:spPr bwMode="auto">
          <a:xfrm>
            <a:off x="5130800" y="1016000"/>
            <a:ext cx="2743200" cy="276999"/>
          </a:xfrm>
          <a:prstGeom prst="rect">
            <a:avLst/>
          </a:prstGeom>
          <a:solidFill>
            <a:schemeClr val="bg1"/>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ts val="600"/>
              </a:spcBef>
            </a:pPr>
            <a:r>
              <a:rPr lang="fr-FR" sz="1200" dirty="0" smtClean="0">
                <a:solidFill>
                  <a:srgbClr val="FF0000"/>
                </a:solidFill>
                <a:latin typeface="Helvetica"/>
                <a:cs typeface="Helvetica"/>
              </a:rPr>
              <a:t>#146463 feedback </a:t>
            </a:r>
            <a:r>
              <a:rPr lang="fr-FR" sz="1200" dirty="0" err="1" smtClean="0">
                <a:solidFill>
                  <a:srgbClr val="FF0000"/>
                </a:solidFill>
                <a:latin typeface="Helvetica"/>
                <a:cs typeface="Helvetica"/>
              </a:rPr>
              <a:t>only</a:t>
            </a:r>
            <a:r>
              <a:rPr lang="fr-FR" sz="1200" dirty="0" smtClean="0">
                <a:solidFill>
                  <a:srgbClr val="FF0000"/>
                </a:solidFill>
                <a:latin typeface="Helvetica"/>
                <a:cs typeface="Helvetica"/>
              </a:rPr>
              <a:t> @ </a:t>
            </a:r>
            <a:r>
              <a:rPr lang="fr-FR" sz="1200" dirty="0" err="1" smtClean="0">
                <a:solidFill>
                  <a:srgbClr val="FF0000"/>
                </a:solidFill>
                <a:latin typeface="Helvetica"/>
                <a:cs typeface="Helvetica"/>
              </a:rPr>
              <a:t>t</a:t>
            </a:r>
            <a:r>
              <a:rPr lang="fr-FR" sz="1200" dirty="0" smtClean="0">
                <a:solidFill>
                  <a:srgbClr val="FF0000"/>
                </a:solidFill>
                <a:latin typeface="Helvetica"/>
                <a:cs typeface="Helvetica"/>
              </a:rPr>
              <a:t> &gt; 1 s</a:t>
            </a:r>
          </a:p>
        </p:txBody>
      </p:sp>
      <p:sp>
        <p:nvSpPr>
          <p:cNvPr id="25" name="ZoneTexte 22"/>
          <p:cNvSpPr txBox="1">
            <a:spLocks noChangeArrowheads="1"/>
          </p:cNvSpPr>
          <p:nvPr/>
        </p:nvSpPr>
        <p:spPr bwMode="auto">
          <a:xfrm>
            <a:off x="5130800" y="3657600"/>
            <a:ext cx="1676400" cy="276999"/>
          </a:xfrm>
          <a:prstGeom prst="rect">
            <a:avLst/>
          </a:prstGeom>
          <a:solidFill>
            <a:schemeClr val="bg1"/>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ts val="600"/>
              </a:spcBef>
            </a:pPr>
            <a:r>
              <a:rPr lang="fr-FR" sz="1200" dirty="0" smtClean="0">
                <a:solidFill>
                  <a:srgbClr val="0000FF"/>
                </a:solidFill>
                <a:latin typeface="Helvetica"/>
                <a:cs typeface="Helvetica"/>
              </a:rPr>
              <a:t>CURRENT RAMP-UP</a:t>
            </a:r>
          </a:p>
        </p:txBody>
      </p:sp>
    </p:spTree>
    <p:extLst>
      <p:ext uri="{BB962C8B-B14F-4D97-AF65-F5344CB8AC3E}">
        <p14:creationId xmlns:p14="http://schemas.microsoft.com/office/powerpoint/2010/main" val="1775188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190466" name="Picture 2"/>
          <p:cNvPicPr>
            <a:picLocks noChangeAspect="1" noChangeArrowheads="1"/>
          </p:cNvPicPr>
          <p:nvPr/>
        </p:nvPicPr>
        <p:blipFill>
          <a:blip r:embed="rId3" cstate="print"/>
          <a:srcRect/>
          <a:stretch>
            <a:fillRect/>
          </a:stretch>
        </p:blipFill>
        <p:spPr bwMode="auto">
          <a:xfrm>
            <a:off x="302562" y="191244"/>
            <a:ext cx="8586788" cy="6406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191490" name="Picture 2"/>
          <p:cNvPicPr>
            <a:picLocks noChangeAspect="1" noChangeArrowheads="1"/>
          </p:cNvPicPr>
          <p:nvPr/>
        </p:nvPicPr>
        <p:blipFill>
          <a:blip r:embed="rId3" cstate="print"/>
          <a:srcRect/>
          <a:stretch>
            <a:fillRect/>
          </a:stretch>
        </p:blipFill>
        <p:spPr bwMode="auto">
          <a:xfrm>
            <a:off x="191767" y="365296"/>
            <a:ext cx="8691015" cy="6127408"/>
          </a:xfrm>
          <a:prstGeom prst="rect">
            <a:avLst/>
          </a:prstGeom>
          <a:noFill/>
          <a:ln w="9525">
            <a:noFill/>
            <a:miter lim="800000"/>
            <a:headEnd/>
            <a:tailEnd/>
          </a:ln>
        </p:spPr>
      </p:pic>
      <p:sp>
        <p:nvSpPr>
          <p:cNvPr id="6" name="Rectangle 5"/>
          <p:cNvSpPr/>
          <p:nvPr/>
        </p:nvSpPr>
        <p:spPr bwMode="auto">
          <a:xfrm>
            <a:off x="716280" y="2461260"/>
            <a:ext cx="2247900" cy="62484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074420" y="3550920"/>
            <a:ext cx="4533900" cy="67056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surface interactions  and </a:t>
            </a:r>
            <a:r>
              <a:rPr lang="en-US" dirty="0" err="1" smtClean="0"/>
              <a:t>divertor</a:t>
            </a:r>
            <a:r>
              <a:rPr lang="en-US" dirty="0" smtClean="0"/>
              <a:t>  solutions</a:t>
            </a:r>
            <a:endParaRPr lang="en-US"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218114" name="Picture 2"/>
          <p:cNvPicPr>
            <a:picLocks noChangeAspect="1" noChangeArrowheads="1"/>
          </p:cNvPicPr>
          <p:nvPr/>
        </p:nvPicPr>
        <p:blipFill>
          <a:blip r:embed="rId3" cstate="print"/>
          <a:srcRect/>
          <a:stretch>
            <a:fillRect/>
          </a:stretch>
        </p:blipFill>
        <p:spPr bwMode="auto">
          <a:xfrm>
            <a:off x="335666" y="180590"/>
            <a:ext cx="8370553" cy="6263073"/>
          </a:xfrm>
          <a:prstGeom prst="rect">
            <a:avLst/>
          </a:prstGeom>
          <a:noFill/>
          <a:ln w="9525">
            <a:noFill/>
            <a:miter lim="800000"/>
            <a:headEnd/>
            <a:tailEnd/>
          </a:ln>
        </p:spPr>
      </p:pic>
      <p:sp>
        <p:nvSpPr>
          <p:cNvPr id="6" name="Rectangle 5"/>
          <p:cNvSpPr/>
          <p:nvPr/>
        </p:nvSpPr>
        <p:spPr bwMode="auto">
          <a:xfrm>
            <a:off x="647700" y="1424940"/>
            <a:ext cx="4480560" cy="88392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6583680" y="365760"/>
            <a:ext cx="1905000" cy="369332"/>
          </a:xfrm>
          <a:prstGeom prst="rect">
            <a:avLst/>
          </a:prstGeom>
          <a:noFill/>
        </p:spPr>
        <p:txBody>
          <a:bodyPr wrap="square" rtlCol="0">
            <a:spAutoFit/>
          </a:bodyPr>
          <a:lstStyle/>
          <a:p>
            <a:r>
              <a:rPr lang="en-US" dirty="0" smtClean="0"/>
              <a:t>Lore FTP/P1-2</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44"/>
          <p:cNvGrpSpPr/>
          <p:nvPr/>
        </p:nvGrpSpPr>
        <p:grpSpPr>
          <a:xfrm>
            <a:off x="324085" y="1185116"/>
            <a:ext cx="4231169" cy="1600418"/>
            <a:chOff x="324085" y="1159715"/>
            <a:chExt cx="4231169" cy="1600418"/>
          </a:xfrm>
        </p:grpSpPr>
        <p:grpSp>
          <p:nvGrpSpPr>
            <p:cNvPr id="12" name="図形グループ 40"/>
            <p:cNvGrpSpPr/>
            <p:nvPr/>
          </p:nvGrpSpPr>
          <p:grpSpPr>
            <a:xfrm>
              <a:off x="324085" y="1159715"/>
              <a:ext cx="2929617" cy="1396746"/>
              <a:chOff x="324085" y="1159715"/>
              <a:chExt cx="2929617" cy="1396746"/>
            </a:xfrm>
          </p:grpSpPr>
          <p:pic>
            <p:nvPicPr>
              <p:cNvPr id="36" name="Picture 6" descr="G-10Color"/>
              <p:cNvPicPr>
                <a:picLocks noChangeAspect="1" noChangeArrowheads="1"/>
              </p:cNvPicPr>
              <p:nvPr/>
            </p:nvPicPr>
            <p:blipFill>
              <a:blip r:embed="rId3" cstate="print"/>
              <a:srcRect/>
              <a:stretch>
                <a:fillRect/>
              </a:stretch>
            </p:blipFill>
            <p:spPr bwMode="auto">
              <a:xfrm>
                <a:off x="324087" y="1159715"/>
                <a:ext cx="2879945" cy="1396746"/>
              </a:xfrm>
              <a:prstGeom prst="rect">
                <a:avLst/>
              </a:prstGeom>
              <a:noFill/>
              <a:ln w="9525">
                <a:noFill/>
                <a:miter lim="800000"/>
                <a:headEnd/>
                <a:tailEnd/>
              </a:ln>
            </p:spPr>
          </p:pic>
          <p:sp>
            <p:nvSpPr>
              <p:cNvPr id="38" name="正方形/長方形 37"/>
              <p:cNvSpPr/>
              <p:nvPr/>
            </p:nvSpPr>
            <p:spPr>
              <a:xfrm>
                <a:off x="324085" y="2334566"/>
                <a:ext cx="2929617" cy="2192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ja-JP" altLang="en-US">
                  <a:solidFill>
                    <a:prstClr val="white"/>
                  </a:solidFill>
                </a:endParaRPr>
              </a:p>
            </p:txBody>
          </p:sp>
        </p:grpSp>
        <p:sp>
          <p:nvSpPr>
            <p:cNvPr id="42" name="Oval 11"/>
            <p:cNvSpPr>
              <a:spLocks noChangeArrowheads="1"/>
            </p:cNvSpPr>
            <p:nvPr/>
          </p:nvSpPr>
          <p:spPr bwMode="auto">
            <a:xfrm>
              <a:off x="2728366" y="1530246"/>
              <a:ext cx="576138" cy="397585"/>
            </a:xfrm>
            <a:prstGeom prst="ellipse">
              <a:avLst/>
            </a:prstGeom>
            <a:noFill/>
            <a:ln w="19050">
              <a:solidFill>
                <a:srgbClr val="FF0718"/>
              </a:solidFill>
              <a:round/>
              <a:headEnd/>
              <a:tailEnd/>
            </a:ln>
          </p:spPr>
          <p:txBody>
            <a:bodyPr wrap="none" anchor="ctr">
              <a:prstTxWarp prst="textNoShape">
                <a:avLst/>
              </a:prstTxWarp>
            </a:bodyPr>
            <a:lstStyle/>
            <a:p>
              <a:pPr defTabSz="457200" fontAlgn="auto">
                <a:spcBef>
                  <a:spcPts val="0"/>
                </a:spcBef>
                <a:spcAft>
                  <a:spcPts val="0"/>
                </a:spcAft>
              </a:pPr>
              <a:endParaRPr kumimoji="1" lang="ja-JP" altLang="en-US">
                <a:solidFill>
                  <a:prstClr val="black"/>
                </a:solidFill>
                <a:latin typeface="Calibri"/>
                <a:cs typeface="+mn-cs"/>
              </a:endParaRPr>
            </a:p>
          </p:txBody>
        </p:sp>
        <p:sp>
          <p:nvSpPr>
            <p:cNvPr id="43" name="Line 12"/>
            <p:cNvSpPr>
              <a:spLocks noChangeShapeType="1"/>
            </p:cNvSpPr>
            <p:nvPr/>
          </p:nvSpPr>
          <p:spPr bwMode="auto">
            <a:xfrm>
              <a:off x="3253702" y="1865700"/>
              <a:ext cx="1301552" cy="894433"/>
            </a:xfrm>
            <a:prstGeom prst="line">
              <a:avLst/>
            </a:prstGeom>
            <a:noFill/>
            <a:ln w="25400" cap="flat" cmpd="sng" algn="ctr">
              <a:solidFill>
                <a:srgbClr val="FF0718"/>
              </a:solidFill>
              <a:prstDash val="solid"/>
              <a:round/>
              <a:headEnd type="none" w="med" len="med"/>
              <a:tailEnd type="stealth" w="lg" len="lg"/>
            </a:ln>
          </p:spPr>
          <p:txBody>
            <a:bodyPr wrap="none" anchor="ctr">
              <a:prstTxWarp prst="textNoShape">
                <a:avLst/>
              </a:prstTxWarp>
            </a:bodyPr>
            <a:lstStyle/>
            <a:p>
              <a:pPr defTabSz="457200" fontAlgn="auto">
                <a:spcBef>
                  <a:spcPts val="0"/>
                </a:spcBef>
                <a:spcAft>
                  <a:spcPts val="0"/>
                </a:spcAft>
              </a:pPr>
              <a:endParaRPr kumimoji="1" lang="ja-JP" altLang="en-US">
                <a:solidFill>
                  <a:prstClr val="black"/>
                </a:solidFill>
                <a:latin typeface="Calibri"/>
                <a:cs typeface="+mn-cs"/>
              </a:endParaRPr>
            </a:p>
          </p:txBody>
        </p:sp>
        <p:sp>
          <p:nvSpPr>
            <p:cNvPr id="44" name="Line 12"/>
            <p:cNvSpPr>
              <a:spLocks noChangeShapeType="1"/>
            </p:cNvSpPr>
            <p:nvPr/>
          </p:nvSpPr>
          <p:spPr bwMode="auto">
            <a:xfrm flipH="1">
              <a:off x="2006601" y="1893963"/>
              <a:ext cx="859490" cy="866170"/>
            </a:xfrm>
            <a:prstGeom prst="line">
              <a:avLst/>
            </a:prstGeom>
            <a:noFill/>
            <a:ln w="25400" cap="flat" cmpd="sng" algn="ctr">
              <a:solidFill>
                <a:srgbClr val="FF0718"/>
              </a:solidFill>
              <a:prstDash val="solid"/>
              <a:round/>
              <a:headEnd type="none" w="med" len="med"/>
              <a:tailEnd type="stealth" w="lg" len="lg"/>
            </a:ln>
          </p:spPr>
          <p:txBody>
            <a:bodyPr wrap="none" anchor="ctr">
              <a:prstTxWarp prst="textNoShape">
                <a:avLst/>
              </a:prstTxWarp>
            </a:bodyPr>
            <a:lstStyle/>
            <a:p>
              <a:pPr defTabSz="457200" fontAlgn="auto">
                <a:spcBef>
                  <a:spcPts val="0"/>
                </a:spcBef>
                <a:spcAft>
                  <a:spcPts val="0"/>
                </a:spcAft>
              </a:pPr>
              <a:endParaRPr kumimoji="1" lang="ja-JP" altLang="en-US">
                <a:solidFill>
                  <a:prstClr val="black"/>
                </a:solidFill>
                <a:latin typeface="Calibri"/>
                <a:cs typeface="+mn-cs"/>
              </a:endParaRPr>
            </a:p>
          </p:txBody>
        </p:sp>
      </p:grpSp>
      <p:sp>
        <p:nvSpPr>
          <p:cNvPr id="2" name="タイトル 1"/>
          <p:cNvSpPr>
            <a:spLocks noGrp="1"/>
          </p:cNvSpPr>
          <p:nvPr>
            <p:ph type="ctrTitle"/>
          </p:nvPr>
        </p:nvSpPr>
        <p:spPr>
          <a:xfrm>
            <a:off x="110063" y="143934"/>
            <a:ext cx="8932333" cy="787402"/>
          </a:xfrm>
        </p:spPr>
        <p:style>
          <a:lnRef idx="1">
            <a:schemeClr val="accent1"/>
          </a:lnRef>
          <a:fillRef idx="2">
            <a:schemeClr val="accent1"/>
          </a:fillRef>
          <a:effectRef idx="1">
            <a:schemeClr val="accent1"/>
          </a:effectRef>
          <a:fontRef idx="minor">
            <a:schemeClr val="dk1"/>
          </a:fontRef>
        </p:style>
        <p:txBody>
          <a:bodyPr>
            <a:noAutofit/>
          </a:bodyPr>
          <a:lstStyle/>
          <a:p>
            <a:pPr>
              <a:lnSpc>
                <a:spcPts val="3000"/>
              </a:lnSpc>
            </a:pPr>
            <a:r>
              <a:rPr lang="en-US" sz="2800" b="1" smtClean="0">
                <a:latin typeface="Times New Roman"/>
                <a:cs typeface="Times New Roman"/>
              </a:rPr>
              <a:t>Plasma Characteristics of the End-cell of the GAMMA 10 Tandem Mirror for the Divertor Simulation Experiment</a:t>
            </a:r>
            <a:r>
              <a:rPr lang="ja-JP" sz="2800" b="1" smtClean="0">
                <a:latin typeface="Times New Roman"/>
                <a:cs typeface="Times New Roman"/>
              </a:rPr>
              <a:t> </a:t>
            </a:r>
            <a:endParaRPr lang="ja-JP" altLang="en-US" sz="2800" b="1" dirty="0">
              <a:latin typeface="Times New Roman"/>
              <a:cs typeface="Times New Roman"/>
            </a:endParaRPr>
          </a:p>
        </p:txBody>
      </p:sp>
      <p:sp>
        <p:nvSpPr>
          <p:cNvPr id="3" name="サブタイトル 2"/>
          <p:cNvSpPr>
            <a:spLocks noGrp="1"/>
          </p:cNvSpPr>
          <p:nvPr>
            <p:ph type="subTitle" idx="1"/>
          </p:nvPr>
        </p:nvSpPr>
        <p:spPr>
          <a:xfrm>
            <a:off x="4113457" y="946688"/>
            <a:ext cx="4929114" cy="322143"/>
          </a:xfrm>
        </p:spPr>
        <p:txBody>
          <a:bodyPr>
            <a:normAutofit/>
          </a:bodyPr>
          <a:lstStyle/>
          <a:p>
            <a:r>
              <a:rPr lang="en-US" altLang="ja-JP" sz="1200" b="1" i="1" dirty="0" smtClean="0">
                <a:solidFill>
                  <a:srgbClr val="0000FF"/>
                </a:solidFill>
                <a:latin typeface="Arial"/>
                <a:cs typeface="Arial"/>
              </a:rPr>
              <a:t>Y. Nakashima</a:t>
            </a:r>
            <a:r>
              <a:rPr lang="en-US" altLang="ja-JP" sz="1200" i="1" dirty="0" smtClean="0">
                <a:solidFill>
                  <a:srgbClr val="0000FF"/>
                </a:solidFill>
                <a:latin typeface="Arial"/>
                <a:cs typeface="Arial"/>
              </a:rPr>
              <a:t>, et al., Plasma Research Center, University of Tsukuba</a:t>
            </a:r>
            <a:endParaRPr lang="ja-JP" altLang="en-US" sz="1200" i="1" dirty="0">
              <a:solidFill>
                <a:srgbClr val="0000FF"/>
              </a:solidFill>
              <a:latin typeface="Arial"/>
              <a:cs typeface="Arial"/>
            </a:endParaRPr>
          </a:p>
        </p:txBody>
      </p:sp>
      <p:sp>
        <p:nvSpPr>
          <p:cNvPr id="14" name="Rectangle 3"/>
          <p:cNvSpPr txBox="1">
            <a:spLocks noChangeArrowheads="1"/>
          </p:cNvSpPr>
          <p:nvPr/>
        </p:nvSpPr>
        <p:spPr bwMode="auto">
          <a:xfrm>
            <a:off x="123883" y="2149399"/>
            <a:ext cx="3608558" cy="354507"/>
          </a:xfrm>
          <a:prstGeom prst="rect">
            <a:avLst/>
          </a:prstGeom>
          <a:solidFill>
            <a:schemeClr val="bg1">
              <a:alpha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pPr>
            <a:r>
              <a:rPr kumimoji="1" lang="en-US" altLang="ja-JP" sz="1400" b="1" kern="0" dirty="0" smtClean="0">
                <a:solidFill>
                  <a:srgbClr val="000090"/>
                </a:solidFill>
                <a:latin typeface="Arial"/>
                <a:cs typeface="Arial"/>
              </a:rPr>
              <a:t>Heat Flux </a:t>
            </a:r>
            <a:r>
              <a:rPr kumimoji="1" lang="en-US" altLang="ja-JP" sz="1400" b="1" kern="0" dirty="0" err="1" smtClean="0">
                <a:solidFill>
                  <a:srgbClr val="000090"/>
                </a:solidFill>
                <a:latin typeface="Arial"/>
                <a:cs typeface="Arial"/>
              </a:rPr>
              <a:t>vs</a:t>
            </a:r>
            <a:r>
              <a:rPr kumimoji="1" lang="en-US" altLang="ja-JP" sz="1400" b="1" kern="0" dirty="0" smtClean="0">
                <a:solidFill>
                  <a:srgbClr val="000090"/>
                </a:solidFill>
                <a:latin typeface="Arial"/>
                <a:cs typeface="Arial"/>
              </a:rPr>
              <a:t> Superimposing ECH Power</a:t>
            </a:r>
            <a:endParaRPr kumimoji="1" lang="ja-JP" altLang="en-US" sz="1400" b="1" kern="0" dirty="0">
              <a:solidFill>
                <a:srgbClr val="000090"/>
              </a:solidFill>
              <a:latin typeface="Arial"/>
              <a:cs typeface="Arial"/>
            </a:endParaRPr>
          </a:p>
        </p:txBody>
      </p:sp>
      <p:sp>
        <p:nvSpPr>
          <p:cNvPr id="15" name="正方形/長方形 14"/>
          <p:cNvSpPr/>
          <p:nvPr/>
        </p:nvSpPr>
        <p:spPr>
          <a:xfrm>
            <a:off x="101425" y="5469474"/>
            <a:ext cx="3631016" cy="1316172"/>
          </a:xfrm>
          <a:prstGeom prst="rect">
            <a:avLst/>
          </a:prstGeom>
          <a:solidFill>
            <a:srgbClr val="FFFF00"/>
          </a:solidFill>
          <a:ln w="38100" cmpd="sng">
            <a:solidFill>
              <a:srgbClr val="C00000"/>
            </a:solidFill>
          </a:ln>
        </p:spPr>
        <p:txBody>
          <a:bodyPr wrap="square">
            <a:spAutoFit/>
          </a:bodyPr>
          <a:lstStyle/>
          <a:p>
            <a:pPr algn="just" defTabSz="457200" fontAlgn="auto">
              <a:lnSpc>
                <a:spcPts val="1900"/>
              </a:lnSpc>
              <a:spcBef>
                <a:spcPts val="0"/>
              </a:spcBef>
              <a:spcAft>
                <a:spcPts val="0"/>
              </a:spcAft>
            </a:pPr>
            <a:r>
              <a:rPr kumimoji="1" lang="en-US" altLang="ja-JP" b="1" dirty="0" smtClean="0">
                <a:solidFill>
                  <a:srgbClr val="004080"/>
                </a:solidFill>
                <a:latin typeface="Times New Roman"/>
                <a:cs typeface="Times New Roman"/>
              </a:rPr>
              <a:t>  A short ECH pulse of </a:t>
            </a:r>
            <a:r>
              <a:rPr kumimoji="1" lang="en-US" altLang="ja-JP" b="1" dirty="0" smtClean="0">
                <a:solidFill>
                  <a:srgbClr val="FF00FF"/>
                </a:solidFill>
                <a:latin typeface="Times New Roman"/>
                <a:cs typeface="Times New Roman"/>
              </a:rPr>
              <a:t>380 kW </a:t>
            </a:r>
            <a:r>
              <a:rPr kumimoji="1" lang="en-US" altLang="ja-JP" b="1" dirty="0" smtClean="0">
                <a:solidFill>
                  <a:srgbClr val="004080"/>
                </a:solidFill>
                <a:latin typeface="Times New Roman"/>
                <a:cs typeface="Times New Roman"/>
              </a:rPr>
              <a:t>into ICRF-heated plasmas attained the highest heat-flux density </a:t>
            </a:r>
            <a:r>
              <a:rPr kumimoji="1" lang="en-US" altLang="ja-JP" b="1" dirty="0" err="1" smtClean="0">
                <a:solidFill>
                  <a:srgbClr val="000080"/>
                </a:solidFill>
                <a:latin typeface="Times New Roman"/>
                <a:cs typeface="Times New Roman"/>
              </a:rPr>
              <a:t>compar</a:t>
            </a:r>
            <a:r>
              <a:rPr kumimoji="1" lang="en-US" altLang="ja-JP" b="1" dirty="0" smtClean="0">
                <a:solidFill>
                  <a:srgbClr val="000080"/>
                </a:solidFill>
                <a:latin typeface="Times New Roman"/>
                <a:cs typeface="Times New Roman"/>
              </a:rPr>
              <a:t>-able to </a:t>
            </a:r>
            <a:r>
              <a:rPr kumimoji="1" lang="en-US" altLang="ja-JP" b="1" dirty="0" smtClean="0">
                <a:solidFill>
                  <a:srgbClr val="FF00FF"/>
                </a:solidFill>
                <a:latin typeface="Times New Roman"/>
                <a:cs typeface="Times New Roman"/>
              </a:rPr>
              <a:t>the heat load of </a:t>
            </a:r>
            <a:r>
              <a:rPr kumimoji="1" lang="en-US" altLang="ja-JP" b="1" dirty="0" smtClean="0">
                <a:solidFill>
                  <a:srgbClr val="FF0000"/>
                </a:solidFill>
                <a:latin typeface="Times New Roman"/>
                <a:cs typeface="Times New Roman"/>
              </a:rPr>
              <a:t>ITER divertor plate ( ≥ 10 MW/m</a:t>
            </a:r>
            <a:r>
              <a:rPr kumimoji="1" lang="en-US" altLang="ja-JP" b="1" baseline="30000" dirty="0" smtClean="0">
                <a:solidFill>
                  <a:srgbClr val="FF0000"/>
                </a:solidFill>
                <a:latin typeface="Times New Roman"/>
                <a:cs typeface="Times New Roman"/>
              </a:rPr>
              <a:t>2</a:t>
            </a:r>
            <a:r>
              <a:rPr kumimoji="1" lang="en-US" altLang="ja-JP" b="1" baseline="30000" dirty="0" smtClean="0">
                <a:ln>
                  <a:solidFill>
                    <a:srgbClr val="FF0000"/>
                  </a:solidFill>
                </a:ln>
                <a:solidFill>
                  <a:srgbClr val="FF0000"/>
                </a:solidFill>
                <a:latin typeface="Times New Roman"/>
                <a:cs typeface="Times New Roman"/>
              </a:rPr>
              <a:t> </a:t>
            </a:r>
            <a:r>
              <a:rPr kumimoji="1" lang="en-US" altLang="ja-JP" b="1" dirty="0" smtClean="0">
                <a:solidFill>
                  <a:srgbClr val="FF0000"/>
                </a:solidFill>
                <a:latin typeface="Times New Roman"/>
                <a:cs typeface="Times New Roman"/>
              </a:rPr>
              <a:t>)</a:t>
            </a:r>
            <a:r>
              <a:rPr kumimoji="1" lang="en-US" altLang="ja-JP" b="1" dirty="0" smtClean="0">
                <a:solidFill>
                  <a:srgbClr val="004080"/>
                </a:solidFill>
                <a:latin typeface="Times New Roman"/>
                <a:cs typeface="Times New Roman"/>
              </a:rPr>
              <a:t>.</a:t>
            </a:r>
            <a:endParaRPr kumimoji="1" lang="ja-JP" altLang="en-US" dirty="0">
              <a:solidFill>
                <a:prstClr val="black"/>
              </a:solidFill>
              <a:latin typeface="Times New Roman"/>
              <a:cs typeface="Times New Roman"/>
            </a:endParaRPr>
          </a:p>
        </p:txBody>
      </p:sp>
      <p:sp>
        <p:nvSpPr>
          <p:cNvPr id="17" name="Rectangle 3"/>
          <p:cNvSpPr txBox="1">
            <a:spLocks noChangeArrowheads="1"/>
          </p:cNvSpPr>
          <p:nvPr/>
        </p:nvSpPr>
        <p:spPr bwMode="auto">
          <a:xfrm>
            <a:off x="3977985" y="1234963"/>
            <a:ext cx="4996675" cy="5561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ct val="20000"/>
              </a:spcBef>
            </a:pPr>
            <a:r>
              <a:rPr kumimoji="1" lang="en-US" altLang="ja-JP" sz="1400" b="1" kern="0" dirty="0" smtClean="0">
                <a:solidFill>
                  <a:srgbClr val="000090"/>
                </a:solidFill>
                <a:latin typeface="Arial"/>
                <a:cs typeface="Arial"/>
              </a:rPr>
              <a:t>A Large-scale Divertor Simulation Experimental Module </a:t>
            </a:r>
            <a:r>
              <a:rPr kumimoji="1" lang="en-US" altLang="ja-JP" sz="1400" b="1" kern="0" dirty="0" smtClean="0">
                <a:solidFill>
                  <a:srgbClr val="FF00FF"/>
                </a:solidFill>
                <a:latin typeface="Arial"/>
                <a:cs typeface="Arial"/>
              </a:rPr>
              <a:t>(D-module) </a:t>
            </a:r>
            <a:r>
              <a:rPr kumimoji="1" lang="en-US" altLang="ja-JP" sz="1400" b="1" kern="0" dirty="0" smtClean="0">
                <a:solidFill>
                  <a:srgbClr val="000090"/>
                </a:solidFill>
                <a:latin typeface="Arial"/>
                <a:cs typeface="Arial"/>
              </a:rPr>
              <a:t>has been completed this spring.</a:t>
            </a:r>
            <a:endParaRPr kumimoji="1" lang="ja-JP" altLang="en-US" sz="1400" b="1" kern="0" dirty="0">
              <a:solidFill>
                <a:srgbClr val="000090"/>
              </a:solidFill>
              <a:latin typeface="Arial"/>
              <a:cs typeface="Arial"/>
            </a:endParaRPr>
          </a:p>
        </p:txBody>
      </p:sp>
      <p:pic>
        <p:nvPicPr>
          <p:cNvPr id="22" name="図 21" descr="画像 015.jpg"/>
          <p:cNvPicPr>
            <a:picLocks noChangeAspect="1"/>
          </p:cNvPicPr>
          <p:nvPr/>
        </p:nvPicPr>
        <p:blipFill>
          <a:blip r:embed="rId4" cstate="print"/>
          <a:srcRect/>
          <a:stretch>
            <a:fillRect/>
          </a:stretch>
        </p:blipFill>
        <p:spPr bwMode="auto">
          <a:xfrm>
            <a:off x="6416115" y="2087245"/>
            <a:ext cx="1629295" cy="1234440"/>
          </a:xfrm>
          <a:prstGeom prst="rect">
            <a:avLst/>
          </a:prstGeom>
          <a:noFill/>
          <a:ln w="9525">
            <a:noFill/>
            <a:miter lim="800000"/>
            <a:headEnd/>
            <a:tailEnd/>
          </a:ln>
        </p:spPr>
      </p:pic>
      <p:sp>
        <p:nvSpPr>
          <p:cNvPr id="27" name="テキスト ボックス 26"/>
          <p:cNvSpPr txBox="1"/>
          <p:nvPr/>
        </p:nvSpPr>
        <p:spPr>
          <a:xfrm>
            <a:off x="6662541" y="1772460"/>
            <a:ext cx="1018227" cy="307777"/>
          </a:xfrm>
          <a:prstGeom prst="rect">
            <a:avLst/>
          </a:prstGeom>
          <a:noFill/>
        </p:spPr>
        <p:txBody>
          <a:bodyPr wrap="none" rtlCol="0">
            <a:spAutoFit/>
          </a:bodyPr>
          <a:lstStyle/>
          <a:p>
            <a:pPr defTabSz="457200" fontAlgn="auto">
              <a:spcBef>
                <a:spcPts val="0"/>
              </a:spcBef>
              <a:spcAft>
                <a:spcPts val="0"/>
              </a:spcAft>
            </a:pPr>
            <a:r>
              <a:rPr kumimoji="1" lang="en-US" altLang="ja-JP" sz="1400" b="1" kern="0" dirty="0" smtClean="0">
                <a:solidFill>
                  <a:srgbClr val="000090"/>
                </a:solidFill>
                <a:latin typeface="Arial"/>
                <a:cs typeface="Arial"/>
              </a:rPr>
              <a:t>D-module</a:t>
            </a:r>
            <a:endParaRPr kumimoji="1" lang="ja-JP" altLang="en-US" sz="1400" dirty="0">
              <a:solidFill>
                <a:srgbClr val="000090"/>
              </a:solidFill>
              <a:latin typeface="Calibri"/>
              <a:cs typeface="+mn-cs"/>
            </a:endParaRPr>
          </a:p>
        </p:txBody>
      </p:sp>
      <p:sp>
        <p:nvSpPr>
          <p:cNvPr id="28" name="テキスト ボックス 27"/>
          <p:cNvSpPr txBox="1"/>
          <p:nvPr/>
        </p:nvSpPr>
        <p:spPr>
          <a:xfrm>
            <a:off x="8128355" y="1737439"/>
            <a:ext cx="992755" cy="523220"/>
          </a:xfrm>
          <a:prstGeom prst="rect">
            <a:avLst/>
          </a:prstGeom>
          <a:noFill/>
        </p:spPr>
        <p:txBody>
          <a:bodyPr wrap="none" rtlCol="0">
            <a:spAutoFit/>
          </a:bodyPr>
          <a:lstStyle/>
          <a:p>
            <a:pPr algn="ctr" defTabSz="457200" fontAlgn="auto">
              <a:spcBef>
                <a:spcPts val="0"/>
              </a:spcBef>
              <a:spcAft>
                <a:spcPts val="0"/>
              </a:spcAft>
            </a:pPr>
            <a:r>
              <a:rPr kumimoji="1" lang="en-US" altLang="ja-JP" sz="1400" b="1" kern="0" dirty="0">
                <a:solidFill>
                  <a:srgbClr val="000090"/>
                </a:solidFill>
                <a:latin typeface="Arial"/>
                <a:cs typeface="Arial"/>
              </a:rPr>
              <a:t>V</a:t>
            </a:r>
            <a:r>
              <a:rPr kumimoji="1" lang="en-US" altLang="ja-JP" sz="1400" b="1" kern="0" dirty="0" smtClean="0">
                <a:solidFill>
                  <a:srgbClr val="000090"/>
                </a:solidFill>
                <a:latin typeface="Arial"/>
                <a:cs typeface="Arial"/>
              </a:rPr>
              <a:t>-shaped</a:t>
            </a:r>
          </a:p>
          <a:p>
            <a:pPr algn="ctr" defTabSz="457200" fontAlgn="auto">
              <a:spcBef>
                <a:spcPts val="0"/>
              </a:spcBef>
              <a:spcAft>
                <a:spcPts val="0"/>
              </a:spcAft>
            </a:pPr>
            <a:r>
              <a:rPr kumimoji="1" lang="en-US" altLang="ja-JP" sz="1400" b="1" kern="0" dirty="0" smtClean="0">
                <a:solidFill>
                  <a:srgbClr val="000090"/>
                </a:solidFill>
                <a:latin typeface="Arial"/>
                <a:cs typeface="Arial"/>
              </a:rPr>
              <a:t> target</a:t>
            </a:r>
            <a:endParaRPr kumimoji="1" lang="ja-JP" altLang="en-US" sz="1400" dirty="0">
              <a:solidFill>
                <a:srgbClr val="000090"/>
              </a:solidFill>
              <a:latin typeface="Calibri"/>
              <a:cs typeface="+mn-cs"/>
            </a:endParaRPr>
          </a:p>
        </p:txBody>
      </p:sp>
      <p:pic>
        <p:nvPicPr>
          <p:cNvPr id="30" name="図 14" descr="E-div-15.jpg"/>
          <p:cNvPicPr>
            <a:picLocks noChangeAspect="1"/>
          </p:cNvPicPr>
          <p:nvPr/>
        </p:nvPicPr>
        <p:blipFill>
          <a:blip r:embed="rId5" cstate="print"/>
          <a:srcRect/>
          <a:stretch>
            <a:fillRect/>
          </a:stretch>
        </p:blipFill>
        <p:spPr bwMode="auto">
          <a:xfrm>
            <a:off x="8164572" y="2259403"/>
            <a:ext cx="877824" cy="428105"/>
          </a:xfrm>
          <a:prstGeom prst="rect">
            <a:avLst/>
          </a:prstGeom>
          <a:noFill/>
          <a:ln w="9525">
            <a:noFill/>
            <a:miter lim="800000"/>
            <a:headEnd/>
            <a:tailEnd/>
          </a:ln>
        </p:spPr>
      </p:pic>
      <p:pic>
        <p:nvPicPr>
          <p:cNvPr id="31" name="図 13" descr="E-div-90.jpg"/>
          <p:cNvPicPr>
            <a:picLocks noChangeAspect="1"/>
          </p:cNvPicPr>
          <p:nvPr/>
        </p:nvPicPr>
        <p:blipFill>
          <a:blip r:embed="rId6" cstate="print"/>
          <a:srcRect/>
          <a:stretch>
            <a:fillRect/>
          </a:stretch>
        </p:blipFill>
        <p:spPr bwMode="auto">
          <a:xfrm>
            <a:off x="8281453" y="2641012"/>
            <a:ext cx="676448" cy="751263"/>
          </a:xfrm>
          <a:prstGeom prst="rect">
            <a:avLst/>
          </a:prstGeom>
          <a:noFill/>
          <a:ln w="9525">
            <a:noFill/>
            <a:miter lim="800000"/>
            <a:headEnd/>
            <a:tailEnd/>
          </a:ln>
        </p:spPr>
      </p:pic>
      <p:pic>
        <p:nvPicPr>
          <p:cNvPr id="32" name="図 31"/>
          <p:cNvPicPr>
            <a:picLocks noChangeAspect="1"/>
          </p:cNvPicPr>
          <p:nvPr/>
        </p:nvPicPr>
        <p:blipFill>
          <a:blip r:embed="rId7" cstate="print"/>
          <a:srcRect/>
          <a:stretch>
            <a:fillRect/>
          </a:stretch>
        </p:blipFill>
        <p:spPr bwMode="auto">
          <a:xfrm>
            <a:off x="6371775" y="3674479"/>
            <a:ext cx="2621462" cy="2265837"/>
          </a:xfrm>
          <a:prstGeom prst="rect">
            <a:avLst/>
          </a:prstGeom>
          <a:noFill/>
          <a:ln w="9525">
            <a:noFill/>
            <a:miter lim="800000"/>
            <a:headEnd/>
            <a:tailEnd/>
          </a:ln>
        </p:spPr>
      </p:pic>
      <p:sp>
        <p:nvSpPr>
          <p:cNvPr id="33" name="Rectangle 3"/>
          <p:cNvSpPr txBox="1">
            <a:spLocks noChangeArrowheads="1"/>
          </p:cNvSpPr>
          <p:nvPr/>
        </p:nvSpPr>
        <p:spPr bwMode="auto">
          <a:xfrm>
            <a:off x="6087267" y="3414673"/>
            <a:ext cx="2946837" cy="3783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ctr">
              <a:spcBef>
                <a:spcPct val="20000"/>
              </a:spcBef>
            </a:pPr>
            <a:r>
              <a:rPr kumimoji="1" lang="en-US" altLang="ja-JP" sz="1400" b="1" kern="0" dirty="0" smtClean="0">
                <a:solidFill>
                  <a:srgbClr val="000090"/>
                </a:solidFill>
                <a:latin typeface="Arial"/>
                <a:cs typeface="Arial"/>
              </a:rPr>
              <a:t>Heat Flux and </a:t>
            </a:r>
            <a:r>
              <a:rPr kumimoji="1" lang="en-US" altLang="ja-JP" sz="1400" b="1" i="1" kern="0" dirty="0" smtClean="0">
                <a:solidFill>
                  <a:srgbClr val="000090"/>
                </a:solidFill>
                <a:latin typeface="Arial"/>
                <a:cs typeface="Arial"/>
              </a:rPr>
              <a:t>T</a:t>
            </a:r>
            <a:r>
              <a:rPr kumimoji="1" lang="en-US" altLang="ja-JP" sz="1400" b="1" kern="0" baseline="-25000" dirty="0" smtClean="0">
                <a:solidFill>
                  <a:srgbClr val="000090"/>
                </a:solidFill>
                <a:latin typeface="Arial"/>
                <a:cs typeface="Arial"/>
              </a:rPr>
              <a:t>i //</a:t>
            </a:r>
            <a:r>
              <a:rPr kumimoji="1" lang="en-US" altLang="ja-JP" sz="1400" b="1" kern="0" dirty="0" smtClean="0">
                <a:solidFill>
                  <a:srgbClr val="000090"/>
                </a:solidFill>
                <a:latin typeface="Arial"/>
                <a:cs typeface="Arial"/>
              </a:rPr>
              <a:t> </a:t>
            </a:r>
            <a:r>
              <a:rPr kumimoji="1" lang="en-US" altLang="ja-JP" sz="1400" b="1" kern="0" dirty="0" err="1" smtClean="0">
                <a:solidFill>
                  <a:srgbClr val="000090"/>
                </a:solidFill>
                <a:latin typeface="Arial"/>
                <a:cs typeface="Arial"/>
              </a:rPr>
              <a:t>vs</a:t>
            </a:r>
            <a:r>
              <a:rPr kumimoji="1" lang="en-US" altLang="ja-JP" sz="1400" b="1" kern="0" dirty="0" smtClean="0">
                <a:solidFill>
                  <a:srgbClr val="000090"/>
                </a:solidFill>
                <a:latin typeface="Arial"/>
                <a:cs typeface="Arial"/>
              </a:rPr>
              <a:t> ICRF Power</a:t>
            </a:r>
            <a:endParaRPr kumimoji="1" lang="ja-JP" altLang="en-US" sz="1400" b="1" kern="0" dirty="0">
              <a:solidFill>
                <a:srgbClr val="000090"/>
              </a:solidFill>
              <a:latin typeface="Arial"/>
              <a:cs typeface="Arial"/>
            </a:endParaRPr>
          </a:p>
        </p:txBody>
      </p:sp>
      <p:sp>
        <p:nvSpPr>
          <p:cNvPr id="35" name="正方形/長方形 34"/>
          <p:cNvSpPr/>
          <p:nvPr/>
        </p:nvSpPr>
        <p:spPr>
          <a:xfrm>
            <a:off x="3893314" y="5956967"/>
            <a:ext cx="5149257" cy="828859"/>
          </a:xfrm>
          <a:prstGeom prst="rect">
            <a:avLst/>
          </a:prstGeom>
          <a:solidFill>
            <a:srgbClr val="FFFF00"/>
          </a:solidFill>
          <a:ln w="19050" cmpd="sng">
            <a:solidFill>
              <a:srgbClr val="008080"/>
            </a:solidFill>
          </a:ln>
        </p:spPr>
        <p:txBody>
          <a:bodyPr wrap="square">
            <a:spAutoFit/>
          </a:bodyPr>
          <a:lstStyle/>
          <a:p>
            <a:pPr defTabSz="457200" fontAlgn="auto">
              <a:lnSpc>
                <a:spcPts val="1900"/>
              </a:lnSpc>
              <a:spcBef>
                <a:spcPts val="0"/>
              </a:spcBef>
              <a:spcAft>
                <a:spcPts val="0"/>
              </a:spcAft>
            </a:pPr>
            <a:r>
              <a:rPr kumimoji="1" lang="en-US" altLang="ja-JP" b="1" dirty="0" smtClean="0">
                <a:solidFill>
                  <a:srgbClr val="004080"/>
                </a:solidFill>
                <a:latin typeface="Times New Roman"/>
                <a:cs typeface="Times New Roman"/>
              </a:rPr>
              <a:t>  Plasma characterization proved that GAMMA 10 has extraordinary high  performance, such as </a:t>
            </a:r>
            <a:r>
              <a:rPr kumimoji="1" lang="en-US" altLang="ja-JP" b="1" dirty="0" smtClean="0">
                <a:solidFill>
                  <a:srgbClr val="FF0000"/>
                </a:solidFill>
                <a:latin typeface="Times New Roman"/>
                <a:cs typeface="Times New Roman"/>
              </a:rPr>
              <a:t>high heat flux</a:t>
            </a:r>
            <a:r>
              <a:rPr kumimoji="1" lang="en-US" altLang="ja-JP" b="1" dirty="0" smtClean="0">
                <a:solidFill>
                  <a:srgbClr val="004080"/>
                </a:solidFill>
                <a:latin typeface="Times New Roman"/>
                <a:cs typeface="Times New Roman"/>
              </a:rPr>
              <a:t>, </a:t>
            </a:r>
            <a:r>
              <a:rPr kumimoji="1" lang="en-US" altLang="ja-JP" b="1" dirty="0" smtClean="0">
                <a:solidFill>
                  <a:srgbClr val="FF0000"/>
                </a:solidFill>
                <a:latin typeface="Times New Roman"/>
                <a:cs typeface="Times New Roman"/>
              </a:rPr>
              <a:t>ion temperature </a:t>
            </a:r>
            <a:r>
              <a:rPr kumimoji="1" lang="en-US" altLang="ja-JP" b="1" dirty="0" smtClean="0">
                <a:solidFill>
                  <a:srgbClr val="004080"/>
                </a:solidFill>
                <a:latin typeface="Times New Roman"/>
                <a:cs typeface="Times New Roman"/>
              </a:rPr>
              <a:t>and its </a:t>
            </a:r>
            <a:r>
              <a:rPr kumimoji="1" lang="en-US" altLang="ja-JP" b="1" dirty="0" smtClean="0">
                <a:solidFill>
                  <a:srgbClr val="FF0000"/>
                </a:solidFill>
                <a:latin typeface="Times New Roman"/>
                <a:cs typeface="Times New Roman"/>
              </a:rPr>
              <a:t>controllability</a:t>
            </a:r>
            <a:r>
              <a:rPr kumimoji="1" lang="en-US" altLang="ja-JP" b="1" dirty="0" smtClean="0">
                <a:solidFill>
                  <a:srgbClr val="004080"/>
                </a:solidFill>
                <a:latin typeface="Times New Roman"/>
                <a:cs typeface="Times New Roman"/>
              </a:rPr>
              <a:t>.  </a:t>
            </a:r>
            <a:endParaRPr kumimoji="1" lang="ja-JP" altLang="en-US" dirty="0">
              <a:solidFill>
                <a:prstClr val="black"/>
              </a:solidFill>
              <a:latin typeface="Calibri"/>
              <a:cs typeface="+mn-cs"/>
            </a:endParaRPr>
          </a:p>
        </p:txBody>
      </p:sp>
      <p:sp>
        <p:nvSpPr>
          <p:cNvPr id="37" name="Rectangle 3"/>
          <p:cNvSpPr txBox="1">
            <a:spLocks noChangeArrowheads="1"/>
          </p:cNvSpPr>
          <p:nvPr/>
        </p:nvSpPr>
        <p:spPr bwMode="auto">
          <a:xfrm>
            <a:off x="15594" y="912820"/>
            <a:ext cx="4106330" cy="3545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pPr>
            <a:r>
              <a:rPr kumimoji="1" lang="en-US" altLang="ja-JP" sz="1400" b="1" kern="0" dirty="0" smtClean="0">
                <a:solidFill>
                  <a:srgbClr val="000090"/>
                </a:solidFill>
                <a:latin typeface="Arial"/>
                <a:cs typeface="Arial"/>
              </a:rPr>
              <a:t>World Largest Tandem Mirror GAMMA 10/PDX</a:t>
            </a:r>
            <a:endParaRPr kumimoji="1" lang="ja-JP" altLang="en-US" sz="1400" b="1" kern="0" dirty="0">
              <a:solidFill>
                <a:srgbClr val="000090"/>
              </a:solidFill>
              <a:latin typeface="Arial"/>
              <a:cs typeface="Arial"/>
            </a:endParaRPr>
          </a:p>
        </p:txBody>
      </p:sp>
      <p:sp>
        <p:nvSpPr>
          <p:cNvPr id="40" name="正方形/長方形 39"/>
          <p:cNvSpPr/>
          <p:nvPr/>
        </p:nvSpPr>
        <p:spPr>
          <a:xfrm>
            <a:off x="3903250" y="5178910"/>
            <a:ext cx="2810806" cy="751060"/>
          </a:xfrm>
          <a:prstGeom prst="rect">
            <a:avLst/>
          </a:prstGeom>
          <a:noFill/>
          <a:ln w="19050" cmpd="sng">
            <a:noFill/>
          </a:ln>
        </p:spPr>
        <p:txBody>
          <a:bodyPr wrap="square">
            <a:spAutoFit/>
          </a:bodyPr>
          <a:lstStyle/>
          <a:p>
            <a:pPr defTabSz="457200" fontAlgn="auto">
              <a:lnSpc>
                <a:spcPts val="1700"/>
              </a:lnSpc>
              <a:spcBef>
                <a:spcPts val="0"/>
              </a:spcBef>
              <a:spcAft>
                <a:spcPts val="0"/>
              </a:spcAft>
            </a:pPr>
            <a:r>
              <a:rPr kumimoji="1" lang="en-US" altLang="ja-JP" sz="1600" b="1" dirty="0" smtClean="0">
                <a:solidFill>
                  <a:srgbClr val="004080"/>
                </a:solidFill>
                <a:latin typeface="Times New Roman"/>
                <a:cs typeface="Times New Roman"/>
              </a:rPr>
              <a:t>Divertor simulation </a:t>
            </a:r>
            <a:r>
              <a:rPr kumimoji="1" lang="en-US" altLang="ja-JP" sz="1600" b="1" dirty="0" err="1" smtClean="0">
                <a:solidFill>
                  <a:srgbClr val="004080"/>
                </a:solidFill>
                <a:latin typeface="Times New Roman"/>
                <a:cs typeface="Times New Roman"/>
              </a:rPr>
              <a:t>experi-ments</a:t>
            </a:r>
            <a:r>
              <a:rPr kumimoji="1" lang="en-US" altLang="ja-JP" sz="1600" b="1" dirty="0" smtClean="0">
                <a:solidFill>
                  <a:srgbClr val="004080"/>
                </a:solidFill>
                <a:latin typeface="Times New Roman"/>
                <a:cs typeface="Times New Roman"/>
              </a:rPr>
              <a:t> using D-module have been extensively started.  </a:t>
            </a:r>
            <a:endParaRPr kumimoji="1" lang="ja-JP" altLang="en-US" sz="1600" dirty="0">
              <a:solidFill>
                <a:prstClr val="black"/>
              </a:solidFill>
              <a:latin typeface="Calibri"/>
              <a:cs typeface="+mn-cs"/>
            </a:endParaRPr>
          </a:p>
        </p:txBody>
      </p:sp>
      <p:grpSp>
        <p:nvGrpSpPr>
          <p:cNvPr id="13" name="図形グループ 12"/>
          <p:cNvGrpSpPr>
            <a:grpSpLocks noChangeAspect="1"/>
          </p:cNvGrpSpPr>
          <p:nvPr/>
        </p:nvGrpSpPr>
        <p:grpSpPr>
          <a:xfrm>
            <a:off x="143259" y="2369526"/>
            <a:ext cx="4208608" cy="3096999"/>
            <a:chOff x="169346" y="2134693"/>
            <a:chExt cx="5323984" cy="3917776"/>
          </a:xfrm>
        </p:grpSpPr>
        <p:sp>
          <p:nvSpPr>
            <p:cNvPr id="4" name="AutoShape 28"/>
            <p:cNvSpPr>
              <a:spLocks noChangeArrowheads="1"/>
            </p:cNvSpPr>
            <p:nvPr/>
          </p:nvSpPr>
          <p:spPr bwMode="auto">
            <a:xfrm>
              <a:off x="2759448" y="2471091"/>
              <a:ext cx="1212472" cy="647296"/>
            </a:xfrm>
            <a:prstGeom prst="roundRect">
              <a:avLst>
                <a:gd name="adj" fmla="val 16667"/>
              </a:avLst>
            </a:prstGeom>
            <a:solidFill>
              <a:srgbClr val="FFFF00"/>
            </a:solidFill>
            <a:ln w="28575">
              <a:solidFill>
                <a:srgbClr val="008080"/>
              </a:solidFill>
              <a:round/>
              <a:headEnd/>
              <a:tailEnd/>
            </a:ln>
            <a:effectLst/>
          </p:spPr>
          <p:txBody>
            <a:bodyPr wrap="none" anchor="ctr">
              <a:prstTxWarp prst="textNoShape">
                <a:avLst/>
              </a:prstTxWarp>
            </a:bodyPr>
            <a:lstStyle/>
            <a:p>
              <a:pPr algn="ctr" defTabSz="457200" fontAlgn="auto">
                <a:spcBef>
                  <a:spcPts val="0"/>
                </a:spcBef>
                <a:spcAft>
                  <a:spcPts val="0"/>
                </a:spcAft>
              </a:pPr>
              <a:endParaRPr kumimoji="1" lang="ja-JP" altLang="en-US">
                <a:solidFill>
                  <a:prstClr val="black"/>
                </a:solidFill>
                <a:latin typeface="Calibri"/>
                <a:cs typeface="+mn-cs"/>
              </a:endParaRPr>
            </a:p>
          </p:txBody>
        </p:sp>
        <p:pic>
          <p:nvPicPr>
            <p:cNvPr id="5" name="図 9"/>
            <p:cNvPicPr>
              <a:picLocks noChangeAspect="1"/>
            </p:cNvPicPr>
            <p:nvPr/>
          </p:nvPicPr>
          <p:blipFill>
            <a:blip r:embed="rId8" cstate="print"/>
            <a:srcRect/>
            <a:stretch>
              <a:fillRect/>
            </a:stretch>
          </p:blipFill>
          <p:spPr bwMode="auto">
            <a:xfrm>
              <a:off x="169346" y="2134693"/>
              <a:ext cx="3934778" cy="3917776"/>
            </a:xfrm>
            <a:prstGeom prst="rect">
              <a:avLst/>
            </a:prstGeom>
            <a:noFill/>
            <a:ln w="9525">
              <a:noFill/>
              <a:miter lim="800000"/>
              <a:headEnd/>
              <a:tailEnd/>
            </a:ln>
          </p:spPr>
        </p:pic>
        <p:cxnSp>
          <p:nvCxnSpPr>
            <p:cNvPr id="6" name="直線コネクタ 12"/>
            <p:cNvCxnSpPr>
              <a:cxnSpLocks noChangeShapeType="1"/>
            </p:cNvCxnSpPr>
            <p:nvPr/>
          </p:nvCxnSpPr>
          <p:spPr bwMode="auto">
            <a:xfrm rot="10800000">
              <a:off x="2015291" y="3292052"/>
              <a:ext cx="2059686" cy="1214"/>
            </a:xfrm>
            <a:prstGeom prst="line">
              <a:avLst/>
            </a:prstGeom>
            <a:noFill/>
            <a:ln w="25400" cap="flat" cmpd="sng" algn="ctr">
              <a:solidFill>
                <a:srgbClr val="FF0080"/>
              </a:solidFill>
              <a:prstDash val="dash"/>
              <a:round/>
              <a:headEnd type="none" w="med" len="med"/>
              <a:tailEnd type="none" w="med" len="med"/>
            </a:ln>
          </p:spPr>
        </p:cxnSp>
        <p:sp>
          <p:nvSpPr>
            <p:cNvPr id="7" name="テキスト ボックス 14"/>
            <p:cNvSpPr txBox="1">
              <a:spLocks noChangeArrowheads="1"/>
            </p:cNvSpPr>
            <p:nvPr/>
          </p:nvSpPr>
          <p:spPr bwMode="auto">
            <a:xfrm>
              <a:off x="2125867" y="3020469"/>
              <a:ext cx="1616246" cy="321209"/>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kumimoji="1" lang="en-US" altLang="ja-JP" sz="1050" b="1" dirty="0" smtClean="0">
                  <a:solidFill>
                    <a:srgbClr val="FF0080"/>
                  </a:solidFill>
                  <a:latin typeface="Times New Roman"/>
                  <a:cs typeface="Times New Roman"/>
                </a:rPr>
                <a:t>ITER relevant</a:t>
              </a:r>
            </a:p>
          </p:txBody>
        </p:sp>
        <p:sp>
          <p:nvSpPr>
            <p:cNvPr id="8" name="Text Box 29"/>
            <p:cNvSpPr txBox="1">
              <a:spLocks noChangeArrowheads="1"/>
            </p:cNvSpPr>
            <p:nvPr/>
          </p:nvSpPr>
          <p:spPr bwMode="auto">
            <a:xfrm>
              <a:off x="2726265" y="2521743"/>
              <a:ext cx="1286948" cy="525614"/>
            </a:xfrm>
            <a:prstGeom prst="rect">
              <a:avLst/>
            </a:prstGeom>
            <a:noFill/>
            <a:ln w="9525">
              <a:noFill/>
              <a:miter lim="800000"/>
              <a:headEnd/>
              <a:tailEnd/>
            </a:ln>
            <a:effectLst/>
          </p:spPr>
          <p:txBody>
            <a:bodyPr wrap="square">
              <a:prstTxWarp prst="textNoShape">
                <a:avLst/>
              </a:prstTxWarp>
              <a:spAutoFit/>
            </a:bodyPr>
            <a:lstStyle/>
            <a:p>
              <a:pPr algn="ctr" defTabSz="457200" fontAlgn="auto">
                <a:spcBef>
                  <a:spcPts val="0"/>
                </a:spcBef>
                <a:spcAft>
                  <a:spcPts val="0"/>
                </a:spcAft>
              </a:pPr>
              <a:r>
                <a:rPr kumimoji="1" lang="en-US" altLang="ja-JP" sz="1050" dirty="0">
                  <a:solidFill>
                    <a:srgbClr val="008080"/>
                  </a:solidFill>
                  <a:latin typeface="Helvetica" charset="0"/>
                  <a:cs typeface="+mn-cs"/>
                </a:rPr>
                <a:t>Targeted heat-flux level</a:t>
              </a:r>
            </a:p>
          </p:txBody>
        </p:sp>
        <p:grpSp>
          <p:nvGrpSpPr>
            <p:cNvPr id="20" name="図形グループ 8"/>
            <p:cNvGrpSpPr/>
            <p:nvPr/>
          </p:nvGrpSpPr>
          <p:grpSpPr>
            <a:xfrm>
              <a:off x="904081" y="4127586"/>
              <a:ext cx="4589249" cy="1294616"/>
              <a:chOff x="1036638" y="4062413"/>
              <a:chExt cx="5999011" cy="1692308"/>
            </a:xfrm>
          </p:grpSpPr>
          <p:sp>
            <p:nvSpPr>
              <p:cNvPr id="10" name="AutoShape 7"/>
              <p:cNvSpPr>
                <a:spLocks noChangeArrowheads="1"/>
              </p:cNvSpPr>
              <p:nvPr/>
            </p:nvSpPr>
            <p:spPr bwMode="auto">
              <a:xfrm rot="-2398261">
                <a:off x="1036638" y="4062413"/>
                <a:ext cx="3973512" cy="254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6750 h 21600"/>
                  <a:gd name="T14" fmla="*/ 19282 w 21600"/>
                  <a:gd name="T15" fmla="*/ 14850 h 21600"/>
                </a:gdLst>
                <a:ahLst/>
                <a:cxnLst>
                  <a:cxn ang="T8">
                    <a:pos x="T0" y="T1"/>
                  </a:cxn>
                  <a:cxn ang="T9">
                    <a:pos x="T2" y="T3"/>
                  </a:cxn>
                  <a:cxn ang="T10">
                    <a:pos x="T4" y="T5"/>
                  </a:cxn>
                  <a:cxn ang="T11">
                    <a:pos x="T6" y="T7"/>
                  </a:cxn>
                </a:cxnLst>
                <a:rect l="T12" t="T13" r="T14" b="T15"/>
                <a:pathLst>
                  <a:path w="21600" h="21600">
                    <a:moveTo>
                      <a:pt x="15418" y="0"/>
                    </a:moveTo>
                    <a:lnTo>
                      <a:pt x="15418" y="6750"/>
                    </a:lnTo>
                    <a:lnTo>
                      <a:pt x="3375" y="6750"/>
                    </a:lnTo>
                    <a:lnTo>
                      <a:pt x="3375" y="14850"/>
                    </a:lnTo>
                    <a:lnTo>
                      <a:pt x="15418" y="14850"/>
                    </a:lnTo>
                    <a:lnTo>
                      <a:pt x="15418" y="21600"/>
                    </a:lnTo>
                    <a:lnTo>
                      <a:pt x="21600" y="10800"/>
                    </a:lnTo>
                    <a:lnTo>
                      <a:pt x="15418" y="0"/>
                    </a:lnTo>
                    <a:close/>
                  </a:path>
                  <a:path w="21600" h="21600">
                    <a:moveTo>
                      <a:pt x="1350" y="6750"/>
                    </a:moveTo>
                    <a:lnTo>
                      <a:pt x="1350" y="14850"/>
                    </a:lnTo>
                    <a:lnTo>
                      <a:pt x="2700" y="14850"/>
                    </a:lnTo>
                    <a:lnTo>
                      <a:pt x="2700" y="6750"/>
                    </a:lnTo>
                    <a:lnTo>
                      <a:pt x="1350" y="6750"/>
                    </a:lnTo>
                    <a:close/>
                  </a:path>
                  <a:path w="21600" h="21600">
                    <a:moveTo>
                      <a:pt x="0" y="6750"/>
                    </a:moveTo>
                    <a:lnTo>
                      <a:pt x="0" y="14850"/>
                    </a:lnTo>
                    <a:lnTo>
                      <a:pt x="675" y="14850"/>
                    </a:lnTo>
                    <a:lnTo>
                      <a:pt x="675" y="6750"/>
                    </a:lnTo>
                    <a:lnTo>
                      <a:pt x="0" y="6750"/>
                    </a:lnTo>
                    <a:close/>
                  </a:path>
                </a:pathLst>
              </a:custGeom>
              <a:gradFill rotWithShape="1">
                <a:gsLst>
                  <a:gs pos="0">
                    <a:schemeClr val="bg1"/>
                  </a:gs>
                  <a:gs pos="100000">
                    <a:srgbClr val="FF6FCF">
                      <a:alpha val="59998"/>
                    </a:srgbClr>
                  </a:gs>
                </a:gsLst>
                <a:lin ang="0" scaled="1"/>
              </a:gradFill>
              <a:ln w="9525">
                <a:solidFill>
                  <a:srgbClr val="FF0080"/>
                </a:solidFill>
                <a:miter lim="800000"/>
                <a:headEnd/>
                <a:tailEnd/>
              </a:ln>
            </p:spPr>
            <p:txBody>
              <a:bodyPr wrap="none" anchor="ctr">
                <a:prstTxWarp prst="textNoShape">
                  <a:avLst/>
                </a:prstTxWarp>
              </a:bodyPr>
              <a:lstStyle/>
              <a:p>
                <a:pPr defTabSz="457200" fontAlgn="auto">
                  <a:spcBef>
                    <a:spcPts val="0"/>
                  </a:spcBef>
                  <a:spcAft>
                    <a:spcPts val="0"/>
                  </a:spcAft>
                </a:pPr>
                <a:endParaRPr kumimoji="1" lang="ja-JP" altLang="en-US">
                  <a:solidFill>
                    <a:prstClr val="black"/>
                  </a:solidFill>
                  <a:latin typeface="Calibri"/>
                  <a:cs typeface="+mn-cs"/>
                </a:endParaRPr>
              </a:p>
            </p:txBody>
          </p:sp>
          <p:sp>
            <p:nvSpPr>
              <p:cNvPr id="11" name="テキスト ボックス 10"/>
              <p:cNvSpPr txBox="1"/>
              <p:nvPr/>
            </p:nvSpPr>
            <p:spPr>
              <a:xfrm>
                <a:off x="3371915" y="4380564"/>
                <a:ext cx="3663734" cy="1374157"/>
              </a:xfrm>
              <a:prstGeom prst="rect">
                <a:avLst/>
              </a:prstGeom>
              <a:solidFill>
                <a:srgbClr val="FFD1F7"/>
              </a:solidFill>
              <a:ln w="25400" cap="flat" cmpd="sng" algn="ctr">
                <a:solidFill>
                  <a:srgbClr val="FF0000"/>
                </a:solidFill>
                <a:prstDash val="solid"/>
                <a:round/>
                <a:headEnd type="none" w="med" len="med"/>
                <a:tailEnd type="none" w="med" len="med"/>
              </a:ln>
            </p:spPr>
            <p:txBody>
              <a:bodyPr wrap="square" rtlCol="0">
                <a:spAutoFit/>
              </a:bodyPr>
              <a:lstStyle/>
              <a:p>
                <a:pPr defTabSz="457200" fontAlgn="auto">
                  <a:spcBef>
                    <a:spcPts val="0"/>
                  </a:spcBef>
                  <a:spcAft>
                    <a:spcPts val="0"/>
                  </a:spcAft>
                </a:pPr>
                <a:r>
                  <a:rPr kumimoji="1" lang="en-US" altLang="ja-JP" sz="1600" b="1" dirty="0" smtClean="0">
                    <a:solidFill>
                      <a:srgbClr val="008080"/>
                    </a:solidFill>
                    <a:latin typeface="Times New Roman"/>
                    <a:cs typeface="Times New Roman"/>
                  </a:rPr>
                  <a:t>  The</a:t>
                </a:r>
                <a:r>
                  <a:rPr kumimoji="1" lang="ja-JP" altLang="en-US" sz="1600" b="1" dirty="0" smtClean="0">
                    <a:solidFill>
                      <a:srgbClr val="008080"/>
                    </a:solidFill>
                    <a:latin typeface="Times New Roman"/>
                    <a:cs typeface="Times New Roman"/>
                  </a:rPr>
                  <a:t> </a:t>
                </a:r>
                <a:r>
                  <a:rPr kumimoji="1" lang="en-US" altLang="ja-JP" sz="1600" b="1" dirty="0" smtClean="0">
                    <a:solidFill>
                      <a:srgbClr val="008080"/>
                    </a:solidFill>
                    <a:latin typeface="Times New Roman"/>
                    <a:cs typeface="Times New Roman"/>
                  </a:rPr>
                  <a:t>heat flux almost linearly increases with the ECH power.</a:t>
                </a:r>
                <a:endParaRPr kumimoji="1" lang="ja-JP" altLang="en-US" sz="1600" b="1" dirty="0">
                  <a:solidFill>
                    <a:srgbClr val="008080"/>
                  </a:solidFill>
                  <a:latin typeface="Times New Roman"/>
                  <a:cs typeface="Times New Roman"/>
                </a:endParaRPr>
              </a:p>
            </p:txBody>
          </p:sp>
        </p:grpSp>
      </p:grpSp>
      <p:sp>
        <p:nvSpPr>
          <p:cNvPr id="39" name="テキスト ボックス 38"/>
          <p:cNvSpPr txBox="1"/>
          <p:nvPr/>
        </p:nvSpPr>
        <p:spPr>
          <a:xfrm>
            <a:off x="8132456" y="6350"/>
            <a:ext cx="1001355" cy="235107"/>
          </a:xfrm>
          <a:prstGeom prst="rect">
            <a:avLst/>
          </a:prstGeom>
          <a:noFill/>
        </p:spPr>
        <p:txBody>
          <a:bodyPr wrap="square" rtlCol="0">
            <a:spAutoFit/>
          </a:bodyPr>
          <a:lstStyle/>
          <a:p>
            <a:pPr defTabSz="457200" fontAlgn="auto">
              <a:lnSpc>
                <a:spcPts val="1000"/>
              </a:lnSpc>
              <a:spcBef>
                <a:spcPts val="0"/>
              </a:spcBef>
              <a:spcAft>
                <a:spcPts val="0"/>
              </a:spcAft>
            </a:pPr>
            <a:r>
              <a:rPr kumimoji="1" lang="en-US" altLang="ja-JP" sz="1400" b="1" i="1" dirty="0" smtClean="0">
                <a:solidFill>
                  <a:srgbClr val="660066"/>
                </a:solidFill>
                <a:latin typeface="Times New Roman"/>
                <a:cs typeface="Times New Roman"/>
              </a:rPr>
              <a:t>FTP/P1-11</a:t>
            </a:r>
            <a:endParaRPr kumimoji="1" lang="ja-JP" altLang="en-US" sz="1400" b="1" i="1" dirty="0">
              <a:solidFill>
                <a:srgbClr val="660066"/>
              </a:solidFill>
              <a:latin typeface="Times New Roman"/>
              <a:cs typeface="Times New Roman"/>
            </a:endParaRPr>
          </a:p>
        </p:txBody>
      </p:sp>
      <p:grpSp>
        <p:nvGrpSpPr>
          <p:cNvPr id="24" name="図形グループ 48"/>
          <p:cNvGrpSpPr/>
          <p:nvPr/>
        </p:nvGrpSpPr>
        <p:grpSpPr>
          <a:xfrm>
            <a:off x="3582278" y="1802990"/>
            <a:ext cx="2627087" cy="3378708"/>
            <a:chOff x="3421405" y="1802990"/>
            <a:chExt cx="2627087" cy="3378708"/>
          </a:xfrm>
        </p:grpSpPr>
        <p:grpSp>
          <p:nvGrpSpPr>
            <p:cNvPr id="25" name="図形グループ 33"/>
            <p:cNvGrpSpPr/>
            <p:nvPr/>
          </p:nvGrpSpPr>
          <p:grpSpPr>
            <a:xfrm>
              <a:off x="3421405" y="1802990"/>
              <a:ext cx="2627087" cy="3378708"/>
              <a:chOff x="3836288" y="1879193"/>
              <a:chExt cx="2627087" cy="3378708"/>
            </a:xfrm>
          </p:grpSpPr>
          <p:pic>
            <p:nvPicPr>
              <p:cNvPr id="16" name="図 15" descr="D-module.JPG"/>
              <p:cNvPicPr>
                <a:picLocks noChangeAspect="1"/>
              </p:cNvPicPr>
              <p:nvPr/>
            </p:nvPicPr>
            <p:blipFill>
              <a:blip r:embed="rId9" cstate="print"/>
              <a:srcRect/>
              <a:stretch>
                <a:fillRect/>
              </a:stretch>
            </p:blipFill>
            <p:spPr bwMode="auto">
              <a:xfrm>
                <a:off x="4915952" y="1879193"/>
                <a:ext cx="1053846" cy="3378708"/>
              </a:xfrm>
              <a:prstGeom prst="rect">
                <a:avLst/>
              </a:prstGeom>
              <a:noFill/>
              <a:ln w="9525">
                <a:noFill/>
                <a:miter lim="800000"/>
                <a:headEnd/>
                <a:tailEnd/>
              </a:ln>
            </p:spPr>
          </p:pic>
          <p:sp>
            <p:nvSpPr>
              <p:cNvPr id="18" name="テキスト ボックス 79"/>
              <p:cNvSpPr txBox="1">
                <a:spLocks noChangeArrowheads="1"/>
              </p:cNvSpPr>
              <p:nvPr/>
            </p:nvSpPr>
            <p:spPr bwMode="auto">
              <a:xfrm>
                <a:off x="4147324" y="1907834"/>
                <a:ext cx="813481" cy="307777"/>
              </a:xfrm>
              <a:prstGeom prst="rect">
                <a:avLst/>
              </a:prstGeom>
              <a:noFill/>
              <a:ln w="9525">
                <a:noFill/>
                <a:miter lim="800000"/>
                <a:headEnd/>
                <a:tailEnd/>
              </a:ln>
            </p:spPr>
            <p:txBody>
              <a:bodyPr wrap="none">
                <a:prstTxWarp prst="textNoShape">
                  <a:avLst/>
                </a:prstTxWarp>
                <a:spAutoFit/>
              </a:bodyPr>
              <a:lstStyle/>
              <a:p>
                <a:pPr defTabSz="457200" fontAlgn="auto">
                  <a:spcBef>
                    <a:spcPts val="0"/>
                  </a:spcBef>
                  <a:spcAft>
                    <a:spcPts val="0"/>
                  </a:spcAft>
                </a:pPr>
                <a:r>
                  <a:rPr kumimoji="1" lang="en-US" altLang="ja-JP" sz="1400" b="1" dirty="0" smtClean="0">
                    <a:solidFill>
                      <a:srgbClr val="FF0000"/>
                    </a:solidFill>
                    <a:latin typeface="Arial"/>
                    <a:ea typeface="Osaka" charset="-128"/>
                    <a:cs typeface="Arial"/>
                  </a:rPr>
                  <a:t>Plasma</a:t>
                </a:r>
                <a:endParaRPr kumimoji="1" lang="ja-JP" altLang="en-US" sz="1400" b="1" dirty="0">
                  <a:solidFill>
                    <a:srgbClr val="FF0000"/>
                  </a:solidFill>
                  <a:latin typeface="Arial"/>
                  <a:ea typeface="Osaka" charset="-128"/>
                  <a:cs typeface="Arial"/>
                </a:endParaRPr>
              </a:p>
            </p:txBody>
          </p:sp>
          <p:cxnSp>
            <p:nvCxnSpPr>
              <p:cNvPr id="19" name="直線矢印コネクタ 18"/>
              <p:cNvCxnSpPr/>
              <p:nvPr/>
            </p:nvCxnSpPr>
            <p:spPr>
              <a:xfrm>
                <a:off x="4232236" y="2240260"/>
                <a:ext cx="737901" cy="1588"/>
              </a:xfrm>
              <a:prstGeom prst="straightConnector1">
                <a:avLst/>
              </a:prstGeom>
              <a:ln w="28575"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21" name="テキスト ボックス 79"/>
              <p:cNvSpPr txBox="1">
                <a:spLocks noChangeArrowheads="1"/>
              </p:cNvSpPr>
              <p:nvPr/>
            </p:nvSpPr>
            <p:spPr bwMode="auto">
              <a:xfrm>
                <a:off x="4149573" y="3527747"/>
                <a:ext cx="982849" cy="523220"/>
              </a:xfrm>
              <a:prstGeom prst="rect">
                <a:avLst/>
              </a:prstGeom>
              <a:noFill/>
              <a:ln w="9525">
                <a:noFill/>
                <a:miter lim="800000"/>
                <a:headEnd/>
                <a:tailEnd/>
              </a:ln>
            </p:spPr>
            <p:txBody>
              <a:bodyPr wrap="none">
                <a:prstTxWarp prst="textNoShape">
                  <a:avLst/>
                </a:prstTxWarp>
                <a:spAutoFit/>
              </a:bodyPr>
              <a:lstStyle/>
              <a:p>
                <a:pPr defTabSz="457200" fontAlgn="auto">
                  <a:spcBef>
                    <a:spcPts val="0"/>
                  </a:spcBef>
                  <a:spcAft>
                    <a:spcPts val="0"/>
                  </a:spcAft>
                </a:pPr>
                <a:r>
                  <a:rPr kumimoji="1" lang="en-US" altLang="ja-JP" sz="1400" b="1" dirty="0">
                    <a:solidFill>
                      <a:prstClr val="black"/>
                    </a:solidFill>
                    <a:latin typeface="Arial"/>
                    <a:ea typeface="Osaka" charset="-128"/>
                    <a:cs typeface="Arial"/>
                  </a:rPr>
                  <a:t>E</a:t>
                </a:r>
                <a:r>
                  <a:rPr kumimoji="1" lang="en-US" altLang="ja-JP" sz="1400" b="1" dirty="0" smtClean="0">
                    <a:solidFill>
                      <a:prstClr val="black"/>
                    </a:solidFill>
                    <a:latin typeface="Arial"/>
                    <a:ea typeface="Osaka" charset="-128"/>
                    <a:cs typeface="Arial"/>
                  </a:rPr>
                  <a:t>levating </a:t>
                </a:r>
              </a:p>
              <a:p>
                <a:pPr defTabSz="457200" fontAlgn="auto">
                  <a:spcBef>
                    <a:spcPts val="0"/>
                  </a:spcBef>
                  <a:spcAft>
                    <a:spcPts val="0"/>
                  </a:spcAft>
                </a:pPr>
                <a:r>
                  <a:rPr kumimoji="1" lang="en-US" altLang="ja-JP" sz="1400" b="1" dirty="0" smtClean="0">
                    <a:solidFill>
                      <a:prstClr val="black"/>
                    </a:solidFill>
                    <a:latin typeface="Arial"/>
                    <a:ea typeface="Osaka" charset="-128"/>
                    <a:cs typeface="Arial"/>
                  </a:rPr>
                  <a:t>System</a:t>
                </a:r>
                <a:endParaRPr kumimoji="1" lang="ja-JP" altLang="en-US" sz="1400" b="1" dirty="0">
                  <a:solidFill>
                    <a:prstClr val="black"/>
                  </a:solidFill>
                  <a:latin typeface="Arial"/>
                  <a:ea typeface="Osaka" charset="-128"/>
                  <a:cs typeface="Arial"/>
                </a:endParaRPr>
              </a:p>
            </p:txBody>
          </p:sp>
          <p:cxnSp>
            <p:nvCxnSpPr>
              <p:cNvPr id="23" name="直線矢印コネクタ 22"/>
              <p:cNvCxnSpPr/>
              <p:nvPr/>
            </p:nvCxnSpPr>
            <p:spPr>
              <a:xfrm>
                <a:off x="6035062" y="2241502"/>
                <a:ext cx="354174" cy="3175"/>
              </a:xfrm>
              <a:prstGeom prst="straightConnector1">
                <a:avLst/>
              </a:prstGeom>
              <a:ln w="28575" cap="flat" cmpd="sng" algn="ctr">
                <a:solidFill>
                  <a:srgbClr val="0000FF"/>
                </a:solidFill>
                <a:prstDash val="sys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26" name="テキスト ボックス 79"/>
              <p:cNvSpPr txBox="1">
                <a:spLocks noChangeArrowheads="1"/>
              </p:cNvSpPr>
              <p:nvPr/>
            </p:nvSpPr>
            <p:spPr bwMode="auto">
              <a:xfrm>
                <a:off x="5939361" y="1884273"/>
                <a:ext cx="524014" cy="307777"/>
              </a:xfrm>
              <a:prstGeom prst="rect">
                <a:avLst/>
              </a:prstGeom>
              <a:noFill/>
              <a:ln w="9525">
                <a:noFill/>
                <a:miter lim="800000"/>
                <a:headEnd/>
                <a:tailEnd/>
              </a:ln>
            </p:spPr>
            <p:txBody>
              <a:bodyPr wrap="none">
                <a:prstTxWarp prst="textNoShape">
                  <a:avLst/>
                </a:prstTxWarp>
                <a:spAutoFit/>
              </a:bodyPr>
              <a:lstStyle/>
              <a:p>
                <a:pPr defTabSz="457200" fontAlgn="auto">
                  <a:spcBef>
                    <a:spcPts val="0"/>
                  </a:spcBef>
                  <a:spcAft>
                    <a:spcPts val="0"/>
                  </a:spcAft>
                </a:pPr>
                <a:r>
                  <a:rPr kumimoji="1" lang="en-US" altLang="ja-JP" sz="1400" b="1" dirty="0" smtClean="0">
                    <a:solidFill>
                      <a:srgbClr val="0000FF"/>
                    </a:solidFill>
                    <a:latin typeface="Arial"/>
                    <a:ea typeface="Osaka" charset="-128"/>
                    <a:cs typeface="Arial"/>
                  </a:rPr>
                  <a:t>Gas</a:t>
                </a:r>
                <a:endParaRPr kumimoji="1" lang="ja-JP" altLang="en-US" sz="1400" b="1" dirty="0">
                  <a:solidFill>
                    <a:srgbClr val="0000FF"/>
                  </a:solidFill>
                  <a:latin typeface="Arial"/>
                  <a:ea typeface="Osaka" charset="-128"/>
                  <a:cs typeface="Arial"/>
                </a:endParaRPr>
              </a:p>
            </p:txBody>
          </p:sp>
          <p:sp>
            <p:nvSpPr>
              <p:cNvPr id="48" name="テキスト ボックス 79"/>
              <p:cNvSpPr txBox="1">
                <a:spLocks noChangeArrowheads="1"/>
              </p:cNvSpPr>
              <p:nvPr/>
            </p:nvSpPr>
            <p:spPr bwMode="auto">
              <a:xfrm>
                <a:off x="3836288" y="2926584"/>
                <a:ext cx="1248384" cy="523220"/>
              </a:xfrm>
              <a:prstGeom prst="rect">
                <a:avLst/>
              </a:prstGeom>
              <a:noFill/>
              <a:ln w="9525">
                <a:noFill/>
                <a:miter lim="800000"/>
                <a:headEnd/>
                <a:tailEnd/>
              </a:ln>
            </p:spPr>
            <p:txBody>
              <a:bodyPr wrap="none">
                <a:prstTxWarp prst="textNoShape">
                  <a:avLst/>
                </a:prstTxWarp>
                <a:spAutoFit/>
              </a:bodyPr>
              <a:lstStyle/>
              <a:p>
                <a:pPr algn="r" defTabSz="457200" fontAlgn="auto">
                  <a:spcBef>
                    <a:spcPts val="0"/>
                  </a:spcBef>
                  <a:spcAft>
                    <a:spcPts val="0"/>
                  </a:spcAft>
                </a:pPr>
                <a:r>
                  <a:rPr kumimoji="1" lang="en-US" altLang="ja-JP" sz="1400" b="1" dirty="0" smtClean="0">
                    <a:solidFill>
                      <a:prstClr val="black"/>
                    </a:solidFill>
                    <a:latin typeface="Arial"/>
                    <a:ea typeface="Osaka" charset="-128"/>
                    <a:cs typeface="Arial"/>
                  </a:rPr>
                  <a:t>Total height: </a:t>
                </a:r>
              </a:p>
              <a:p>
                <a:pPr algn="r" defTabSz="457200" fontAlgn="auto">
                  <a:spcBef>
                    <a:spcPts val="0"/>
                  </a:spcBef>
                  <a:spcAft>
                    <a:spcPts val="0"/>
                  </a:spcAft>
                </a:pPr>
                <a:r>
                  <a:rPr kumimoji="1" lang="en-US" altLang="ja-JP" sz="1400" b="1" dirty="0" smtClean="0">
                    <a:solidFill>
                      <a:prstClr val="black"/>
                    </a:solidFill>
                    <a:latin typeface="Arial"/>
                    <a:ea typeface="Osaka" charset="-128"/>
                    <a:cs typeface="Arial"/>
                  </a:rPr>
                  <a:t>~4.7 </a:t>
                </a:r>
                <a:r>
                  <a:rPr kumimoji="1" lang="en-US" altLang="ja-JP" sz="1400" b="1" dirty="0" err="1" smtClean="0">
                    <a:solidFill>
                      <a:prstClr val="black"/>
                    </a:solidFill>
                    <a:latin typeface="Arial"/>
                    <a:ea typeface="Osaka" charset="-128"/>
                    <a:cs typeface="Arial"/>
                  </a:rPr>
                  <a:t>m</a:t>
                </a:r>
                <a:endParaRPr kumimoji="1" lang="ja-JP" altLang="en-US" sz="1400" b="1" dirty="0">
                  <a:solidFill>
                    <a:prstClr val="black"/>
                  </a:solidFill>
                  <a:latin typeface="Arial"/>
                  <a:ea typeface="Osaka" charset="-128"/>
                  <a:cs typeface="Arial"/>
                </a:endParaRPr>
              </a:p>
            </p:txBody>
          </p:sp>
        </p:grpSp>
        <p:cxnSp>
          <p:nvCxnSpPr>
            <p:cNvPr id="47" name="直線矢印コネクタ 46"/>
            <p:cNvCxnSpPr/>
            <p:nvPr/>
          </p:nvCxnSpPr>
          <p:spPr>
            <a:xfrm rot="5400000">
              <a:off x="5174375" y="2719629"/>
              <a:ext cx="700206"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cxnSp>
        <p:nvCxnSpPr>
          <p:cNvPr id="46" name="直線矢印コネクタ 45"/>
          <p:cNvCxnSpPr/>
          <p:nvPr/>
        </p:nvCxnSpPr>
        <p:spPr>
          <a:xfrm rot="10800000" flipV="1">
            <a:off x="7560734" y="2080236"/>
            <a:ext cx="720721" cy="560778"/>
          </a:xfrm>
          <a:prstGeom prst="straightConnector1">
            <a:avLst/>
          </a:prstGeom>
          <a:ln w="28575"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99060" y="5463540"/>
            <a:ext cx="3649980" cy="130302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Down Arrow 48"/>
          <p:cNvSpPr/>
          <p:nvPr/>
        </p:nvSpPr>
        <p:spPr>
          <a:xfrm>
            <a:off x="304800" y="4922520"/>
            <a:ext cx="312420" cy="541020"/>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980728"/>
            <a:ext cx="8676456" cy="4824536"/>
          </a:xfrm>
        </p:spPr>
        <p:txBody>
          <a:bodyPr/>
          <a:lstStyle/>
          <a:p>
            <a:pPr>
              <a:lnSpc>
                <a:spcPts val="1900"/>
              </a:lnSpc>
              <a:spcBef>
                <a:spcPts val="0"/>
              </a:spcBef>
              <a:spcAft>
                <a:spcPts val="600"/>
              </a:spcAft>
            </a:pPr>
            <a:r>
              <a:rPr lang="en-US" altLang="ja-JP" sz="2000" dirty="0" smtClean="0">
                <a:solidFill>
                  <a:srgbClr val="0033CC"/>
                </a:solidFill>
              </a:rPr>
              <a:t>Machine completion and First Plasma November 2020</a:t>
            </a:r>
          </a:p>
          <a:p>
            <a:pPr>
              <a:lnSpc>
                <a:spcPts val="1900"/>
              </a:lnSpc>
              <a:spcBef>
                <a:spcPts val="0"/>
              </a:spcBef>
              <a:spcAft>
                <a:spcPts val="600"/>
              </a:spcAft>
            </a:pPr>
            <a:r>
              <a:rPr lang="en-US" altLang="ja-JP" sz="2000" dirty="0" smtClean="0">
                <a:solidFill>
                  <a:srgbClr val="0033CC"/>
                </a:solidFill>
              </a:rPr>
              <a:t>D-T Operation 2027</a:t>
            </a:r>
          </a:p>
          <a:p>
            <a:pPr>
              <a:lnSpc>
                <a:spcPts val="1900"/>
              </a:lnSpc>
              <a:spcBef>
                <a:spcPts val="0"/>
              </a:spcBef>
              <a:spcAft>
                <a:spcPts val="600"/>
              </a:spcAft>
            </a:pPr>
            <a:r>
              <a:rPr lang="en-US" altLang="ja-JP" sz="2000" dirty="0">
                <a:solidFill>
                  <a:srgbClr val="0033CC"/>
                </a:solidFill>
              </a:rPr>
              <a:t>L</a:t>
            </a:r>
            <a:r>
              <a:rPr lang="en-US" altLang="ja-JP" sz="2000" dirty="0" smtClean="0">
                <a:solidFill>
                  <a:srgbClr val="0033CC"/>
                </a:solidFill>
              </a:rPr>
              <a:t>evel 0 Reference Schedule within Baseline Boundaries</a:t>
            </a:r>
          </a:p>
          <a:p>
            <a:pPr>
              <a:lnSpc>
                <a:spcPts val="1900"/>
              </a:lnSpc>
              <a:spcBef>
                <a:spcPts val="0"/>
              </a:spcBef>
              <a:spcAft>
                <a:spcPts val="600"/>
              </a:spcAft>
            </a:pPr>
            <a:r>
              <a:rPr lang="en-GB" sz="2000" dirty="0" smtClean="0">
                <a:solidFill>
                  <a:srgbClr val="0033CC"/>
                </a:solidFill>
              </a:rPr>
              <a:t>We are </a:t>
            </a:r>
            <a:r>
              <a:rPr lang="en-GB" sz="2000" dirty="0">
                <a:solidFill>
                  <a:srgbClr val="0033CC"/>
                </a:solidFill>
              </a:rPr>
              <a:t>addressing some potential schedule delays </a:t>
            </a:r>
            <a:r>
              <a:rPr lang="en-GB" sz="2000" dirty="0" smtClean="0">
                <a:solidFill>
                  <a:srgbClr val="0033CC"/>
                </a:solidFill>
              </a:rPr>
              <a:t>(Building, VV, PF Coils etc.) and </a:t>
            </a:r>
            <a:r>
              <a:rPr lang="en-GB" sz="2000" dirty="0">
                <a:solidFill>
                  <a:srgbClr val="0033CC"/>
                </a:solidFill>
              </a:rPr>
              <a:t>working with the DAs on resolving them</a:t>
            </a:r>
            <a:r>
              <a:rPr lang="en-GB" sz="2000" dirty="0" smtClean="0">
                <a:solidFill>
                  <a:srgbClr val="0033CC"/>
                </a:solidFill>
              </a:rPr>
              <a:t>.</a:t>
            </a:r>
          </a:p>
          <a:p>
            <a:pPr>
              <a:lnSpc>
                <a:spcPts val="1900"/>
              </a:lnSpc>
              <a:spcBef>
                <a:spcPts val="0"/>
              </a:spcBef>
              <a:spcAft>
                <a:spcPts val="600"/>
              </a:spcAft>
            </a:pPr>
            <a:r>
              <a:rPr lang="en-GB" sz="2000" dirty="0" smtClean="0">
                <a:solidFill>
                  <a:srgbClr val="0033CC"/>
                </a:solidFill>
              </a:rPr>
              <a:t>IO and DAs as UIT are </a:t>
            </a:r>
            <a:r>
              <a:rPr lang="en-GB" sz="2000" dirty="0">
                <a:solidFill>
                  <a:srgbClr val="0033CC"/>
                </a:solidFill>
              </a:rPr>
              <a:t>working hard to maintain this schedule.</a:t>
            </a:r>
            <a:endParaRPr lang="en-US" altLang="ja-JP" sz="2000" dirty="0" smtClean="0">
              <a:solidFill>
                <a:srgbClr val="0033CC"/>
              </a:solidFill>
            </a:endParaRPr>
          </a:p>
          <a:p>
            <a:pPr>
              <a:lnSpc>
                <a:spcPts val="1900"/>
              </a:lnSpc>
              <a:spcBef>
                <a:spcPts val="0"/>
              </a:spcBef>
              <a:spcAft>
                <a:spcPts val="600"/>
              </a:spcAft>
            </a:pPr>
            <a:endParaRPr lang="en-US" altLang="ja-JP" sz="2000" dirty="0">
              <a:solidFill>
                <a:srgbClr val="0033CC"/>
              </a:solidFill>
            </a:endParaRPr>
          </a:p>
          <a:p>
            <a:pPr>
              <a:lnSpc>
                <a:spcPts val="1900"/>
              </a:lnSpc>
              <a:spcBef>
                <a:spcPts val="0"/>
              </a:spcBef>
              <a:spcAft>
                <a:spcPts val="600"/>
              </a:spcAft>
            </a:pPr>
            <a:r>
              <a:rPr lang="en-US" altLang="ja-JP" sz="2000" dirty="0" smtClean="0">
                <a:solidFill>
                  <a:srgbClr val="0033CC"/>
                </a:solidFill>
              </a:rPr>
              <a:t>IO proposes to install a W-divertor </a:t>
            </a:r>
            <a:r>
              <a:rPr lang="en-US" sz="2000" dirty="0">
                <a:solidFill>
                  <a:srgbClr val="0033CC"/>
                </a:solidFill>
              </a:rPr>
              <a:t>from the beginning</a:t>
            </a:r>
            <a:r>
              <a:rPr lang="en-US" altLang="ja-JP" sz="2000" dirty="0" smtClean="0">
                <a:solidFill>
                  <a:srgbClr val="0033CC"/>
                </a:solidFill>
              </a:rPr>
              <a:t> (first priority)</a:t>
            </a:r>
          </a:p>
          <a:p>
            <a:pPr>
              <a:lnSpc>
                <a:spcPts val="1900"/>
              </a:lnSpc>
              <a:spcBef>
                <a:spcPts val="0"/>
              </a:spcBef>
              <a:spcAft>
                <a:spcPts val="600"/>
              </a:spcAft>
            </a:pPr>
            <a:r>
              <a:rPr lang="en-US" sz="2000" dirty="0" smtClean="0">
                <a:solidFill>
                  <a:srgbClr val="0033CC"/>
                </a:solidFill>
              </a:rPr>
              <a:t>IO proposes phased </a:t>
            </a:r>
            <a:r>
              <a:rPr lang="en-US" sz="2000" dirty="0">
                <a:solidFill>
                  <a:srgbClr val="0033CC"/>
                </a:solidFill>
              </a:rPr>
              <a:t>installation of heating : </a:t>
            </a:r>
            <a:endParaRPr lang="en-US" sz="2000" dirty="0" smtClean="0">
              <a:solidFill>
                <a:srgbClr val="0033CC"/>
              </a:solidFill>
            </a:endParaRPr>
          </a:p>
          <a:p>
            <a:pPr marL="0" indent="0">
              <a:lnSpc>
                <a:spcPts val="1900"/>
              </a:lnSpc>
              <a:spcBef>
                <a:spcPts val="0"/>
              </a:spcBef>
              <a:spcAft>
                <a:spcPts val="600"/>
              </a:spcAft>
              <a:buNone/>
            </a:pPr>
            <a:r>
              <a:rPr lang="en-US" sz="2000" dirty="0">
                <a:solidFill>
                  <a:srgbClr val="0033CC"/>
                </a:solidFill>
              </a:rPr>
              <a:t> </a:t>
            </a:r>
            <a:r>
              <a:rPr lang="en-US" sz="2000" dirty="0" smtClean="0">
                <a:solidFill>
                  <a:srgbClr val="0033CC"/>
                </a:solidFill>
              </a:rPr>
              <a:t>                            67MW at non-nuclear phase</a:t>
            </a:r>
          </a:p>
          <a:p>
            <a:pPr marL="0" indent="0">
              <a:lnSpc>
                <a:spcPts val="1900"/>
              </a:lnSpc>
              <a:spcBef>
                <a:spcPts val="0"/>
              </a:spcBef>
              <a:spcAft>
                <a:spcPts val="600"/>
              </a:spcAft>
              <a:buNone/>
            </a:pPr>
            <a:r>
              <a:rPr lang="en-US" sz="2000" dirty="0">
                <a:solidFill>
                  <a:srgbClr val="0033CC"/>
                </a:solidFill>
              </a:rPr>
              <a:t> </a:t>
            </a:r>
            <a:r>
              <a:rPr lang="en-US" sz="2000" dirty="0" smtClean="0">
                <a:solidFill>
                  <a:srgbClr val="0033CC"/>
                </a:solidFill>
              </a:rPr>
              <a:t>                     full </a:t>
            </a:r>
            <a:r>
              <a:rPr lang="en-US" sz="2000" dirty="0">
                <a:solidFill>
                  <a:srgbClr val="0033CC"/>
                </a:solidFill>
              </a:rPr>
              <a:t>73 MW </a:t>
            </a:r>
            <a:r>
              <a:rPr lang="en-US" sz="2000" dirty="0" smtClean="0">
                <a:solidFill>
                  <a:srgbClr val="0033CC"/>
                </a:solidFill>
              </a:rPr>
              <a:t>at pre-nuclear </a:t>
            </a:r>
            <a:r>
              <a:rPr lang="en-US" sz="2000" dirty="0">
                <a:solidFill>
                  <a:srgbClr val="0033CC"/>
                </a:solidFill>
              </a:rPr>
              <a:t>shutdown)</a:t>
            </a:r>
            <a:endParaRPr lang="en-GB" sz="2000" dirty="0">
              <a:solidFill>
                <a:srgbClr val="0033CC"/>
              </a:solidFill>
            </a:endParaRPr>
          </a:p>
          <a:p>
            <a:pPr>
              <a:lnSpc>
                <a:spcPts val="1900"/>
              </a:lnSpc>
              <a:spcBef>
                <a:spcPts val="0"/>
              </a:spcBef>
              <a:spcAft>
                <a:spcPts val="600"/>
              </a:spcAft>
            </a:pPr>
            <a:r>
              <a:rPr lang="en-US" sz="2000" dirty="0" smtClean="0">
                <a:solidFill>
                  <a:srgbClr val="0033CC"/>
                </a:solidFill>
              </a:rPr>
              <a:t>IO proposes to defer installation of some component and system from the construction to the operation phase (potential items, Heating systems, T-Plant, Hot Cell Tools, ELM/VS coil &amp; PS, and TBM)</a:t>
            </a:r>
          </a:p>
          <a:p>
            <a:pPr>
              <a:lnSpc>
                <a:spcPts val="1900"/>
              </a:lnSpc>
              <a:spcBef>
                <a:spcPts val="0"/>
              </a:spcBef>
              <a:spcAft>
                <a:spcPts val="600"/>
              </a:spcAft>
            </a:pPr>
            <a:r>
              <a:rPr lang="en-US" sz="2000" dirty="0" smtClean="0">
                <a:solidFill>
                  <a:srgbClr val="0033CC"/>
                </a:solidFill>
              </a:rPr>
              <a:t>IO is investigating the simplified assembly scenario</a:t>
            </a:r>
            <a:endParaRPr lang="en-US" sz="2000" dirty="0">
              <a:solidFill>
                <a:srgbClr val="0033CC"/>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780928"/>
            <a:ext cx="8425631" cy="4032448"/>
          </a:xfrm>
          <a:prstGeom prst="rect">
            <a:avLst/>
          </a:prstGeom>
          <a:solidFill>
            <a:schemeClr val="bg1"/>
          </a:solidFill>
          <a:ln>
            <a:noFill/>
          </a:ln>
          <a:effectLst/>
          <a:extLst/>
        </p:spPr>
      </p:pic>
      <p:sp>
        <p:nvSpPr>
          <p:cNvPr id="4" name="テキスト ボックス 3"/>
          <p:cNvSpPr txBox="1"/>
          <p:nvPr/>
        </p:nvSpPr>
        <p:spPr>
          <a:xfrm>
            <a:off x="2301143" y="188640"/>
            <a:ext cx="5041765" cy="830997"/>
          </a:xfrm>
          <a:prstGeom prst="rect">
            <a:avLst/>
          </a:prstGeom>
          <a:noFill/>
        </p:spPr>
        <p:txBody>
          <a:bodyPr wrap="none" rtlCol="0">
            <a:spAutoFit/>
          </a:bodyPr>
          <a:lstStyle/>
          <a:p>
            <a:pPr algn="ctr" eaLnBrk="0" hangingPunct="0"/>
            <a:r>
              <a:rPr lang="en-US" altLang="ja-JP" sz="2400" b="1" dirty="0" smtClean="0">
                <a:solidFill>
                  <a:srgbClr val="0033CC"/>
                </a:solidFill>
                <a:latin typeface="Arial"/>
                <a:cs typeface="+mn-cs"/>
              </a:rPr>
              <a:t>Schedule</a:t>
            </a:r>
          </a:p>
          <a:p>
            <a:pPr algn="ctr" eaLnBrk="0" hangingPunct="0"/>
            <a:r>
              <a:rPr lang="en-US" altLang="ja-JP" sz="2400" b="1" dirty="0" smtClean="0">
                <a:solidFill>
                  <a:srgbClr val="0033CC"/>
                </a:solidFill>
                <a:latin typeface="Arial"/>
                <a:cs typeface="+mn-cs"/>
              </a:rPr>
              <a:t>ITER Level 0 Reference Schedule</a:t>
            </a:r>
            <a:endParaRPr lang="en-US" sz="2400" b="1" dirty="0">
              <a:solidFill>
                <a:srgbClr val="0033CC"/>
              </a:solidFill>
              <a:latin typeface="Arial"/>
              <a:cs typeface="+mn-cs"/>
            </a:endParaRPr>
          </a:p>
        </p:txBody>
      </p:sp>
    </p:spTree>
    <p:extLst>
      <p:ext uri="{BB962C8B-B14F-4D97-AF65-F5344CB8AC3E}">
        <p14:creationId xmlns:p14="http://schemas.microsoft.com/office/powerpoint/2010/main" val="29274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ne-and-z-of-iz_on-axis.pdf"/>
          <p:cNvPicPr>
            <a:picLocks noChangeAspect="1"/>
          </p:cNvPicPr>
          <p:nvPr/>
        </p:nvPicPr>
        <p:blipFill rotWithShape="1">
          <a:blip r:embed="rId3" cstate="print">
            <a:extLst>
              <a:ext uri="{28A0092B-C50C-407E-A947-70E740481C1C}">
                <a14:useLocalDpi xmlns:a14="http://schemas.microsoft.com/office/drawing/2010/main" val="0"/>
              </a:ext>
            </a:extLst>
          </a:blip>
          <a:srcRect l="14740" t="15353" r="12533" b="22905"/>
          <a:stretch/>
        </p:blipFill>
        <p:spPr>
          <a:xfrm>
            <a:off x="2597573" y="2730586"/>
            <a:ext cx="1740059" cy="1911697"/>
          </a:xfrm>
          <a:prstGeom prst="rect">
            <a:avLst/>
          </a:prstGeom>
        </p:spPr>
      </p:pic>
      <p:pic>
        <p:nvPicPr>
          <p:cNvPr id="13316" name="Picture 14"/>
          <p:cNvPicPr>
            <a:picLocks noChangeAspect="1" noChangeArrowheads="1"/>
          </p:cNvPicPr>
          <p:nvPr/>
        </p:nvPicPr>
        <p:blipFill>
          <a:blip r:embed="rId4" cstate="print"/>
          <a:srcRect/>
          <a:stretch>
            <a:fillRect/>
          </a:stretch>
        </p:blipFill>
        <p:spPr bwMode="auto">
          <a:xfrm>
            <a:off x="5477927" y="5117484"/>
            <a:ext cx="3514661" cy="1590764"/>
          </a:xfrm>
          <a:prstGeom prst="rect">
            <a:avLst/>
          </a:prstGeom>
          <a:noFill/>
          <a:ln w="9525">
            <a:noFill/>
            <a:miter lim="800000"/>
            <a:headEnd/>
            <a:tailEnd/>
          </a:ln>
          <a:effectLst/>
        </p:spPr>
      </p:pic>
      <p:pic>
        <p:nvPicPr>
          <p:cNvPr id="13314" name="Picture 16"/>
          <p:cNvPicPr>
            <a:picLocks noChangeAspect="1" noChangeArrowheads="1"/>
          </p:cNvPicPr>
          <p:nvPr/>
        </p:nvPicPr>
        <p:blipFill>
          <a:blip r:embed="rId5" cstate="print"/>
          <a:srcRect/>
          <a:stretch>
            <a:fillRect/>
          </a:stretch>
        </p:blipFill>
        <p:spPr bwMode="auto">
          <a:xfrm>
            <a:off x="6914614" y="1017070"/>
            <a:ext cx="2085975" cy="1349375"/>
          </a:xfrm>
          <a:prstGeom prst="rect">
            <a:avLst/>
          </a:prstGeom>
          <a:noFill/>
          <a:ln w="9525">
            <a:noFill/>
            <a:miter lim="800000"/>
            <a:headEnd/>
            <a:tailEnd/>
          </a:ln>
          <a:effectLst/>
        </p:spPr>
      </p:pic>
      <p:cxnSp>
        <p:nvCxnSpPr>
          <p:cNvPr id="56" name="Straight Arrow Connector 55"/>
          <p:cNvCxnSpPr>
            <a:endCxn id="10" idx="0"/>
          </p:cNvCxnSpPr>
          <p:nvPr/>
        </p:nvCxnSpPr>
        <p:spPr bwMode="auto">
          <a:xfrm flipH="1">
            <a:off x="7765430" y="2600078"/>
            <a:ext cx="34802" cy="604299"/>
          </a:xfrm>
          <a:prstGeom prst="straightConnector1">
            <a:avLst/>
          </a:prstGeom>
          <a:ln w="19050">
            <a:solidFill>
              <a:srgbClr val="0066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flipH="1">
            <a:off x="7507432" y="4724879"/>
            <a:ext cx="232833" cy="529166"/>
          </a:xfrm>
          <a:prstGeom prst="straightConnector1">
            <a:avLst/>
          </a:prstGeom>
          <a:ln w="19050">
            <a:solidFill>
              <a:srgbClr val="0066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111203" y="177114"/>
            <a:ext cx="8948129" cy="941796"/>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r>
              <a:rPr lang="en-US" dirty="0" smtClean="0"/>
              <a:t>PMTS: new plasma </a:t>
            </a:r>
            <a:r>
              <a:rPr lang="en-US" sz="3200" dirty="0"/>
              <a:t>generator to address </a:t>
            </a:r>
            <a:r>
              <a:rPr lang="en-US" sz="3200" dirty="0" smtClean="0"/>
              <a:t>PMI </a:t>
            </a:r>
            <a:r>
              <a:rPr lang="en-US" sz="3200" dirty="0"/>
              <a:t>of materials in fusion </a:t>
            </a:r>
            <a:r>
              <a:rPr lang="en-US" sz="3200" dirty="0" smtClean="0"/>
              <a:t>environment</a:t>
            </a:r>
            <a:endParaRPr lang="en-US" sz="3200" dirty="0"/>
          </a:p>
        </p:txBody>
      </p:sp>
      <p:pic>
        <p:nvPicPr>
          <p:cNvPr id="10" name="Picture 3" descr="C:\Users\ykp\AppData\Local\Microsoft\Windows\Temporary Internet Files\Content.Outlook\SSW4YWAR\temp-tank-image-0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3833" y="3204377"/>
            <a:ext cx="1963193" cy="11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84992" y="4283139"/>
            <a:ext cx="2004075" cy="461665"/>
          </a:xfrm>
          <a:prstGeom prst="rect">
            <a:avLst/>
          </a:prstGeom>
          <a:noFill/>
        </p:spPr>
        <p:txBody>
          <a:bodyPr wrap="none" rtlCol="0">
            <a:spAutoFit/>
          </a:bodyPr>
          <a:lstStyle/>
          <a:p>
            <a:pPr algn="ctr"/>
            <a:r>
              <a:rPr lang="en-US" sz="1200" b="1" dirty="0" smtClean="0">
                <a:solidFill>
                  <a:srgbClr val="006C3A"/>
                </a:solidFill>
                <a:latin typeface="Arial Narrow"/>
                <a:cs typeface="Arial Narrow"/>
              </a:rPr>
              <a:t>Development of novel plasma </a:t>
            </a:r>
          </a:p>
          <a:p>
            <a:pPr algn="ctr"/>
            <a:r>
              <a:rPr lang="en-US" sz="1200" b="1" dirty="0" smtClean="0">
                <a:solidFill>
                  <a:srgbClr val="006C3A"/>
                </a:solidFill>
                <a:latin typeface="Arial Narrow"/>
                <a:cs typeface="Arial Narrow"/>
              </a:rPr>
              <a:t>production techniques</a:t>
            </a:r>
            <a:endParaRPr lang="en-US" sz="1200" b="1" dirty="0">
              <a:solidFill>
                <a:srgbClr val="006C3A"/>
              </a:solidFill>
              <a:latin typeface="Arial Narrow"/>
              <a:cs typeface="Arial Narrow"/>
            </a:endParaRPr>
          </a:p>
        </p:txBody>
      </p:sp>
      <p:sp>
        <p:nvSpPr>
          <p:cNvPr id="16" name="AutoShape 1031"/>
          <p:cNvSpPr>
            <a:spLocks noChangeAspect="1" noChangeArrowheads="1"/>
          </p:cNvSpPr>
          <p:nvPr/>
        </p:nvSpPr>
        <p:spPr bwMode="auto">
          <a:xfrm>
            <a:off x="321337" y="871030"/>
            <a:ext cx="4038600" cy="3294063"/>
          </a:xfrm>
          <a:prstGeom prst="rect">
            <a:avLst/>
          </a:prstGeom>
          <a:noFill/>
          <a:ln w="9525">
            <a:noFill/>
            <a:miter lim="800000"/>
            <a:headEnd/>
            <a:tailEnd/>
          </a:ln>
        </p:spPr>
        <p:txBody>
          <a:bodyPr/>
          <a:lstStyle/>
          <a:p>
            <a:endParaRPr lang="en-US">
              <a:solidFill>
                <a:prstClr val="black"/>
              </a:solidFill>
            </a:endParaRPr>
          </a:p>
        </p:txBody>
      </p:sp>
      <p:grpSp>
        <p:nvGrpSpPr>
          <p:cNvPr id="2" name="Group 2"/>
          <p:cNvGrpSpPr>
            <a:grpSpLocks/>
          </p:cNvGrpSpPr>
          <p:nvPr/>
        </p:nvGrpSpPr>
        <p:grpSpPr bwMode="auto">
          <a:xfrm>
            <a:off x="375315" y="1401250"/>
            <a:ext cx="3503614" cy="833442"/>
            <a:chOff x="4652963" y="2549447"/>
            <a:chExt cx="3503625" cy="834148"/>
          </a:xfrm>
        </p:grpSpPr>
        <p:sp>
          <p:nvSpPr>
            <p:cNvPr id="18" name="Rounded Rectangle 17"/>
            <p:cNvSpPr/>
            <p:nvPr/>
          </p:nvSpPr>
          <p:spPr bwMode="auto">
            <a:xfrm>
              <a:off x="4652963" y="2617772"/>
              <a:ext cx="1036641" cy="502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sp>
          <p:nvSpPr>
            <p:cNvPr id="19" name="Rectangle 18"/>
            <p:cNvSpPr/>
            <p:nvPr/>
          </p:nvSpPr>
          <p:spPr bwMode="auto">
            <a:xfrm>
              <a:off x="5622929" y="2757590"/>
              <a:ext cx="123825" cy="228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sp>
          <p:nvSpPr>
            <p:cNvPr id="20" name="Rectangle 19"/>
            <p:cNvSpPr/>
            <p:nvPr/>
          </p:nvSpPr>
          <p:spPr bwMode="auto">
            <a:xfrm>
              <a:off x="4826001" y="2805256"/>
              <a:ext cx="3119449" cy="138229"/>
            </a:xfrm>
            <a:prstGeom prst="rect">
              <a:avLst/>
            </a:prstGeom>
            <a:solidFill>
              <a:srgbClr val="FF3300">
                <a:alpha val="50196"/>
              </a:srgbClr>
            </a:solidFill>
            <a:ln w="6350">
              <a:solidFill>
                <a:srgbClr val="FF0337"/>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cxnSp>
          <p:nvCxnSpPr>
            <p:cNvPr id="21" name="Straight Arrow Connector 20"/>
            <p:cNvCxnSpPr/>
            <p:nvPr/>
          </p:nvCxnSpPr>
          <p:spPr bwMode="auto">
            <a:xfrm rot="17100000">
              <a:off x="7474727" y="2750546"/>
              <a:ext cx="65142" cy="250826"/>
            </a:xfrm>
            <a:prstGeom prst="straightConnector1">
              <a:avLst/>
            </a:prstGeom>
            <a:ln w="127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17100000">
              <a:off x="5653858" y="2752134"/>
              <a:ext cx="65143" cy="250826"/>
            </a:xfrm>
            <a:prstGeom prst="straightConnector1">
              <a:avLst/>
            </a:prstGeom>
            <a:ln w="127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bwMode="auto">
            <a:xfrm rot="3256084">
              <a:off x="7723047" y="2745091"/>
              <a:ext cx="362256" cy="50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cxnSp>
          <p:nvCxnSpPr>
            <p:cNvPr id="24" name="Straight Connector 23"/>
            <p:cNvCxnSpPr>
              <a:endCxn id="29" idx="3"/>
            </p:cNvCxnSpPr>
            <p:nvPr/>
          </p:nvCxnSpPr>
          <p:spPr bwMode="auto">
            <a:xfrm flipH="1">
              <a:off x="7415223" y="2741702"/>
              <a:ext cx="558802" cy="3225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4710113" y="2765534"/>
              <a:ext cx="222251" cy="228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endParaRPr>
            </a:p>
          </p:txBody>
        </p:sp>
        <p:sp>
          <p:nvSpPr>
            <p:cNvPr id="27" name="TextBox 58"/>
            <p:cNvSpPr txBox="1">
              <a:spLocks noChangeArrowheads="1"/>
            </p:cNvSpPr>
            <p:nvPr/>
          </p:nvSpPr>
          <p:spPr bwMode="auto">
            <a:xfrm>
              <a:off x="5653996" y="2549447"/>
              <a:ext cx="849829" cy="276978"/>
            </a:xfrm>
            <a:prstGeom prst="rect">
              <a:avLst/>
            </a:prstGeom>
            <a:noFill/>
            <a:ln w="9525">
              <a:noFill/>
              <a:miter lim="800000"/>
              <a:headEnd/>
              <a:tailEnd/>
            </a:ln>
          </p:spPr>
          <p:txBody>
            <a:bodyPr wrap="none">
              <a:spAutoFit/>
            </a:bodyPr>
            <a:lstStyle/>
            <a:p>
              <a:pPr algn="ctr"/>
              <a:r>
                <a:rPr lang="en-US" sz="1200" dirty="0">
                  <a:solidFill>
                    <a:prstClr val="black"/>
                  </a:solidFill>
                  <a:ea typeface="MS PGothic" pitchFamily="34" charset="-128"/>
                </a:rPr>
                <a:t>Upstream</a:t>
              </a:r>
            </a:p>
          </p:txBody>
        </p:sp>
        <p:sp>
          <p:nvSpPr>
            <p:cNvPr id="28" name="TextBox 59"/>
            <p:cNvSpPr txBox="1">
              <a:spLocks noChangeArrowheads="1"/>
            </p:cNvSpPr>
            <p:nvPr/>
          </p:nvSpPr>
          <p:spPr bwMode="auto">
            <a:xfrm>
              <a:off x="6856469" y="2549450"/>
              <a:ext cx="1045375" cy="276978"/>
            </a:xfrm>
            <a:prstGeom prst="rect">
              <a:avLst/>
            </a:prstGeom>
            <a:noFill/>
            <a:ln w="9525">
              <a:noFill/>
              <a:miter lim="800000"/>
              <a:headEnd/>
              <a:tailEnd/>
            </a:ln>
          </p:spPr>
          <p:txBody>
            <a:bodyPr wrap="none">
              <a:spAutoFit/>
            </a:bodyPr>
            <a:lstStyle/>
            <a:p>
              <a:pPr algn="ctr"/>
              <a:r>
                <a:rPr lang="en-US" sz="1200" dirty="0">
                  <a:solidFill>
                    <a:prstClr val="black"/>
                  </a:solidFill>
                  <a:ea typeface="MS PGothic" pitchFamily="34" charset="-128"/>
                </a:rPr>
                <a:t>Downstream</a:t>
              </a:r>
            </a:p>
          </p:txBody>
        </p:sp>
        <p:sp>
          <p:nvSpPr>
            <p:cNvPr id="29" name="TextBox 60"/>
            <p:cNvSpPr txBox="1">
              <a:spLocks noChangeArrowheads="1"/>
            </p:cNvSpPr>
            <p:nvPr/>
          </p:nvSpPr>
          <p:spPr bwMode="auto">
            <a:xfrm>
              <a:off x="5824542" y="2910685"/>
              <a:ext cx="1590342" cy="276978"/>
            </a:xfrm>
            <a:prstGeom prst="rect">
              <a:avLst/>
            </a:prstGeom>
            <a:noFill/>
            <a:ln w="9525">
              <a:noFill/>
              <a:miter lim="800000"/>
              <a:headEnd/>
              <a:tailEnd/>
            </a:ln>
          </p:spPr>
          <p:txBody>
            <a:bodyPr wrap="none">
              <a:spAutoFit/>
            </a:bodyPr>
            <a:lstStyle/>
            <a:p>
              <a:pPr algn="ctr"/>
              <a:r>
                <a:rPr lang="en-US" sz="1200">
                  <a:solidFill>
                    <a:prstClr val="black"/>
                  </a:solidFill>
                  <a:ea typeface="MS PGothic" pitchFamily="34" charset="-128"/>
                </a:rPr>
                <a:t>Hot Plasma Channel</a:t>
              </a:r>
            </a:p>
          </p:txBody>
        </p:sp>
        <p:cxnSp>
          <p:nvCxnSpPr>
            <p:cNvPr id="30" name="Straight Arrow Connector 29"/>
            <p:cNvCxnSpPr/>
            <p:nvPr/>
          </p:nvCxnSpPr>
          <p:spPr bwMode="auto">
            <a:xfrm rot="17100000">
              <a:off x="7125476" y="3136635"/>
              <a:ext cx="65143" cy="250826"/>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62"/>
            <p:cNvSpPr txBox="1">
              <a:spLocks noChangeArrowheads="1"/>
            </p:cNvSpPr>
            <p:nvPr/>
          </p:nvSpPr>
          <p:spPr bwMode="auto">
            <a:xfrm>
              <a:off x="5883777" y="3106617"/>
              <a:ext cx="1181618" cy="276978"/>
            </a:xfrm>
            <a:prstGeom prst="rect">
              <a:avLst/>
            </a:prstGeom>
            <a:noFill/>
            <a:ln w="9525">
              <a:noFill/>
              <a:miter lim="800000"/>
              <a:headEnd/>
              <a:tailEnd/>
            </a:ln>
          </p:spPr>
          <p:txBody>
            <a:bodyPr wrap="none">
              <a:spAutoFit/>
            </a:bodyPr>
            <a:lstStyle/>
            <a:p>
              <a:pPr algn="ctr"/>
              <a:r>
                <a:rPr lang="en-US" sz="1200">
                  <a:solidFill>
                    <a:prstClr val="black"/>
                  </a:solidFill>
                  <a:ea typeface="MS PGothic" pitchFamily="34" charset="-128"/>
                </a:rPr>
                <a:t>Magnetic Field</a:t>
              </a:r>
            </a:p>
          </p:txBody>
        </p:sp>
      </p:grpSp>
      <p:grpSp>
        <p:nvGrpSpPr>
          <p:cNvPr id="3" name="Group 3"/>
          <p:cNvGrpSpPr/>
          <p:nvPr/>
        </p:nvGrpSpPr>
        <p:grpSpPr>
          <a:xfrm>
            <a:off x="3790851" y="1490161"/>
            <a:ext cx="2747573" cy="1677987"/>
            <a:chOff x="3663854" y="2432077"/>
            <a:chExt cx="2747573" cy="1677987"/>
          </a:xfrm>
        </p:grpSpPr>
        <p:grpSp>
          <p:nvGrpSpPr>
            <p:cNvPr id="4" name="Group 2"/>
            <p:cNvGrpSpPr/>
            <p:nvPr/>
          </p:nvGrpSpPr>
          <p:grpSpPr>
            <a:xfrm>
              <a:off x="3663854" y="2432077"/>
              <a:ext cx="2747573" cy="1677987"/>
              <a:chOff x="817027" y="2601405"/>
              <a:chExt cx="2747573" cy="1677987"/>
            </a:xfrm>
          </p:grpSpPr>
          <p:pic>
            <p:nvPicPr>
              <p:cNvPr id="13" name="Picture 2" descr="PSI_schem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027" y="2842705"/>
                <a:ext cx="2601521"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5"/>
              <p:cNvSpPr>
                <a:spLocks noChangeShapeType="1"/>
              </p:cNvSpPr>
              <p:nvPr/>
            </p:nvSpPr>
            <p:spPr bwMode="auto">
              <a:xfrm flipV="1">
                <a:off x="2271350" y="3241163"/>
                <a:ext cx="192705" cy="192705"/>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175" cmpd="sng">
                    <a:solidFill>
                      <a:prstClr val="black"/>
                    </a:solidFill>
                  </a:ln>
                  <a:solidFill>
                    <a:prstClr val="black"/>
                  </a:solidFill>
                </a:endParaRPr>
              </a:p>
            </p:txBody>
          </p:sp>
          <p:sp>
            <p:nvSpPr>
              <p:cNvPr id="15" name="Freeform 6"/>
              <p:cNvSpPr>
                <a:spLocks/>
              </p:cNvSpPr>
              <p:nvPr/>
            </p:nvSpPr>
            <p:spPr bwMode="auto">
              <a:xfrm>
                <a:off x="2267335" y="3433869"/>
                <a:ext cx="136500" cy="66744"/>
              </a:xfrm>
              <a:custGeom>
                <a:avLst/>
                <a:gdLst>
                  <a:gd name="T0" fmla="*/ 6 w 272"/>
                  <a:gd name="T1" fmla="*/ 6 h 133"/>
                  <a:gd name="T2" fmla="*/ 30 w 272"/>
                  <a:gd name="T3" fmla="*/ 36 h 133"/>
                  <a:gd name="T4" fmla="*/ 42 w 272"/>
                  <a:gd name="T5" fmla="*/ 60 h 133"/>
                  <a:gd name="T6" fmla="*/ 108 w 272"/>
                  <a:gd name="T7" fmla="*/ 84 h 133"/>
                  <a:gd name="T8" fmla="*/ 114 w 272"/>
                  <a:gd name="T9" fmla="*/ 114 h 133"/>
                  <a:gd name="T10" fmla="*/ 198 w 272"/>
                  <a:gd name="T11" fmla="*/ 90 h 133"/>
                  <a:gd name="T12" fmla="*/ 240 w 272"/>
                  <a:gd name="T13" fmla="*/ 102 h 133"/>
                  <a:gd name="T14" fmla="*/ 270 w 272"/>
                  <a:gd name="T15" fmla="*/ 96 h 133"/>
                  <a:gd name="T16" fmla="*/ 264 w 272"/>
                  <a:gd name="T17" fmla="*/ 9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33">
                    <a:moveTo>
                      <a:pt x="6" y="6"/>
                    </a:moveTo>
                    <a:cubicBezTo>
                      <a:pt x="20" y="49"/>
                      <a:pt x="0" y="0"/>
                      <a:pt x="30" y="36"/>
                    </a:cubicBezTo>
                    <a:cubicBezTo>
                      <a:pt x="36" y="43"/>
                      <a:pt x="36" y="53"/>
                      <a:pt x="42" y="60"/>
                    </a:cubicBezTo>
                    <a:cubicBezTo>
                      <a:pt x="57" y="77"/>
                      <a:pt x="88" y="80"/>
                      <a:pt x="108" y="84"/>
                    </a:cubicBezTo>
                    <a:cubicBezTo>
                      <a:pt x="110" y="94"/>
                      <a:pt x="104" y="111"/>
                      <a:pt x="114" y="114"/>
                    </a:cubicBezTo>
                    <a:cubicBezTo>
                      <a:pt x="176" y="133"/>
                      <a:pt x="178" y="120"/>
                      <a:pt x="198" y="90"/>
                    </a:cubicBezTo>
                    <a:cubicBezTo>
                      <a:pt x="206" y="93"/>
                      <a:pt x="232" y="102"/>
                      <a:pt x="240" y="102"/>
                    </a:cubicBezTo>
                    <a:cubicBezTo>
                      <a:pt x="250" y="102"/>
                      <a:pt x="260" y="98"/>
                      <a:pt x="270" y="96"/>
                    </a:cubicBezTo>
                    <a:cubicBezTo>
                      <a:pt x="272" y="96"/>
                      <a:pt x="266" y="96"/>
                      <a:pt x="264"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prstClr val="black"/>
                  </a:solidFill>
                </a:endParaRPr>
              </a:p>
            </p:txBody>
          </p:sp>
          <p:grpSp>
            <p:nvGrpSpPr>
              <p:cNvPr id="7" name="Group 3"/>
              <p:cNvGrpSpPr>
                <a:grpSpLocks/>
              </p:cNvGrpSpPr>
              <p:nvPr/>
            </p:nvGrpSpPr>
            <p:grpSpPr bwMode="auto">
              <a:xfrm>
                <a:off x="897600" y="2601405"/>
                <a:ext cx="2667000" cy="1677987"/>
                <a:chOff x="5714527" y="3824280"/>
                <a:chExt cx="2667887" cy="1677139"/>
              </a:xfrm>
            </p:grpSpPr>
            <p:grpSp>
              <p:nvGrpSpPr>
                <p:cNvPr id="12" name="Group 5"/>
                <p:cNvGrpSpPr>
                  <a:grpSpLocks/>
                </p:cNvGrpSpPr>
                <p:nvPr/>
              </p:nvGrpSpPr>
              <p:grpSpPr bwMode="auto">
                <a:xfrm>
                  <a:off x="6092478" y="4063871"/>
                  <a:ext cx="2213712" cy="1305851"/>
                  <a:chOff x="2063970" y="2192661"/>
                  <a:chExt cx="3708487" cy="2543390"/>
                </a:xfrm>
              </p:grpSpPr>
              <p:sp>
                <p:nvSpPr>
                  <p:cNvPr id="38" name="Rectangle 37"/>
                  <p:cNvSpPr/>
                  <p:nvPr/>
                </p:nvSpPr>
                <p:spPr>
                  <a:xfrm rot="19750941">
                    <a:off x="2063970" y="4278673"/>
                    <a:ext cx="489499" cy="45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9" name="Rectangle 38"/>
                  <p:cNvSpPr/>
                  <p:nvPr/>
                </p:nvSpPr>
                <p:spPr>
                  <a:xfrm rot="19750941">
                    <a:off x="5466521" y="2192661"/>
                    <a:ext cx="305936" cy="45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36" name="Rectangle 35"/>
                <p:cNvSpPr/>
                <p:nvPr/>
              </p:nvSpPr>
              <p:spPr>
                <a:xfrm>
                  <a:off x="6395791" y="5323709"/>
                  <a:ext cx="1819880" cy="177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 name="Oval 36"/>
                <p:cNvSpPr/>
                <p:nvPr/>
              </p:nvSpPr>
              <p:spPr>
                <a:xfrm>
                  <a:off x="5714527" y="3824280"/>
                  <a:ext cx="2667887" cy="157083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40" name="TextBox 57"/>
            <p:cNvSpPr txBox="1">
              <a:spLocks noChangeArrowheads="1"/>
            </p:cNvSpPr>
            <p:nvPr/>
          </p:nvSpPr>
          <p:spPr bwMode="auto">
            <a:xfrm>
              <a:off x="5156600" y="3337299"/>
              <a:ext cx="934775" cy="461239"/>
            </a:xfrm>
            <a:prstGeom prst="rect">
              <a:avLst/>
            </a:prstGeom>
            <a:noFill/>
            <a:ln w="9525">
              <a:noFill/>
              <a:miter lim="800000"/>
              <a:headEnd/>
              <a:tailEnd/>
            </a:ln>
          </p:spPr>
          <p:txBody>
            <a:bodyPr wrap="none">
              <a:spAutoFit/>
            </a:bodyPr>
            <a:lstStyle/>
            <a:p>
              <a:pPr algn="ctr"/>
              <a:r>
                <a:rPr lang="en-US" sz="1200" dirty="0">
                  <a:solidFill>
                    <a:prstClr val="black"/>
                  </a:solidFill>
                  <a:ea typeface="MS PGothic" pitchFamily="34" charset="-128"/>
                </a:rPr>
                <a:t>10 MW/m</a:t>
              </a:r>
              <a:r>
                <a:rPr lang="en-US" sz="1200" baseline="30000" dirty="0">
                  <a:solidFill>
                    <a:prstClr val="black"/>
                  </a:solidFill>
                  <a:ea typeface="MS PGothic" pitchFamily="34" charset="-128"/>
                </a:rPr>
                <a:t>2</a:t>
              </a:r>
            </a:p>
            <a:p>
              <a:pPr algn="ctr"/>
              <a:r>
                <a:rPr lang="en-US" sz="1200" dirty="0">
                  <a:solidFill>
                    <a:prstClr val="black"/>
                  </a:solidFill>
                  <a:ea typeface="MS PGothic" pitchFamily="34" charset="-128"/>
                </a:rPr>
                <a:t>Test Target</a:t>
              </a:r>
            </a:p>
          </p:txBody>
        </p:sp>
      </p:grpSp>
      <p:cxnSp>
        <p:nvCxnSpPr>
          <p:cNvPr id="33" name="Curved Connector 32"/>
          <p:cNvCxnSpPr/>
          <p:nvPr/>
        </p:nvCxnSpPr>
        <p:spPr bwMode="auto">
          <a:xfrm rot="10800000">
            <a:off x="3291417" y="1830917"/>
            <a:ext cx="560919" cy="539750"/>
          </a:xfrm>
          <a:prstGeom prst="curvedConnector3">
            <a:avLst/>
          </a:prstGeom>
          <a:ln w="28575">
            <a:solidFill>
              <a:srgbClr val="0066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17" name="Group 40"/>
          <p:cNvGrpSpPr/>
          <p:nvPr/>
        </p:nvGrpSpPr>
        <p:grpSpPr>
          <a:xfrm>
            <a:off x="296349" y="1206519"/>
            <a:ext cx="565208" cy="1121834"/>
            <a:chOff x="709086" y="1820333"/>
            <a:chExt cx="565208" cy="1121834"/>
          </a:xfrm>
        </p:grpSpPr>
        <p:sp>
          <p:nvSpPr>
            <p:cNvPr id="45" name="Freeform 44"/>
            <p:cNvSpPr/>
            <p:nvPr/>
          </p:nvSpPr>
          <p:spPr>
            <a:xfrm>
              <a:off x="719667" y="1820333"/>
              <a:ext cx="554627" cy="1068916"/>
            </a:xfrm>
            <a:custGeom>
              <a:avLst/>
              <a:gdLst>
                <a:gd name="connsiteX0" fmla="*/ 0 w 1022662"/>
                <a:gd name="connsiteY0" fmla="*/ 878454 h 942932"/>
                <a:gd name="connsiteX1" fmla="*/ 201083 w 1022662"/>
                <a:gd name="connsiteY1" fmla="*/ 423370 h 942932"/>
                <a:gd name="connsiteX2" fmla="*/ 211666 w 1022662"/>
                <a:gd name="connsiteY2" fmla="*/ 423370 h 942932"/>
                <a:gd name="connsiteX3" fmla="*/ 370416 w 1022662"/>
                <a:gd name="connsiteY3" fmla="*/ 889037 h 942932"/>
                <a:gd name="connsiteX4" fmla="*/ 539750 w 1022662"/>
                <a:gd name="connsiteY4" fmla="*/ 391620 h 942932"/>
                <a:gd name="connsiteX5" fmla="*/ 391583 w 1022662"/>
                <a:gd name="connsiteY5" fmla="*/ 37 h 942932"/>
                <a:gd name="connsiteX6" fmla="*/ 349250 w 1022662"/>
                <a:gd name="connsiteY6" fmla="*/ 412787 h 942932"/>
                <a:gd name="connsiteX7" fmla="*/ 539750 w 1022662"/>
                <a:gd name="connsiteY7" fmla="*/ 889037 h 942932"/>
                <a:gd name="connsiteX8" fmla="*/ 772583 w 1022662"/>
                <a:gd name="connsiteY8" fmla="*/ 391620 h 942932"/>
                <a:gd name="connsiteX9" fmla="*/ 656166 w 1022662"/>
                <a:gd name="connsiteY9" fmla="*/ 31787 h 942932"/>
                <a:gd name="connsiteX10" fmla="*/ 550333 w 1022662"/>
                <a:gd name="connsiteY10" fmla="*/ 423370 h 942932"/>
                <a:gd name="connsiteX11" fmla="*/ 772583 w 1022662"/>
                <a:gd name="connsiteY11" fmla="*/ 878454 h 942932"/>
                <a:gd name="connsiteX12" fmla="*/ 1016000 w 1022662"/>
                <a:gd name="connsiteY12" fmla="*/ 391620 h 942932"/>
                <a:gd name="connsiteX13" fmla="*/ 889000 w 1022662"/>
                <a:gd name="connsiteY13" fmla="*/ 21204 h 942932"/>
                <a:gd name="connsiteX14" fmla="*/ 772583 w 1022662"/>
                <a:gd name="connsiteY14" fmla="*/ 423370 h 942932"/>
                <a:gd name="connsiteX15" fmla="*/ 1005416 w 1022662"/>
                <a:gd name="connsiteY15" fmla="*/ 910204 h 942932"/>
                <a:gd name="connsiteX16" fmla="*/ 1005416 w 1022662"/>
                <a:gd name="connsiteY16" fmla="*/ 899620 h 942932"/>
                <a:gd name="connsiteX17" fmla="*/ 1005416 w 1022662"/>
                <a:gd name="connsiteY17" fmla="*/ 899620 h 942932"/>
                <a:gd name="connsiteX0" fmla="*/ 0 w 1022662"/>
                <a:gd name="connsiteY0" fmla="*/ 889037 h 953515"/>
                <a:gd name="connsiteX1" fmla="*/ 201083 w 1022662"/>
                <a:gd name="connsiteY1" fmla="*/ 433953 h 953515"/>
                <a:gd name="connsiteX2" fmla="*/ 211666 w 1022662"/>
                <a:gd name="connsiteY2" fmla="*/ 433953 h 953515"/>
                <a:gd name="connsiteX3" fmla="*/ 370416 w 1022662"/>
                <a:gd name="connsiteY3" fmla="*/ 899620 h 953515"/>
                <a:gd name="connsiteX4" fmla="*/ 539750 w 1022662"/>
                <a:gd name="connsiteY4" fmla="*/ 402203 h 953515"/>
                <a:gd name="connsiteX5" fmla="*/ 444500 w 1022662"/>
                <a:gd name="connsiteY5" fmla="*/ 36 h 953515"/>
                <a:gd name="connsiteX6" fmla="*/ 349250 w 1022662"/>
                <a:gd name="connsiteY6" fmla="*/ 423370 h 953515"/>
                <a:gd name="connsiteX7" fmla="*/ 539750 w 1022662"/>
                <a:gd name="connsiteY7" fmla="*/ 899620 h 953515"/>
                <a:gd name="connsiteX8" fmla="*/ 772583 w 1022662"/>
                <a:gd name="connsiteY8" fmla="*/ 402203 h 953515"/>
                <a:gd name="connsiteX9" fmla="*/ 656166 w 1022662"/>
                <a:gd name="connsiteY9" fmla="*/ 42370 h 953515"/>
                <a:gd name="connsiteX10" fmla="*/ 550333 w 1022662"/>
                <a:gd name="connsiteY10" fmla="*/ 433953 h 953515"/>
                <a:gd name="connsiteX11" fmla="*/ 772583 w 1022662"/>
                <a:gd name="connsiteY11" fmla="*/ 889037 h 953515"/>
                <a:gd name="connsiteX12" fmla="*/ 1016000 w 1022662"/>
                <a:gd name="connsiteY12" fmla="*/ 402203 h 953515"/>
                <a:gd name="connsiteX13" fmla="*/ 889000 w 1022662"/>
                <a:gd name="connsiteY13" fmla="*/ 31787 h 953515"/>
                <a:gd name="connsiteX14" fmla="*/ 772583 w 1022662"/>
                <a:gd name="connsiteY14" fmla="*/ 433953 h 953515"/>
                <a:gd name="connsiteX15" fmla="*/ 1005416 w 1022662"/>
                <a:gd name="connsiteY15" fmla="*/ 920787 h 953515"/>
                <a:gd name="connsiteX16" fmla="*/ 1005416 w 1022662"/>
                <a:gd name="connsiteY16" fmla="*/ 910203 h 953515"/>
                <a:gd name="connsiteX17" fmla="*/ 1005416 w 1022662"/>
                <a:gd name="connsiteY17" fmla="*/ 910203 h 953515"/>
                <a:gd name="connsiteX0" fmla="*/ 0 w 885078"/>
                <a:gd name="connsiteY0" fmla="*/ 201120 h 953515"/>
                <a:gd name="connsiteX1" fmla="*/ 63499 w 885078"/>
                <a:gd name="connsiteY1" fmla="*/ 433953 h 953515"/>
                <a:gd name="connsiteX2" fmla="*/ 74082 w 885078"/>
                <a:gd name="connsiteY2" fmla="*/ 433953 h 953515"/>
                <a:gd name="connsiteX3" fmla="*/ 232832 w 885078"/>
                <a:gd name="connsiteY3" fmla="*/ 899620 h 953515"/>
                <a:gd name="connsiteX4" fmla="*/ 402166 w 885078"/>
                <a:gd name="connsiteY4" fmla="*/ 402203 h 953515"/>
                <a:gd name="connsiteX5" fmla="*/ 306916 w 885078"/>
                <a:gd name="connsiteY5" fmla="*/ 36 h 953515"/>
                <a:gd name="connsiteX6" fmla="*/ 211666 w 885078"/>
                <a:gd name="connsiteY6" fmla="*/ 423370 h 953515"/>
                <a:gd name="connsiteX7" fmla="*/ 402166 w 885078"/>
                <a:gd name="connsiteY7" fmla="*/ 899620 h 953515"/>
                <a:gd name="connsiteX8" fmla="*/ 634999 w 885078"/>
                <a:gd name="connsiteY8" fmla="*/ 402203 h 953515"/>
                <a:gd name="connsiteX9" fmla="*/ 518582 w 885078"/>
                <a:gd name="connsiteY9" fmla="*/ 42370 h 953515"/>
                <a:gd name="connsiteX10" fmla="*/ 412749 w 885078"/>
                <a:gd name="connsiteY10" fmla="*/ 433953 h 953515"/>
                <a:gd name="connsiteX11" fmla="*/ 634999 w 885078"/>
                <a:gd name="connsiteY11" fmla="*/ 889037 h 953515"/>
                <a:gd name="connsiteX12" fmla="*/ 878416 w 885078"/>
                <a:gd name="connsiteY12" fmla="*/ 402203 h 953515"/>
                <a:gd name="connsiteX13" fmla="*/ 751416 w 885078"/>
                <a:gd name="connsiteY13" fmla="*/ 31787 h 953515"/>
                <a:gd name="connsiteX14" fmla="*/ 634999 w 885078"/>
                <a:gd name="connsiteY14" fmla="*/ 433953 h 953515"/>
                <a:gd name="connsiteX15" fmla="*/ 867832 w 885078"/>
                <a:gd name="connsiteY15" fmla="*/ 920787 h 953515"/>
                <a:gd name="connsiteX16" fmla="*/ 867832 w 885078"/>
                <a:gd name="connsiteY16" fmla="*/ 910203 h 953515"/>
                <a:gd name="connsiteX17" fmla="*/ 867832 w 885078"/>
                <a:gd name="connsiteY17" fmla="*/ 910203 h 953515"/>
                <a:gd name="connsiteX0" fmla="*/ 0 w 885078"/>
                <a:gd name="connsiteY0" fmla="*/ 169422 h 921817"/>
                <a:gd name="connsiteX1" fmla="*/ 63499 w 885078"/>
                <a:gd name="connsiteY1" fmla="*/ 402255 h 921817"/>
                <a:gd name="connsiteX2" fmla="*/ 74082 w 885078"/>
                <a:gd name="connsiteY2" fmla="*/ 402255 h 921817"/>
                <a:gd name="connsiteX3" fmla="*/ 232832 w 885078"/>
                <a:gd name="connsiteY3" fmla="*/ 867922 h 921817"/>
                <a:gd name="connsiteX4" fmla="*/ 402166 w 885078"/>
                <a:gd name="connsiteY4" fmla="*/ 370505 h 921817"/>
                <a:gd name="connsiteX5" fmla="*/ 306916 w 885078"/>
                <a:gd name="connsiteY5" fmla="*/ 88 h 921817"/>
                <a:gd name="connsiteX6" fmla="*/ 211666 w 885078"/>
                <a:gd name="connsiteY6" fmla="*/ 391672 h 921817"/>
                <a:gd name="connsiteX7" fmla="*/ 402166 w 885078"/>
                <a:gd name="connsiteY7" fmla="*/ 867922 h 921817"/>
                <a:gd name="connsiteX8" fmla="*/ 634999 w 885078"/>
                <a:gd name="connsiteY8" fmla="*/ 370505 h 921817"/>
                <a:gd name="connsiteX9" fmla="*/ 518582 w 885078"/>
                <a:gd name="connsiteY9" fmla="*/ 10672 h 921817"/>
                <a:gd name="connsiteX10" fmla="*/ 412749 w 885078"/>
                <a:gd name="connsiteY10" fmla="*/ 402255 h 921817"/>
                <a:gd name="connsiteX11" fmla="*/ 634999 w 885078"/>
                <a:gd name="connsiteY11" fmla="*/ 857339 h 921817"/>
                <a:gd name="connsiteX12" fmla="*/ 878416 w 885078"/>
                <a:gd name="connsiteY12" fmla="*/ 370505 h 921817"/>
                <a:gd name="connsiteX13" fmla="*/ 751416 w 885078"/>
                <a:gd name="connsiteY13" fmla="*/ 89 h 921817"/>
                <a:gd name="connsiteX14" fmla="*/ 634999 w 885078"/>
                <a:gd name="connsiteY14" fmla="*/ 402255 h 921817"/>
                <a:gd name="connsiteX15" fmla="*/ 867832 w 885078"/>
                <a:gd name="connsiteY15" fmla="*/ 889089 h 921817"/>
                <a:gd name="connsiteX16" fmla="*/ 867832 w 885078"/>
                <a:gd name="connsiteY16" fmla="*/ 878505 h 921817"/>
                <a:gd name="connsiteX17" fmla="*/ 867832 w 885078"/>
                <a:gd name="connsiteY17" fmla="*/ 878505 h 921817"/>
                <a:gd name="connsiteX0" fmla="*/ 0 w 885078"/>
                <a:gd name="connsiteY0" fmla="*/ 169375 h 921770"/>
                <a:gd name="connsiteX1" fmla="*/ 63499 w 885078"/>
                <a:gd name="connsiteY1" fmla="*/ 402208 h 921770"/>
                <a:gd name="connsiteX2" fmla="*/ 74082 w 885078"/>
                <a:gd name="connsiteY2" fmla="*/ 402208 h 921770"/>
                <a:gd name="connsiteX3" fmla="*/ 232832 w 885078"/>
                <a:gd name="connsiteY3" fmla="*/ 867875 h 921770"/>
                <a:gd name="connsiteX4" fmla="*/ 402166 w 885078"/>
                <a:gd name="connsiteY4" fmla="*/ 370458 h 921770"/>
                <a:gd name="connsiteX5" fmla="*/ 306916 w 885078"/>
                <a:gd name="connsiteY5" fmla="*/ 41 h 921770"/>
                <a:gd name="connsiteX6" fmla="*/ 211666 w 885078"/>
                <a:gd name="connsiteY6" fmla="*/ 391625 h 921770"/>
                <a:gd name="connsiteX7" fmla="*/ 402166 w 885078"/>
                <a:gd name="connsiteY7" fmla="*/ 867875 h 921770"/>
                <a:gd name="connsiteX8" fmla="*/ 634999 w 885078"/>
                <a:gd name="connsiteY8" fmla="*/ 370458 h 921770"/>
                <a:gd name="connsiteX9" fmla="*/ 518582 w 885078"/>
                <a:gd name="connsiteY9" fmla="*/ 10625 h 921770"/>
                <a:gd name="connsiteX10" fmla="*/ 412749 w 885078"/>
                <a:gd name="connsiteY10" fmla="*/ 402208 h 921770"/>
                <a:gd name="connsiteX11" fmla="*/ 634999 w 885078"/>
                <a:gd name="connsiteY11" fmla="*/ 857292 h 921770"/>
                <a:gd name="connsiteX12" fmla="*/ 878416 w 885078"/>
                <a:gd name="connsiteY12" fmla="*/ 370458 h 921770"/>
                <a:gd name="connsiteX13" fmla="*/ 761999 w 885078"/>
                <a:gd name="connsiteY13" fmla="*/ 42375 h 921770"/>
                <a:gd name="connsiteX14" fmla="*/ 634999 w 885078"/>
                <a:gd name="connsiteY14" fmla="*/ 402208 h 921770"/>
                <a:gd name="connsiteX15" fmla="*/ 867832 w 885078"/>
                <a:gd name="connsiteY15" fmla="*/ 889042 h 921770"/>
                <a:gd name="connsiteX16" fmla="*/ 867832 w 885078"/>
                <a:gd name="connsiteY16" fmla="*/ 878458 h 921770"/>
                <a:gd name="connsiteX17" fmla="*/ 867832 w 885078"/>
                <a:gd name="connsiteY17" fmla="*/ 878458 h 921770"/>
                <a:gd name="connsiteX0" fmla="*/ 0 w 885078"/>
                <a:gd name="connsiteY0" fmla="*/ 169375 h 921770"/>
                <a:gd name="connsiteX1" fmla="*/ 63499 w 885078"/>
                <a:gd name="connsiteY1" fmla="*/ 402208 h 921770"/>
                <a:gd name="connsiteX2" fmla="*/ 74082 w 885078"/>
                <a:gd name="connsiteY2" fmla="*/ 402208 h 921770"/>
                <a:gd name="connsiteX3" fmla="*/ 232832 w 885078"/>
                <a:gd name="connsiteY3" fmla="*/ 867875 h 921770"/>
                <a:gd name="connsiteX4" fmla="*/ 402166 w 885078"/>
                <a:gd name="connsiteY4" fmla="*/ 370458 h 921770"/>
                <a:gd name="connsiteX5" fmla="*/ 306916 w 885078"/>
                <a:gd name="connsiteY5" fmla="*/ 41 h 921770"/>
                <a:gd name="connsiteX6" fmla="*/ 211666 w 885078"/>
                <a:gd name="connsiteY6" fmla="*/ 391625 h 921770"/>
                <a:gd name="connsiteX7" fmla="*/ 402166 w 885078"/>
                <a:gd name="connsiteY7" fmla="*/ 867875 h 921770"/>
                <a:gd name="connsiteX8" fmla="*/ 634999 w 885078"/>
                <a:gd name="connsiteY8" fmla="*/ 370458 h 921770"/>
                <a:gd name="connsiteX9" fmla="*/ 518582 w 885078"/>
                <a:gd name="connsiteY9" fmla="*/ 10625 h 921770"/>
                <a:gd name="connsiteX10" fmla="*/ 412749 w 885078"/>
                <a:gd name="connsiteY10" fmla="*/ 402208 h 921770"/>
                <a:gd name="connsiteX11" fmla="*/ 634999 w 885078"/>
                <a:gd name="connsiteY11" fmla="*/ 857292 h 921770"/>
                <a:gd name="connsiteX12" fmla="*/ 878416 w 885078"/>
                <a:gd name="connsiteY12" fmla="*/ 370458 h 921770"/>
                <a:gd name="connsiteX13" fmla="*/ 751416 w 885078"/>
                <a:gd name="connsiteY13" fmla="*/ 21208 h 921770"/>
                <a:gd name="connsiteX14" fmla="*/ 634999 w 885078"/>
                <a:gd name="connsiteY14" fmla="*/ 402208 h 921770"/>
                <a:gd name="connsiteX15" fmla="*/ 867832 w 885078"/>
                <a:gd name="connsiteY15" fmla="*/ 889042 h 921770"/>
                <a:gd name="connsiteX16" fmla="*/ 867832 w 885078"/>
                <a:gd name="connsiteY16" fmla="*/ 878458 h 921770"/>
                <a:gd name="connsiteX17" fmla="*/ 867832 w 885078"/>
                <a:gd name="connsiteY17" fmla="*/ 878458 h 921770"/>
                <a:gd name="connsiteX0" fmla="*/ 0 w 885078"/>
                <a:gd name="connsiteY0" fmla="*/ 169375 h 921770"/>
                <a:gd name="connsiteX1" fmla="*/ 63499 w 885078"/>
                <a:gd name="connsiteY1" fmla="*/ 402208 h 921770"/>
                <a:gd name="connsiteX2" fmla="*/ 74082 w 885078"/>
                <a:gd name="connsiteY2" fmla="*/ 402208 h 921770"/>
                <a:gd name="connsiteX3" fmla="*/ 232832 w 885078"/>
                <a:gd name="connsiteY3" fmla="*/ 867875 h 921770"/>
                <a:gd name="connsiteX4" fmla="*/ 402166 w 885078"/>
                <a:gd name="connsiteY4" fmla="*/ 370458 h 921770"/>
                <a:gd name="connsiteX5" fmla="*/ 306916 w 885078"/>
                <a:gd name="connsiteY5" fmla="*/ 41 h 921770"/>
                <a:gd name="connsiteX6" fmla="*/ 211666 w 885078"/>
                <a:gd name="connsiteY6" fmla="*/ 391625 h 921770"/>
                <a:gd name="connsiteX7" fmla="*/ 402166 w 885078"/>
                <a:gd name="connsiteY7" fmla="*/ 867875 h 921770"/>
                <a:gd name="connsiteX8" fmla="*/ 634999 w 885078"/>
                <a:gd name="connsiteY8" fmla="*/ 370458 h 921770"/>
                <a:gd name="connsiteX9" fmla="*/ 518582 w 885078"/>
                <a:gd name="connsiteY9" fmla="*/ 10625 h 921770"/>
                <a:gd name="connsiteX10" fmla="*/ 412749 w 885078"/>
                <a:gd name="connsiteY10" fmla="*/ 402208 h 921770"/>
                <a:gd name="connsiteX11" fmla="*/ 634999 w 885078"/>
                <a:gd name="connsiteY11" fmla="*/ 867875 h 921770"/>
                <a:gd name="connsiteX12" fmla="*/ 878416 w 885078"/>
                <a:gd name="connsiteY12" fmla="*/ 370458 h 921770"/>
                <a:gd name="connsiteX13" fmla="*/ 751416 w 885078"/>
                <a:gd name="connsiteY13" fmla="*/ 21208 h 921770"/>
                <a:gd name="connsiteX14" fmla="*/ 634999 w 885078"/>
                <a:gd name="connsiteY14" fmla="*/ 402208 h 921770"/>
                <a:gd name="connsiteX15" fmla="*/ 867832 w 885078"/>
                <a:gd name="connsiteY15" fmla="*/ 889042 h 921770"/>
                <a:gd name="connsiteX16" fmla="*/ 867832 w 885078"/>
                <a:gd name="connsiteY16" fmla="*/ 878458 h 921770"/>
                <a:gd name="connsiteX17" fmla="*/ 867832 w 885078"/>
                <a:gd name="connsiteY17" fmla="*/ 878458 h 921770"/>
                <a:gd name="connsiteX0" fmla="*/ 0 w 891191"/>
                <a:gd name="connsiteY0" fmla="*/ 169375 h 921770"/>
                <a:gd name="connsiteX1" fmla="*/ 63499 w 891191"/>
                <a:gd name="connsiteY1" fmla="*/ 402208 h 921770"/>
                <a:gd name="connsiteX2" fmla="*/ 74082 w 891191"/>
                <a:gd name="connsiteY2" fmla="*/ 402208 h 921770"/>
                <a:gd name="connsiteX3" fmla="*/ 232832 w 891191"/>
                <a:gd name="connsiteY3" fmla="*/ 867875 h 921770"/>
                <a:gd name="connsiteX4" fmla="*/ 402166 w 891191"/>
                <a:gd name="connsiteY4" fmla="*/ 370458 h 921770"/>
                <a:gd name="connsiteX5" fmla="*/ 306916 w 891191"/>
                <a:gd name="connsiteY5" fmla="*/ 41 h 921770"/>
                <a:gd name="connsiteX6" fmla="*/ 211666 w 891191"/>
                <a:gd name="connsiteY6" fmla="*/ 391625 h 921770"/>
                <a:gd name="connsiteX7" fmla="*/ 402166 w 891191"/>
                <a:gd name="connsiteY7" fmla="*/ 867875 h 921770"/>
                <a:gd name="connsiteX8" fmla="*/ 634999 w 891191"/>
                <a:gd name="connsiteY8" fmla="*/ 370458 h 921770"/>
                <a:gd name="connsiteX9" fmla="*/ 518582 w 891191"/>
                <a:gd name="connsiteY9" fmla="*/ 10625 h 921770"/>
                <a:gd name="connsiteX10" fmla="*/ 412749 w 891191"/>
                <a:gd name="connsiteY10" fmla="*/ 402208 h 921770"/>
                <a:gd name="connsiteX11" fmla="*/ 634999 w 891191"/>
                <a:gd name="connsiteY11" fmla="*/ 867875 h 921770"/>
                <a:gd name="connsiteX12" fmla="*/ 889000 w 891191"/>
                <a:gd name="connsiteY12" fmla="*/ 391624 h 921770"/>
                <a:gd name="connsiteX13" fmla="*/ 751416 w 891191"/>
                <a:gd name="connsiteY13" fmla="*/ 21208 h 921770"/>
                <a:gd name="connsiteX14" fmla="*/ 634999 w 891191"/>
                <a:gd name="connsiteY14" fmla="*/ 402208 h 921770"/>
                <a:gd name="connsiteX15" fmla="*/ 867832 w 891191"/>
                <a:gd name="connsiteY15" fmla="*/ 889042 h 921770"/>
                <a:gd name="connsiteX16" fmla="*/ 867832 w 891191"/>
                <a:gd name="connsiteY16" fmla="*/ 878458 h 921770"/>
                <a:gd name="connsiteX17" fmla="*/ 867832 w 891191"/>
                <a:gd name="connsiteY17" fmla="*/ 878458 h 921770"/>
                <a:gd name="connsiteX0" fmla="*/ 0 w 891191"/>
                <a:gd name="connsiteY0" fmla="*/ 169423 h 921818"/>
                <a:gd name="connsiteX1" fmla="*/ 63499 w 891191"/>
                <a:gd name="connsiteY1" fmla="*/ 402256 h 921818"/>
                <a:gd name="connsiteX2" fmla="*/ 74082 w 891191"/>
                <a:gd name="connsiteY2" fmla="*/ 402256 h 921818"/>
                <a:gd name="connsiteX3" fmla="*/ 232832 w 891191"/>
                <a:gd name="connsiteY3" fmla="*/ 867923 h 921818"/>
                <a:gd name="connsiteX4" fmla="*/ 402166 w 891191"/>
                <a:gd name="connsiteY4" fmla="*/ 370506 h 921818"/>
                <a:gd name="connsiteX5" fmla="*/ 306916 w 891191"/>
                <a:gd name="connsiteY5" fmla="*/ 89 h 921818"/>
                <a:gd name="connsiteX6" fmla="*/ 211666 w 891191"/>
                <a:gd name="connsiteY6" fmla="*/ 402256 h 921818"/>
                <a:gd name="connsiteX7" fmla="*/ 402166 w 891191"/>
                <a:gd name="connsiteY7" fmla="*/ 867923 h 921818"/>
                <a:gd name="connsiteX8" fmla="*/ 634999 w 891191"/>
                <a:gd name="connsiteY8" fmla="*/ 370506 h 921818"/>
                <a:gd name="connsiteX9" fmla="*/ 518582 w 891191"/>
                <a:gd name="connsiteY9" fmla="*/ 10673 h 921818"/>
                <a:gd name="connsiteX10" fmla="*/ 412749 w 891191"/>
                <a:gd name="connsiteY10" fmla="*/ 402256 h 921818"/>
                <a:gd name="connsiteX11" fmla="*/ 634999 w 891191"/>
                <a:gd name="connsiteY11" fmla="*/ 867923 h 921818"/>
                <a:gd name="connsiteX12" fmla="*/ 889000 w 891191"/>
                <a:gd name="connsiteY12" fmla="*/ 391672 h 921818"/>
                <a:gd name="connsiteX13" fmla="*/ 751416 w 891191"/>
                <a:gd name="connsiteY13" fmla="*/ 21256 h 921818"/>
                <a:gd name="connsiteX14" fmla="*/ 634999 w 891191"/>
                <a:gd name="connsiteY14" fmla="*/ 402256 h 921818"/>
                <a:gd name="connsiteX15" fmla="*/ 867832 w 891191"/>
                <a:gd name="connsiteY15" fmla="*/ 889090 h 921818"/>
                <a:gd name="connsiteX16" fmla="*/ 867832 w 891191"/>
                <a:gd name="connsiteY16" fmla="*/ 878506 h 921818"/>
                <a:gd name="connsiteX17" fmla="*/ 867832 w 891191"/>
                <a:gd name="connsiteY17" fmla="*/ 878506 h 921818"/>
                <a:gd name="connsiteX0" fmla="*/ 0 w 891191"/>
                <a:gd name="connsiteY0" fmla="*/ 169423 h 921818"/>
                <a:gd name="connsiteX1" fmla="*/ 63499 w 891191"/>
                <a:gd name="connsiteY1" fmla="*/ 402256 h 921818"/>
                <a:gd name="connsiteX2" fmla="*/ 74082 w 891191"/>
                <a:gd name="connsiteY2" fmla="*/ 402256 h 921818"/>
                <a:gd name="connsiteX3" fmla="*/ 232832 w 891191"/>
                <a:gd name="connsiteY3" fmla="*/ 867923 h 921818"/>
                <a:gd name="connsiteX4" fmla="*/ 402166 w 891191"/>
                <a:gd name="connsiteY4" fmla="*/ 370506 h 921818"/>
                <a:gd name="connsiteX5" fmla="*/ 306916 w 891191"/>
                <a:gd name="connsiteY5" fmla="*/ 89 h 921818"/>
                <a:gd name="connsiteX6" fmla="*/ 211666 w 891191"/>
                <a:gd name="connsiteY6" fmla="*/ 402256 h 921818"/>
                <a:gd name="connsiteX7" fmla="*/ 402166 w 891191"/>
                <a:gd name="connsiteY7" fmla="*/ 867923 h 921818"/>
                <a:gd name="connsiteX8" fmla="*/ 634999 w 891191"/>
                <a:gd name="connsiteY8" fmla="*/ 370506 h 921818"/>
                <a:gd name="connsiteX9" fmla="*/ 518582 w 891191"/>
                <a:gd name="connsiteY9" fmla="*/ 10673 h 921818"/>
                <a:gd name="connsiteX10" fmla="*/ 455082 w 891191"/>
                <a:gd name="connsiteY10" fmla="*/ 381089 h 921818"/>
                <a:gd name="connsiteX11" fmla="*/ 634999 w 891191"/>
                <a:gd name="connsiteY11" fmla="*/ 867923 h 921818"/>
                <a:gd name="connsiteX12" fmla="*/ 889000 w 891191"/>
                <a:gd name="connsiteY12" fmla="*/ 391672 h 921818"/>
                <a:gd name="connsiteX13" fmla="*/ 751416 w 891191"/>
                <a:gd name="connsiteY13" fmla="*/ 21256 h 921818"/>
                <a:gd name="connsiteX14" fmla="*/ 634999 w 891191"/>
                <a:gd name="connsiteY14" fmla="*/ 402256 h 921818"/>
                <a:gd name="connsiteX15" fmla="*/ 867832 w 891191"/>
                <a:gd name="connsiteY15" fmla="*/ 889090 h 921818"/>
                <a:gd name="connsiteX16" fmla="*/ 867832 w 891191"/>
                <a:gd name="connsiteY16" fmla="*/ 878506 h 921818"/>
                <a:gd name="connsiteX17" fmla="*/ 867832 w 891191"/>
                <a:gd name="connsiteY17" fmla="*/ 878506 h 921818"/>
                <a:gd name="connsiteX0" fmla="*/ 0 w 891081"/>
                <a:gd name="connsiteY0" fmla="*/ 169423 h 921818"/>
                <a:gd name="connsiteX1" fmla="*/ 63499 w 891081"/>
                <a:gd name="connsiteY1" fmla="*/ 402256 h 921818"/>
                <a:gd name="connsiteX2" fmla="*/ 74082 w 891081"/>
                <a:gd name="connsiteY2" fmla="*/ 402256 h 921818"/>
                <a:gd name="connsiteX3" fmla="*/ 232832 w 891081"/>
                <a:gd name="connsiteY3" fmla="*/ 867923 h 921818"/>
                <a:gd name="connsiteX4" fmla="*/ 402166 w 891081"/>
                <a:gd name="connsiteY4" fmla="*/ 370506 h 921818"/>
                <a:gd name="connsiteX5" fmla="*/ 306916 w 891081"/>
                <a:gd name="connsiteY5" fmla="*/ 89 h 921818"/>
                <a:gd name="connsiteX6" fmla="*/ 211666 w 891081"/>
                <a:gd name="connsiteY6" fmla="*/ 402256 h 921818"/>
                <a:gd name="connsiteX7" fmla="*/ 402166 w 891081"/>
                <a:gd name="connsiteY7" fmla="*/ 867923 h 921818"/>
                <a:gd name="connsiteX8" fmla="*/ 634999 w 891081"/>
                <a:gd name="connsiteY8" fmla="*/ 370506 h 921818"/>
                <a:gd name="connsiteX9" fmla="*/ 518582 w 891081"/>
                <a:gd name="connsiteY9" fmla="*/ 10673 h 921818"/>
                <a:gd name="connsiteX10" fmla="*/ 455082 w 891081"/>
                <a:gd name="connsiteY10" fmla="*/ 381089 h 921818"/>
                <a:gd name="connsiteX11" fmla="*/ 634999 w 891081"/>
                <a:gd name="connsiteY11" fmla="*/ 867923 h 921818"/>
                <a:gd name="connsiteX12" fmla="*/ 889000 w 891081"/>
                <a:gd name="connsiteY12" fmla="*/ 391672 h 921818"/>
                <a:gd name="connsiteX13" fmla="*/ 751416 w 891081"/>
                <a:gd name="connsiteY13" fmla="*/ 21256 h 921818"/>
                <a:gd name="connsiteX14" fmla="*/ 677332 w 891081"/>
                <a:gd name="connsiteY14" fmla="*/ 402256 h 921818"/>
                <a:gd name="connsiteX15" fmla="*/ 867832 w 891081"/>
                <a:gd name="connsiteY15" fmla="*/ 889090 h 921818"/>
                <a:gd name="connsiteX16" fmla="*/ 867832 w 891081"/>
                <a:gd name="connsiteY16" fmla="*/ 878506 h 921818"/>
                <a:gd name="connsiteX17" fmla="*/ 867832 w 891081"/>
                <a:gd name="connsiteY17" fmla="*/ 878506 h 921818"/>
                <a:gd name="connsiteX0" fmla="*/ 0 w 893036"/>
                <a:gd name="connsiteY0" fmla="*/ 169423 h 921818"/>
                <a:gd name="connsiteX1" fmla="*/ 63499 w 893036"/>
                <a:gd name="connsiteY1" fmla="*/ 402256 h 921818"/>
                <a:gd name="connsiteX2" fmla="*/ 74082 w 893036"/>
                <a:gd name="connsiteY2" fmla="*/ 402256 h 921818"/>
                <a:gd name="connsiteX3" fmla="*/ 232832 w 893036"/>
                <a:gd name="connsiteY3" fmla="*/ 867923 h 921818"/>
                <a:gd name="connsiteX4" fmla="*/ 402166 w 893036"/>
                <a:gd name="connsiteY4" fmla="*/ 370506 h 921818"/>
                <a:gd name="connsiteX5" fmla="*/ 306916 w 893036"/>
                <a:gd name="connsiteY5" fmla="*/ 89 h 921818"/>
                <a:gd name="connsiteX6" fmla="*/ 211666 w 893036"/>
                <a:gd name="connsiteY6" fmla="*/ 402256 h 921818"/>
                <a:gd name="connsiteX7" fmla="*/ 402166 w 893036"/>
                <a:gd name="connsiteY7" fmla="*/ 867923 h 921818"/>
                <a:gd name="connsiteX8" fmla="*/ 634999 w 893036"/>
                <a:gd name="connsiteY8" fmla="*/ 370506 h 921818"/>
                <a:gd name="connsiteX9" fmla="*/ 518582 w 893036"/>
                <a:gd name="connsiteY9" fmla="*/ 10673 h 921818"/>
                <a:gd name="connsiteX10" fmla="*/ 455082 w 893036"/>
                <a:gd name="connsiteY10" fmla="*/ 381089 h 921818"/>
                <a:gd name="connsiteX11" fmla="*/ 634999 w 893036"/>
                <a:gd name="connsiteY11" fmla="*/ 867923 h 921818"/>
                <a:gd name="connsiteX12" fmla="*/ 889000 w 893036"/>
                <a:gd name="connsiteY12" fmla="*/ 391672 h 921818"/>
                <a:gd name="connsiteX13" fmla="*/ 783166 w 893036"/>
                <a:gd name="connsiteY13" fmla="*/ 21256 h 921818"/>
                <a:gd name="connsiteX14" fmla="*/ 677332 w 893036"/>
                <a:gd name="connsiteY14" fmla="*/ 402256 h 921818"/>
                <a:gd name="connsiteX15" fmla="*/ 867832 w 893036"/>
                <a:gd name="connsiteY15" fmla="*/ 889090 h 921818"/>
                <a:gd name="connsiteX16" fmla="*/ 867832 w 893036"/>
                <a:gd name="connsiteY16" fmla="*/ 878506 h 921818"/>
                <a:gd name="connsiteX17" fmla="*/ 867832 w 893036"/>
                <a:gd name="connsiteY17" fmla="*/ 878506 h 921818"/>
                <a:gd name="connsiteX0" fmla="*/ 0 w 893036"/>
                <a:gd name="connsiteY0" fmla="*/ 169423 h 921818"/>
                <a:gd name="connsiteX1" fmla="*/ 63499 w 893036"/>
                <a:gd name="connsiteY1" fmla="*/ 402256 h 921818"/>
                <a:gd name="connsiteX2" fmla="*/ 74082 w 893036"/>
                <a:gd name="connsiteY2" fmla="*/ 402256 h 921818"/>
                <a:gd name="connsiteX3" fmla="*/ 232832 w 893036"/>
                <a:gd name="connsiteY3" fmla="*/ 867923 h 921818"/>
                <a:gd name="connsiteX4" fmla="*/ 402166 w 893036"/>
                <a:gd name="connsiteY4" fmla="*/ 370506 h 921818"/>
                <a:gd name="connsiteX5" fmla="*/ 306916 w 893036"/>
                <a:gd name="connsiteY5" fmla="*/ 89 h 921818"/>
                <a:gd name="connsiteX6" fmla="*/ 211666 w 893036"/>
                <a:gd name="connsiteY6" fmla="*/ 402256 h 921818"/>
                <a:gd name="connsiteX7" fmla="*/ 402166 w 893036"/>
                <a:gd name="connsiteY7" fmla="*/ 867923 h 921818"/>
                <a:gd name="connsiteX8" fmla="*/ 634999 w 893036"/>
                <a:gd name="connsiteY8" fmla="*/ 370506 h 921818"/>
                <a:gd name="connsiteX9" fmla="*/ 560916 w 893036"/>
                <a:gd name="connsiteY9" fmla="*/ 31839 h 921818"/>
                <a:gd name="connsiteX10" fmla="*/ 455082 w 893036"/>
                <a:gd name="connsiteY10" fmla="*/ 381089 h 921818"/>
                <a:gd name="connsiteX11" fmla="*/ 634999 w 893036"/>
                <a:gd name="connsiteY11" fmla="*/ 867923 h 921818"/>
                <a:gd name="connsiteX12" fmla="*/ 889000 w 893036"/>
                <a:gd name="connsiteY12" fmla="*/ 391672 h 921818"/>
                <a:gd name="connsiteX13" fmla="*/ 783166 w 893036"/>
                <a:gd name="connsiteY13" fmla="*/ 21256 h 921818"/>
                <a:gd name="connsiteX14" fmla="*/ 677332 w 893036"/>
                <a:gd name="connsiteY14" fmla="*/ 402256 h 921818"/>
                <a:gd name="connsiteX15" fmla="*/ 867832 w 893036"/>
                <a:gd name="connsiteY15" fmla="*/ 889090 h 921818"/>
                <a:gd name="connsiteX16" fmla="*/ 867832 w 893036"/>
                <a:gd name="connsiteY16" fmla="*/ 878506 h 921818"/>
                <a:gd name="connsiteX17" fmla="*/ 867832 w 893036"/>
                <a:gd name="connsiteY17" fmla="*/ 878506 h 921818"/>
                <a:gd name="connsiteX0" fmla="*/ 0 w 893036"/>
                <a:gd name="connsiteY0" fmla="*/ 169423 h 921818"/>
                <a:gd name="connsiteX1" fmla="*/ 63499 w 893036"/>
                <a:gd name="connsiteY1" fmla="*/ 402256 h 921818"/>
                <a:gd name="connsiteX2" fmla="*/ 74082 w 893036"/>
                <a:gd name="connsiteY2" fmla="*/ 402256 h 921818"/>
                <a:gd name="connsiteX3" fmla="*/ 232832 w 893036"/>
                <a:gd name="connsiteY3" fmla="*/ 867923 h 921818"/>
                <a:gd name="connsiteX4" fmla="*/ 402166 w 893036"/>
                <a:gd name="connsiteY4" fmla="*/ 370506 h 921818"/>
                <a:gd name="connsiteX5" fmla="*/ 306916 w 893036"/>
                <a:gd name="connsiteY5" fmla="*/ 89 h 921818"/>
                <a:gd name="connsiteX6" fmla="*/ 211666 w 893036"/>
                <a:gd name="connsiteY6" fmla="*/ 402256 h 921818"/>
                <a:gd name="connsiteX7" fmla="*/ 402166 w 893036"/>
                <a:gd name="connsiteY7" fmla="*/ 867923 h 921818"/>
                <a:gd name="connsiteX8" fmla="*/ 634999 w 893036"/>
                <a:gd name="connsiteY8" fmla="*/ 370506 h 921818"/>
                <a:gd name="connsiteX9" fmla="*/ 539750 w 893036"/>
                <a:gd name="connsiteY9" fmla="*/ 21256 h 921818"/>
                <a:gd name="connsiteX10" fmla="*/ 455082 w 893036"/>
                <a:gd name="connsiteY10" fmla="*/ 381089 h 921818"/>
                <a:gd name="connsiteX11" fmla="*/ 634999 w 893036"/>
                <a:gd name="connsiteY11" fmla="*/ 867923 h 921818"/>
                <a:gd name="connsiteX12" fmla="*/ 889000 w 893036"/>
                <a:gd name="connsiteY12" fmla="*/ 391672 h 921818"/>
                <a:gd name="connsiteX13" fmla="*/ 783166 w 893036"/>
                <a:gd name="connsiteY13" fmla="*/ 21256 h 921818"/>
                <a:gd name="connsiteX14" fmla="*/ 677332 w 893036"/>
                <a:gd name="connsiteY14" fmla="*/ 402256 h 921818"/>
                <a:gd name="connsiteX15" fmla="*/ 867832 w 893036"/>
                <a:gd name="connsiteY15" fmla="*/ 889090 h 921818"/>
                <a:gd name="connsiteX16" fmla="*/ 867832 w 893036"/>
                <a:gd name="connsiteY16" fmla="*/ 878506 h 921818"/>
                <a:gd name="connsiteX17" fmla="*/ 867832 w 893036"/>
                <a:gd name="connsiteY17" fmla="*/ 878506 h 921818"/>
                <a:gd name="connsiteX0" fmla="*/ 0 w 893036"/>
                <a:gd name="connsiteY0" fmla="*/ 148264 h 900659"/>
                <a:gd name="connsiteX1" fmla="*/ 63499 w 893036"/>
                <a:gd name="connsiteY1" fmla="*/ 381097 h 900659"/>
                <a:gd name="connsiteX2" fmla="*/ 74082 w 893036"/>
                <a:gd name="connsiteY2" fmla="*/ 381097 h 900659"/>
                <a:gd name="connsiteX3" fmla="*/ 232832 w 893036"/>
                <a:gd name="connsiteY3" fmla="*/ 846764 h 900659"/>
                <a:gd name="connsiteX4" fmla="*/ 402166 w 893036"/>
                <a:gd name="connsiteY4" fmla="*/ 349347 h 900659"/>
                <a:gd name="connsiteX5" fmla="*/ 306916 w 893036"/>
                <a:gd name="connsiteY5" fmla="*/ 97 h 900659"/>
                <a:gd name="connsiteX6" fmla="*/ 211666 w 893036"/>
                <a:gd name="connsiteY6" fmla="*/ 381097 h 900659"/>
                <a:gd name="connsiteX7" fmla="*/ 402166 w 893036"/>
                <a:gd name="connsiteY7" fmla="*/ 846764 h 900659"/>
                <a:gd name="connsiteX8" fmla="*/ 634999 w 893036"/>
                <a:gd name="connsiteY8" fmla="*/ 349347 h 900659"/>
                <a:gd name="connsiteX9" fmla="*/ 539750 w 893036"/>
                <a:gd name="connsiteY9" fmla="*/ 97 h 900659"/>
                <a:gd name="connsiteX10" fmla="*/ 455082 w 893036"/>
                <a:gd name="connsiteY10" fmla="*/ 359930 h 900659"/>
                <a:gd name="connsiteX11" fmla="*/ 634999 w 893036"/>
                <a:gd name="connsiteY11" fmla="*/ 846764 h 900659"/>
                <a:gd name="connsiteX12" fmla="*/ 889000 w 893036"/>
                <a:gd name="connsiteY12" fmla="*/ 370513 h 900659"/>
                <a:gd name="connsiteX13" fmla="*/ 783166 w 893036"/>
                <a:gd name="connsiteY13" fmla="*/ 97 h 900659"/>
                <a:gd name="connsiteX14" fmla="*/ 677332 w 893036"/>
                <a:gd name="connsiteY14" fmla="*/ 381097 h 900659"/>
                <a:gd name="connsiteX15" fmla="*/ 867832 w 893036"/>
                <a:gd name="connsiteY15" fmla="*/ 867931 h 900659"/>
                <a:gd name="connsiteX16" fmla="*/ 867832 w 893036"/>
                <a:gd name="connsiteY16" fmla="*/ 857347 h 900659"/>
                <a:gd name="connsiteX17" fmla="*/ 867832 w 893036"/>
                <a:gd name="connsiteY17" fmla="*/ 857347 h 900659"/>
                <a:gd name="connsiteX0" fmla="*/ 0 w 892133"/>
                <a:gd name="connsiteY0" fmla="*/ 148264 h 900659"/>
                <a:gd name="connsiteX1" fmla="*/ 63499 w 892133"/>
                <a:gd name="connsiteY1" fmla="*/ 381097 h 900659"/>
                <a:gd name="connsiteX2" fmla="*/ 74082 w 892133"/>
                <a:gd name="connsiteY2" fmla="*/ 381097 h 900659"/>
                <a:gd name="connsiteX3" fmla="*/ 232832 w 892133"/>
                <a:gd name="connsiteY3" fmla="*/ 846764 h 900659"/>
                <a:gd name="connsiteX4" fmla="*/ 402166 w 892133"/>
                <a:gd name="connsiteY4" fmla="*/ 349347 h 900659"/>
                <a:gd name="connsiteX5" fmla="*/ 306916 w 892133"/>
                <a:gd name="connsiteY5" fmla="*/ 97 h 900659"/>
                <a:gd name="connsiteX6" fmla="*/ 211666 w 892133"/>
                <a:gd name="connsiteY6" fmla="*/ 381097 h 900659"/>
                <a:gd name="connsiteX7" fmla="*/ 402166 w 892133"/>
                <a:gd name="connsiteY7" fmla="*/ 846764 h 900659"/>
                <a:gd name="connsiteX8" fmla="*/ 634999 w 892133"/>
                <a:gd name="connsiteY8" fmla="*/ 349347 h 900659"/>
                <a:gd name="connsiteX9" fmla="*/ 539750 w 892133"/>
                <a:gd name="connsiteY9" fmla="*/ 97 h 900659"/>
                <a:gd name="connsiteX10" fmla="*/ 455082 w 892133"/>
                <a:gd name="connsiteY10" fmla="*/ 359930 h 900659"/>
                <a:gd name="connsiteX11" fmla="*/ 656166 w 892133"/>
                <a:gd name="connsiteY11" fmla="*/ 772681 h 900659"/>
                <a:gd name="connsiteX12" fmla="*/ 889000 w 892133"/>
                <a:gd name="connsiteY12" fmla="*/ 370513 h 900659"/>
                <a:gd name="connsiteX13" fmla="*/ 783166 w 892133"/>
                <a:gd name="connsiteY13" fmla="*/ 97 h 900659"/>
                <a:gd name="connsiteX14" fmla="*/ 677332 w 892133"/>
                <a:gd name="connsiteY14" fmla="*/ 381097 h 900659"/>
                <a:gd name="connsiteX15" fmla="*/ 867832 w 892133"/>
                <a:gd name="connsiteY15" fmla="*/ 867931 h 900659"/>
                <a:gd name="connsiteX16" fmla="*/ 867832 w 892133"/>
                <a:gd name="connsiteY16" fmla="*/ 857347 h 900659"/>
                <a:gd name="connsiteX17" fmla="*/ 867832 w 892133"/>
                <a:gd name="connsiteY17" fmla="*/ 857347 h 900659"/>
                <a:gd name="connsiteX0" fmla="*/ 0 w 892133"/>
                <a:gd name="connsiteY0" fmla="*/ 148264 h 900659"/>
                <a:gd name="connsiteX1" fmla="*/ 63499 w 892133"/>
                <a:gd name="connsiteY1" fmla="*/ 381097 h 900659"/>
                <a:gd name="connsiteX2" fmla="*/ 74082 w 892133"/>
                <a:gd name="connsiteY2" fmla="*/ 381097 h 900659"/>
                <a:gd name="connsiteX3" fmla="*/ 232832 w 892133"/>
                <a:gd name="connsiteY3" fmla="*/ 846764 h 900659"/>
                <a:gd name="connsiteX4" fmla="*/ 402166 w 892133"/>
                <a:gd name="connsiteY4" fmla="*/ 349347 h 900659"/>
                <a:gd name="connsiteX5" fmla="*/ 306916 w 892133"/>
                <a:gd name="connsiteY5" fmla="*/ 97 h 900659"/>
                <a:gd name="connsiteX6" fmla="*/ 211666 w 892133"/>
                <a:gd name="connsiteY6" fmla="*/ 381097 h 900659"/>
                <a:gd name="connsiteX7" fmla="*/ 412749 w 892133"/>
                <a:gd name="connsiteY7" fmla="*/ 762097 h 900659"/>
                <a:gd name="connsiteX8" fmla="*/ 634999 w 892133"/>
                <a:gd name="connsiteY8" fmla="*/ 349347 h 900659"/>
                <a:gd name="connsiteX9" fmla="*/ 539750 w 892133"/>
                <a:gd name="connsiteY9" fmla="*/ 97 h 900659"/>
                <a:gd name="connsiteX10" fmla="*/ 455082 w 892133"/>
                <a:gd name="connsiteY10" fmla="*/ 359930 h 900659"/>
                <a:gd name="connsiteX11" fmla="*/ 656166 w 892133"/>
                <a:gd name="connsiteY11" fmla="*/ 772681 h 900659"/>
                <a:gd name="connsiteX12" fmla="*/ 889000 w 892133"/>
                <a:gd name="connsiteY12" fmla="*/ 370513 h 900659"/>
                <a:gd name="connsiteX13" fmla="*/ 783166 w 892133"/>
                <a:gd name="connsiteY13" fmla="*/ 97 h 900659"/>
                <a:gd name="connsiteX14" fmla="*/ 677332 w 892133"/>
                <a:gd name="connsiteY14" fmla="*/ 381097 h 900659"/>
                <a:gd name="connsiteX15" fmla="*/ 867832 w 892133"/>
                <a:gd name="connsiteY15" fmla="*/ 867931 h 900659"/>
                <a:gd name="connsiteX16" fmla="*/ 867832 w 892133"/>
                <a:gd name="connsiteY16" fmla="*/ 857347 h 900659"/>
                <a:gd name="connsiteX17" fmla="*/ 867832 w 892133"/>
                <a:gd name="connsiteY17" fmla="*/ 857347 h 900659"/>
                <a:gd name="connsiteX0" fmla="*/ 0 w 892133"/>
                <a:gd name="connsiteY0" fmla="*/ 148258 h 900653"/>
                <a:gd name="connsiteX1" fmla="*/ 63499 w 892133"/>
                <a:gd name="connsiteY1" fmla="*/ 381091 h 900653"/>
                <a:gd name="connsiteX2" fmla="*/ 74082 w 892133"/>
                <a:gd name="connsiteY2" fmla="*/ 381091 h 900653"/>
                <a:gd name="connsiteX3" fmla="*/ 232832 w 892133"/>
                <a:gd name="connsiteY3" fmla="*/ 751508 h 900653"/>
                <a:gd name="connsiteX4" fmla="*/ 402166 w 892133"/>
                <a:gd name="connsiteY4" fmla="*/ 349341 h 900653"/>
                <a:gd name="connsiteX5" fmla="*/ 306916 w 892133"/>
                <a:gd name="connsiteY5" fmla="*/ 91 h 900653"/>
                <a:gd name="connsiteX6" fmla="*/ 211666 w 892133"/>
                <a:gd name="connsiteY6" fmla="*/ 381091 h 900653"/>
                <a:gd name="connsiteX7" fmla="*/ 412749 w 892133"/>
                <a:gd name="connsiteY7" fmla="*/ 762091 h 900653"/>
                <a:gd name="connsiteX8" fmla="*/ 634999 w 892133"/>
                <a:gd name="connsiteY8" fmla="*/ 349341 h 900653"/>
                <a:gd name="connsiteX9" fmla="*/ 539750 w 892133"/>
                <a:gd name="connsiteY9" fmla="*/ 91 h 900653"/>
                <a:gd name="connsiteX10" fmla="*/ 455082 w 892133"/>
                <a:gd name="connsiteY10" fmla="*/ 359924 h 900653"/>
                <a:gd name="connsiteX11" fmla="*/ 656166 w 892133"/>
                <a:gd name="connsiteY11" fmla="*/ 772675 h 900653"/>
                <a:gd name="connsiteX12" fmla="*/ 889000 w 892133"/>
                <a:gd name="connsiteY12" fmla="*/ 370507 h 900653"/>
                <a:gd name="connsiteX13" fmla="*/ 783166 w 892133"/>
                <a:gd name="connsiteY13" fmla="*/ 91 h 900653"/>
                <a:gd name="connsiteX14" fmla="*/ 677332 w 892133"/>
                <a:gd name="connsiteY14" fmla="*/ 381091 h 900653"/>
                <a:gd name="connsiteX15" fmla="*/ 867832 w 892133"/>
                <a:gd name="connsiteY15" fmla="*/ 867925 h 900653"/>
                <a:gd name="connsiteX16" fmla="*/ 867832 w 892133"/>
                <a:gd name="connsiteY16" fmla="*/ 857341 h 900653"/>
                <a:gd name="connsiteX17" fmla="*/ 867832 w 892133"/>
                <a:gd name="connsiteY17" fmla="*/ 857341 h 900653"/>
                <a:gd name="connsiteX0" fmla="*/ 0 w 892133"/>
                <a:gd name="connsiteY0" fmla="*/ 148259 h 900654"/>
                <a:gd name="connsiteX1" fmla="*/ 63499 w 892133"/>
                <a:gd name="connsiteY1" fmla="*/ 381092 h 900654"/>
                <a:gd name="connsiteX2" fmla="*/ 74082 w 892133"/>
                <a:gd name="connsiteY2" fmla="*/ 381092 h 900654"/>
                <a:gd name="connsiteX3" fmla="*/ 222249 w 892133"/>
                <a:gd name="connsiteY3" fmla="*/ 783259 h 900654"/>
                <a:gd name="connsiteX4" fmla="*/ 402166 w 892133"/>
                <a:gd name="connsiteY4" fmla="*/ 349342 h 900654"/>
                <a:gd name="connsiteX5" fmla="*/ 306916 w 892133"/>
                <a:gd name="connsiteY5" fmla="*/ 92 h 900654"/>
                <a:gd name="connsiteX6" fmla="*/ 211666 w 892133"/>
                <a:gd name="connsiteY6" fmla="*/ 381092 h 900654"/>
                <a:gd name="connsiteX7" fmla="*/ 412749 w 892133"/>
                <a:gd name="connsiteY7" fmla="*/ 762092 h 900654"/>
                <a:gd name="connsiteX8" fmla="*/ 634999 w 892133"/>
                <a:gd name="connsiteY8" fmla="*/ 349342 h 900654"/>
                <a:gd name="connsiteX9" fmla="*/ 539750 w 892133"/>
                <a:gd name="connsiteY9" fmla="*/ 92 h 900654"/>
                <a:gd name="connsiteX10" fmla="*/ 455082 w 892133"/>
                <a:gd name="connsiteY10" fmla="*/ 359925 h 900654"/>
                <a:gd name="connsiteX11" fmla="*/ 656166 w 892133"/>
                <a:gd name="connsiteY11" fmla="*/ 772676 h 900654"/>
                <a:gd name="connsiteX12" fmla="*/ 889000 w 892133"/>
                <a:gd name="connsiteY12" fmla="*/ 370508 h 900654"/>
                <a:gd name="connsiteX13" fmla="*/ 783166 w 892133"/>
                <a:gd name="connsiteY13" fmla="*/ 92 h 900654"/>
                <a:gd name="connsiteX14" fmla="*/ 677332 w 892133"/>
                <a:gd name="connsiteY14" fmla="*/ 381092 h 900654"/>
                <a:gd name="connsiteX15" fmla="*/ 867832 w 892133"/>
                <a:gd name="connsiteY15" fmla="*/ 867926 h 900654"/>
                <a:gd name="connsiteX16" fmla="*/ 867832 w 892133"/>
                <a:gd name="connsiteY16" fmla="*/ 857342 h 900654"/>
                <a:gd name="connsiteX17" fmla="*/ 867832 w 892133"/>
                <a:gd name="connsiteY17" fmla="*/ 857342 h 900654"/>
                <a:gd name="connsiteX0" fmla="*/ 0 w 892133"/>
                <a:gd name="connsiteY0" fmla="*/ 148259 h 903990"/>
                <a:gd name="connsiteX1" fmla="*/ 63499 w 892133"/>
                <a:gd name="connsiteY1" fmla="*/ 381092 h 903990"/>
                <a:gd name="connsiteX2" fmla="*/ 74082 w 892133"/>
                <a:gd name="connsiteY2" fmla="*/ 381092 h 903990"/>
                <a:gd name="connsiteX3" fmla="*/ 222249 w 892133"/>
                <a:gd name="connsiteY3" fmla="*/ 783259 h 903990"/>
                <a:gd name="connsiteX4" fmla="*/ 402166 w 892133"/>
                <a:gd name="connsiteY4" fmla="*/ 349342 h 903990"/>
                <a:gd name="connsiteX5" fmla="*/ 306916 w 892133"/>
                <a:gd name="connsiteY5" fmla="*/ 92 h 903990"/>
                <a:gd name="connsiteX6" fmla="*/ 211666 w 892133"/>
                <a:gd name="connsiteY6" fmla="*/ 381092 h 903990"/>
                <a:gd name="connsiteX7" fmla="*/ 412749 w 892133"/>
                <a:gd name="connsiteY7" fmla="*/ 762092 h 903990"/>
                <a:gd name="connsiteX8" fmla="*/ 634999 w 892133"/>
                <a:gd name="connsiteY8" fmla="*/ 349342 h 903990"/>
                <a:gd name="connsiteX9" fmla="*/ 539750 w 892133"/>
                <a:gd name="connsiteY9" fmla="*/ 92 h 903990"/>
                <a:gd name="connsiteX10" fmla="*/ 455082 w 892133"/>
                <a:gd name="connsiteY10" fmla="*/ 359925 h 903990"/>
                <a:gd name="connsiteX11" fmla="*/ 656166 w 892133"/>
                <a:gd name="connsiteY11" fmla="*/ 772676 h 903990"/>
                <a:gd name="connsiteX12" fmla="*/ 889000 w 892133"/>
                <a:gd name="connsiteY12" fmla="*/ 370508 h 903990"/>
                <a:gd name="connsiteX13" fmla="*/ 783166 w 892133"/>
                <a:gd name="connsiteY13" fmla="*/ 92 h 903990"/>
                <a:gd name="connsiteX14" fmla="*/ 677332 w 892133"/>
                <a:gd name="connsiteY14" fmla="*/ 381092 h 903990"/>
                <a:gd name="connsiteX15" fmla="*/ 867832 w 892133"/>
                <a:gd name="connsiteY15" fmla="*/ 867926 h 903990"/>
                <a:gd name="connsiteX16" fmla="*/ 867832 w 892133"/>
                <a:gd name="connsiteY16" fmla="*/ 857342 h 903990"/>
                <a:gd name="connsiteX17" fmla="*/ 878416 w 892133"/>
                <a:gd name="connsiteY17" fmla="*/ 772675 h 903990"/>
                <a:gd name="connsiteX0" fmla="*/ 0 w 892133"/>
                <a:gd name="connsiteY0" fmla="*/ 148259 h 883242"/>
                <a:gd name="connsiteX1" fmla="*/ 63499 w 892133"/>
                <a:gd name="connsiteY1" fmla="*/ 381092 h 883242"/>
                <a:gd name="connsiteX2" fmla="*/ 74082 w 892133"/>
                <a:gd name="connsiteY2" fmla="*/ 381092 h 883242"/>
                <a:gd name="connsiteX3" fmla="*/ 222249 w 892133"/>
                <a:gd name="connsiteY3" fmla="*/ 783259 h 883242"/>
                <a:gd name="connsiteX4" fmla="*/ 402166 w 892133"/>
                <a:gd name="connsiteY4" fmla="*/ 349342 h 883242"/>
                <a:gd name="connsiteX5" fmla="*/ 306916 w 892133"/>
                <a:gd name="connsiteY5" fmla="*/ 92 h 883242"/>
                <a:gd name="connsiteX6" fmla="*/ 211666 w 892133"/>
                <a:gd name="connsiteY6" fmla="*/ 381092 h 883242"/>
                <a:gd name="connsiteX7" fmla="*/ 412749 w 892133"/>
                <a:gd name="connsiteY7" fmla="*/ 762092 h 883242"/>
                <a:gd name="connsiteX8" fmla="*/ 634999 w 892133"/>
                <a:gd name="connsiteY8" fmla="*/ 349342 h 883242"/>
                <a:gd name="connsiteX9" fmla="*/ 539750 w 892133"/>
                <a:gd name="connsiteY9" fmla="*/ 92 h 883242"/>
                <a:gd name="connsiteX10" fmla="*/ 455082 w 892133"/>
                <a:gd name="connsiteY10" fmla="*/ 359925 h 883242"/>
                <a:gd name="connsiteX11" fmla="*/ 656166 w 892133"/>
                <a:gd name="connsiteY11" fmla="*/ 772676 h 883242"/>
                <a:gd name="connsiteX12" fmla="*/ 889000 w 892133"/>
                <a:gd name="connsiteY12" fmla="*/ 370508 h 883242"/>
                <a:gd name="connsiteX13" fmla="*/ 783166 w 892133"/>
                <a:gd name="connsiteY13" fmla="*/ 92 h 883242"/>
                <a:gd name="connsiteX14" fmla="*/ 677332 w 892133"/>
                <a:gd name="connsiteY14" fmla="*/ 381092 h 883242"/>
                <a:gd name="connsiteX15" fmla="*/ 867832 w 892133"/>
                <a:gd name="connsiteY15" fmla="*/ 867926 h 883242"/>
                <a:gd name="connsiteX16" fmla="*/ 878416 w 892133"/>
                <a:gd name="connsiteY16" fmla="*/ 762092 h 883242"/>
                <a:gd name="connsiteX17" fmla="*/ 878416 w 892133"/>
                <a:gd name="connsiteY17" fmla="*/ 772675 h 883242"/>
                <a:gd name="connsiteX0" fmla="*/ 0 w 893310"/>
                <a:gd name="connsiteY0" fmla="*/ 148259 h 798393"/>
                <a:gd name="connsiteX1" fmla="*/ 63499 w 893310"/>
                <a:gd name="connsiteY1" fmla="*/ 381092 h 798393"/>
                <a:gd name="connsiteX2" fmla="*/ 74082 w 893310"/>
                <a:gd name="connsiteY2" fmla="*/ 381092 h 798393"/>
                <a:gd name="connsiteX3" fmla="*/ 222249 w 893310"/>
                <a:gd name="connsiteY3" fmla="*/ 783259 h 798393"/>
                <a:gd name="connsiteX4" fmla="*/ 402166 w 893310"/>
                <a:gd name="connsiteY4" fmla="*/ 349342 h 798393"/>
                <a:gd name="connsiteX5" fmla="*/ 306916 w 893310"/>
                <a:gd name="connsiteY5" fmla="*/ 92 h 798393"/>
                <a:gd name="connsiteX6" fmla="*/ 211666 w 893310"/>
                <a:gd name="connsiteY6" fmla="*/ 381092 h 798393"/>
                <a:gd name="connsiteX7" fmla="*/ 412749 w 893310"/>
                <a:gd name="connsiteY7" fmla="*/ 762092 h 798393"/>
                <a:gd name="connsiteX8" fmla="*/ 634999 w 893310"/>
                <a:gd name="connsiteY8" fmla="*/ 349342 h 798393"/>
                <a:gd name="connsiteX9" fmla="*/ 539750 w 893310"/>
                <a:gd name="connsiteY9" fmla="*/ 92 h 798393"/>
                <a:gd name="connsiteX10" fmla="*/ 455082 w 893310"/>
                <a:gd name="connsiteY10" fmla="*/ 359925 h 798393"/>
                <a:gd name="connsiteX11" fmla="*/ 656166 w 893310"/>
                <a:gd name="connsiteY11" fmla="*/ 772676 h 798393"/>
                <a:gd name="connsiteX12" fmla="*/ 889000 w 893310"/>
                <a:gd name="connsiteY12" fmla="*/ 370508 h 798393"/>
                <a:gd name="connsiteX13" fmla="*/ 783166 w 893310"/>
                <a:gd name="connsiteY13" fmla="*/ 92 h 798393"/>
                <a:gd name="connsiteX14" fmla="*/ 677332 w 893310"/>
                <a:gd name="connsiteY14" fmla="*/ 381092 h 798393"/>
                <a:gd name="connsiteX15" fmla="*/ 878415 w 893310"/>
                <a:gd name="connsiteY15" fmla="*/ 772676 h 798393"/>
                <a:gd name="connsiteX16" fmla="*/ 878416 w 893310"/>
                <a:gd name="connsiteY16" fmla="*/ 762092 h 798393"/>
                <a:gd name="connsiteX17" fmla="*/ 878416 w 893310"/>
                <a:gd name="connsiteY17" fmla="*/ 772675 h 798393"/>
                <a:gd name="connsiteX0" fmla="*/ 0 w 840393"/>
                <a:gd name="connsiteY0" fmla="*/ 296425 h 798393"/>
                <a:gd name="connsiteX1" fmla="*/ 10582 w 840393"/>
                <a:gd name="connsiteY1" fmla="*/ 381092 h 798393"/>
                <a:gd name="connsiteX2" fmla="*/ 21165 w 840393"/>
                <a:gd name="connsiteY2" fmla="*/ 381092 h 798393"/>
                <a:gd name="connsiteX3" fmla="*/ 169332 w 840393"/>
                <a:gd name="connsiteY3" fmla="*/ 783259 h 798393"/>
                <a:gd name="connsiteX4" fmla="*/ 349249 w 840393"/>
                <a:gd name="connsiteY4" fmla="*/ 349342 h 798393"/>
                <a:gd name="connsiteX5" fmla="*/ 253999 w 840393"/>
                <a:gd name="connsiteY5" fmla="*/ 92 h 798393"/>
                <a:gd name="connsiteX6" fmla="*/ 158749 w 840393"/>
                <a:gd name="connsiteY6" fmla="*/ 381092 h 798393"/>
                <a:gd name="connsiteX7" fmla="*/ 359832 w 840393"/>
                <a:gd name="connsiteY7" fmla="*/ 762092 h 798393"/>
                <a:gd name="connsiteX8" fmla="*/ 582082 w 840393"/>
                <a:gd name="connsiteY8" fmla="*/ 349342 h 798393"/>
                <a:gd name="connsiteX9" fmla="*/ 486833 w 840393"/>
                <a:gd name="connsiteY9" fmla="*/ 92 h 798393"/>
                <a:gd name="connsiteX10" fmla="*/ 402165 w 840393"/>
                <a:gd name="connsiteY10" fmla="*/ 359925 h 798393"/>
                <a:gd name="connsiteX11" fmla="*/ 603249 w 840393"/>
                <a:gd name="connsiteY11" fmla="*/ 772676 h 798393"/>
                <a:gd name="connsiteX12" fmla="*/ 836083 w 840393"/>
                <a:gd name="connsiteY12" fmla="*/ 370508 h 798393"/>
                <a:gd name="connsiteX13" fmla="*/ 730249 w 840393"/>
                <a:gd name="connsiteY13" fmla="*/ 92 h 798393"/>
                <a:gd name="connsiteX14" fmla="*/ 624415 w 840393"/>
                <a:gd name="connsiteY14" fmla="*/ 381092 h 798393"/>
                <a:gd name="connsiteX15" fmla="*/ 825498 w 840393"/>
                <a:gd name="connsiteY15" fmla="*/ 772676 h 798393"/>
                <a:gd name="connsiteX16" fmla="*/ 825499 w 840393"/>
                <a:gd name="connsiteY16" fmla="*/ 762092 h 798393"/>
                <a:gd name="connsiteX17" fmla="*/ 825499 w 840393"/>
                <a:gd name="connsiteY17" fmla="*/ 772675 h 798393"/>
                <a:gd name="connsiteX0" fmla="*/ 0 w 840393"/>
                <a:gd name="connsiteY0" fmla="*/ 296344 h 798312"/>
                <a:gd name="connsiteX1" fmla="*/ 10582 w 840393"/>
                <a:gd name="connsiteY1" fmla="*/ 381011 h 798312"/>
                <a:gd name="connsiteX2" fmla="*/ 21165 w 840393"/>
                <a:gd name="connsiteY2" fmla="*/ 381011 h 798312"/>
                <a:gd name="connsiteX3" fmla="*/ 169332 w 840393"/>
                <a:gd name="connsiteY3" fmla="*/ 783178 h 798312"/>
                <a:gd name="connsiteX4" fmla="*/ 349249 w 840393"/>
                <a:gd name="connsiteY4" fmla="*/ 349261 h 798312"/>
                <a:gd name="connsiteX5" fmla="*/ 253999 w 840393"/>
                <a:gd name="connsiteY5" fmla="*/ 11 h 798312"/>
                <a:gd name="connsiteX6" fmla="*/ 148165 w 840393"/>
                <a:gd name="connsiteY6" fmla="*/ 338677 h 798312"/>
                <a:gd name="connsiteX7" fmla="*/ 359832 w 840393"/>
                <a:gd name="connsiteY7" fmla="*/ 762011 h 798312"/>
                <a:gd name="connsiteX8" fmla="*/ 582082 w 840393"/>
                <a:gd name="connsiteY8" fmla="*/ 349261 h 798312"/>
                <a:gd name="connsiteX9" fmla="*/ 486833 w 840393"/>
                <a:gd name="connsiteY9" fmla="*/ 11 h 798312"/>
                <a:gd name="connsiteX10" fmla="*/ 402165 w 840393"/>
                <a:gd name="connsiteY10" fmla="*/ 359844 h 798312"/>
                <a:gd name="connsiteX11" fmla="*/ 603249 w 840393"/>
                <a:gd name="connsiteY11" fmla="*/ 772595 h 798312"/>
                <a:gd name="connsiteX12" fmla="*/ 836083 w 840393"/>
                <a:gd name="connsiteY12" fmla="*/ 370427 h 798312"/>
                <a:gd name="connsiteX13" fmla="*/ 730249 w 840393"/>
                <a:gd name="connsiteY13" fmla="*/ 11 h 798312"/>
                <a:gd name="connsiteX14" fmla="*/ 624415 w 840393"/>
                <a:gd name="connsiteY14" fmla="*/ 381011 h 798312"/>
                <a:gd name="connsiteX15" fmla="*/ 825498 w 840393"/>
                <a:gd name="connsiteY15" fmla="*/ 772595 h 798312"/>
                <a:gd name="connsiteX16" fmla="*/ 825499 w 840393"/>
                <a:gd name="connsiteY16" fmla="*/ 762011 h 798312"/>
                <a:gd name="connsiteX17" fmla="*/ 825499 w 840393"/>
                <a:gd name="connsiteY17" fmla="*/ 772594 h 798312"/>
                <a:gd name="connsiteX0" fmla="*/ 0 w 840393"/>
                <a:gd name="connsiteY0" fmla="*/ 296425 h 798393"/>
                <a:gd name="connsiteX1" fmla="*/ 10582 w 840393"/>
                <a:gd name="connsiteY1" fmla="*/ 381092 h 798393"/>
                <a:gd name="connsiteX2" fmla="*/ 21165 w 840393"/>
                <a:gd name="connsiteY2" fmla="*/ 381092 h 798393"/>
                <a:gd name="connsiteX3" fmla="*/ 169332 w 840393"/>
                <a:gd name="connsiteY3" fmla="*/ 783259 h 798393"/>
                <a:gd name="connsiteX4" fmla="*/ 349249 w 840393"/>
                <a:gd name="connsiteY4" fmla="*/ 349342 h 798393"/>
                <a:gd name="connsiteX5" fmla="*/ 253999 w 840393"/>
                <a:gd name="connsiteY5" fmla="*/ 92 h 798393"/>
                <a:gd name="connsiteX6" fmla="*/ 158749 w 840393"/>
                <a:gd name="connsiteY6" fmla="*/ 381091 h 798393"/>
                <a:gd name="connsiteX7" fmla="*/ 359832 w 840393"/>
                <a:gd name="connsiteY7" fmla="*/ 762092 h 798393"/>
                <a:gd name="connsiteX8" fmla="*/ 582082 w 840393"/>
                <a:gd name="connsiteY8" fmla="*/ 349342 h 798393"/>
                <a:gd name="connsiteX9" fmla="*/ 486833 w 840393"/>
                <a:gd name="connsiteY9" fmla="*/ 92 h 798393"/>
                <a:gd name="connsiteX10" fmla="*/ 402165 w 840393"/>
                <a:gd name="connsiteY10" fmla="*/ 359925 h 798393"/>
                <a:gd name="connsiteX11" fmla="*/ 603249 w 840393"/>
                <a:gd name="connsiteY11" fmla="*/ 772676 h 798393"/>
                <a:gd name="connsiteX12" fmla="*/ 836083 w 840393"/>
                <a:gd name="connsiteY12" fmla="*/ 370508 h 798393"/>
                <a:gd name="connsiteX13" fmla="*/ 730249 w 840393"/>
                <a:gd name="connsiteY13" fmla="*/ 92 h 798393"/>
                <a:gd name="connsiteX14" fmla="*/ 624415 w 840393"/>
                <a:gd name="connsiteY14" fmla="*/ 381092 h 798393"/>
                <a:gd name="connsiteX15" fmla="*/ 825498 w 840393"/>
                <a:gd name="connsiteY15" fmla="*/ 772676 h 798393"/>
                <a:gd name="connsiteX16" fmla="*/ 825499 w 840393"/>
                <a:gd name="connsiteY16" fmla="*/ 762092 h 798393"/>
                <a:gd name="connsiteX17" fmla="*/ 825499 w 840393"/>
                <a:gd name="connsiteY17" fmla="*/ 772675 h 798393"/>
                <a:gd name="connsiteX0" fmla="*/ 0 w 840393"/>
                <a:gd name="connsiteY0" fmla="*/ 296344 h 798312"/>
                <a:gd name="connsiteX1" fmla="*/ 10582 w 840393"/>
                <a:gd name="connsiteY1" fmla="*/ 381011 h 798312"/>
                <a:gd name="connsiteX2" fmla="*/ 21165 w 840393"/>
                <a:gd name="connsiteY2" fmla="*/ 381011 h 798312"/>
                <a:gd name="connsiteX3" fmla="*/ 169332 w 840393"/>
                <a:gd name="connsiteY3" fmla="*/ 783178 h 798312"/>
                <a:gd name="connsiteX4" fmla="*/ 349249 w 840393"/>
                <a:gd name="connsiteY4" fmla="*/ 349261 h 798312"/>
                <a:gd name="connsiteX5" fmla="*/ 253999 w 840393"/>
                <a:gd name="connsiteY5" fmla="*/ 11 h 798312"/>
                <a:gd name="connsiteX6" fmla="*/ 158749 w 840393"/>
                <a:gd name="connsiteY6" fmla="*/ 359844 h 798312"/>
                <a:gd name="connsiteX7" fmla="*/ 359832 w 840393"/>
                <a:gd name="connsiteY7" fmla="*/ 762011 h 798312"/>
                <a:gd name="connsiteX8" fmla="*/ 582082 w 840393"/>
                <a:gd name="connsiteY8" fmla="*/ 349261 h 798312"/>
                <a:gd name="connsiteX9" fmla="*/ 486833 w 840393"/>
                <a:gd name="connsiteY9" fmla="*/ 11 h 798312"/>
                <a:gd name="connsiteX10" fmla="*/ 402165 w 840393"/>
                <a:gd name="connsiteY10" fmla="*/ 359844 h 798312"/>
                <a:gd name="connsiteX11" fmla="*/ 603249 w 840393"/>
                <a:gd name="connsiteY11" fmla="*/ 772595 h 798312"/>
                <a:gd name="connsiteX12" fmla="*/ 836083 w 840393"/>
                <a:gd name="connsiteY12" fmla="*/ 370427 h 798312"/>
                <a:gd name="connsiteX13" fmla="*/ 730249 w 840393"/>
                <a:gd name="connsiteY13" fmla="*/ 11 h 798312"/>
                <a:gd name="connsiteX14" fmla="*/ 624415 w 840393"/>
                <a:gd name="connsiteY14" fmla="*/ 381011 h 798312"/>
                <a:gd name="connsiteX15" fmla="*/ 825498 w 840393"/>
                <a:gd name="connsiteY15" fmla="*/ 772595 h 798312"/>
                <a:gd name="connsiteX16" fmla="*/ 825499 w 840393"/>
                <a:gd name="connsiteY16" fmla="*/ 762011 h 798312"/>
                <a:gd name="connsiteX17" fmla="*/ 825499 w 840393"/>
                <a:gd name="connsiteY17" fmla="*/ 772594 h 798312"/>
                <a:gd name="connsiteX0" fmla="*/ 0 w 840393"/>
                <a:gd name="connsiteY0" fmla="*/ 296344 h 798312"/>
                <a:gd name="connsiteX1" fmla="*/ 10582 w 840393"/>
                <a:gd name="connsiteY1" fmla="*/ 381011 h 798312"/>
                <a:gd name="connsiteX2" fmla="*/ 21165 w 840393"/>
                <a:gd name="connsiteY2" fmla="*/ 381011 h 798312"/>
                <a:gd name="connsiteX3" fmla="*/ 169332 w 840393"/>
                <a:gd name="connsiteY3" fmla="*/ 783178 h 798312"/>
                <a:gd name="connsiteX4" fmla="*/ 359832 w 840393"/>
                <a:gd name="connsiteY4" fmla="*/ 370428 h 798312"/>
                <a:gd name="connsiteX5" fmla="*/ 253999 w 840393"/>
                <a:gd name="connsiteY5" fmla="*/ 11 h 798312"/>
                <a:gd name="connsiteX6" fmla="*/ 158749 w 840393"/>
                <a:gd name="connsiteY6" fmla="*/ 359844 h 798312"/>
                <a:gd name="connsiteX7" fmla="*/ 359832 w 840393"/>
                <a:gd name="connsiteY7" fmla="*/ 762011 h 798312"/>
                <a:gd name="connsiteX8" fmla="*/ 582082 w 840393"/>
                <a:gd name="connsiteY8" fmla="*/ 349261 h 798312"/>
                <a:gd name="connsiteX9" fmla="*/ 486833 w 840393"/>
                <a:gd name="connsiteY9" fmla="*/ 11 h 798312"/>
                <a:gd name="connsiteX10" fmla="*/ 402165 w 840393"/>
                <a:gd name="connsiteY10" fmla="*/ 359844 h 798312"/>
                <a:gd name="connsiteX11" fmla="*/ 603249 w 840393"/>
                <a:gd name="connsiteY11" fmla="*/ 772595 h 798312"/>
                <a:gd name="connsiteX12" fmla="*/ 836083 w 840393"/>
                <a:gd name="connsiteY12" fmla="*/ 370427 h 798312"/>
                <a:gd name="connsiteX13" fmla="*/ 730249 w 840393"/>
                <a:gd name="connsiteY13" fmla="*/ 11 h 798312"/>
                <a:gd name="connsiteX14" fmla="*/ 624415 w 840393"/>
                <a:gd name="connsiteY14" fmla="*/ 381011 h 798312"/>
                <a:gd name="connsiteX15" fmla="*/ 825498 w 840393"/>
                <a:gd name="connsiteY15" fmla="*/ 772595 h 798312"/>
                <a:gd name="connsiteX16" fmla="*/ 825499 w 840393"/>
                <a:gd name="connsiteY16" fmla="*/ 762011 h 798312"/>
                <a:gd name="connsiteX17" fmla="*/ 825499 w 840393"/>
                <a:gd name="connsiteY17" fmla="*/ 772594 h 798312"/>
                <a:gd name="connsiteX0" fmla="*/ 0 w 840393"/>
                <a:gd name="connsiteY0" fmla="*/ 296378 h 798346"/>
                <a:gd name="connsiteX1" fmla="*/ 10582 w 840393"/>
                <a:gd name="connsiteY1" fmla="*/ 381045 h 798346"/>
                <a:gd name="connsiteX2" fmla="*/ 21165 w 840393"/>
                <a:gd name="connsiteY2" fmla="*/ 381045 h 798346"/>
                <a:gd name="connsiteX3" fmla="*/ 169332 w 840393"/>
                <a:gd name="connsiteY3" fmla="*/ 783212 h 798346"/>
                <a:gd name="connsiteX4" fmla="*/ 359832 w 840393"/>
                <a:gd name="connsiteY4" fmla="*/ 370462 h 798346"/>
                <a:gd name="connsiteX5" fmla="*/ 253999 w 840393"/>
                <a:gd name="connsiteY5" fmla="*/ 45 h 798346"/>
                <a:gd name="connsiteX6" fmla="*/ 158749 w 840393"/>
                <a:gd name="connsiteY6" fmla="*/ 359878 h 798346"/>
                <a:gd name="connsiteX7" fmla="*/ 359832 w 840393"/>
                <a:gd name="connsiteY7" fmla="*/ 762045 h 798346"/>
                <a:gd name="connsiteX8" fmla="*/ 582082 w 840393"/>
                <a:gd name="connsiteY8" fmla="*/ 349295 h 798346"/>
                <a:gd name="connsiteX9" fmla="*/ 486833 w 840393"/>
                <a:gd name="connsiteY9" fmla="*/ 45 h 798346"/>
                <a:gd name="connsiteX10" fmla="*/ 391582 w 840393"/>
                <a:gd name="connsiteY10" fmla="*/ 328128 h 798346"/>
                <a:gd name="connsiteX11" fmla="*/ 603249 w 840393"/>
                <a:gd name="connsiteY11" fmla="*/ 772629 h 798346"/>
                <a:gd name="connsiteX12" fmla="*/ 836083 w 840393"/>
                <a:gd name="connsiteY12" fmla="*/ 370461 h 798346"/>
                <a:gd name="connsiteX13" fmla="*/ 730249 w 840393"/>
                <a:gd name="connsiteY13" fmla="*/ 45 h 798346"/>
                <a:gd name="connsiteX14" fmla="*/ 624415 w 840393"/>
                <a:gd name="connsiteY14" fmla="*/ 381045 h 798346"/>
                <a:gd name="connsiteX15" fmla="*/ 825498 w 840393"/>
                <a:gd name="connsiteY15" fmla="*/ 772629 h 798346"/>
                <a:gd name="connsiteX16" fmla="*/ 825499 w 840393"/>
                <a:gd name="connsiteY16" fmla="*/ 762045 h 798346"/>
                <a:gd name="connsiteX17" fmla="*/ 825499 w 840393"/>
                <a:gd name="connsiteY17" fmla="*/ 772628 h 798346"/>
                <a:gd name="connsiteX0" fmla="*/ 0 w 840393"/>
                <a:gd name="connsiteY0" fmla="*/ 296343 h 798311"/>
                <a:gd name="connsiteX1" fmla="*/ 10582 w 840393"/>
                <a:gd name="connsiteY1" fmla="*/ 381010 h 798311"/>
                <a:gd name="connsiteX2" fmla="*/ 21165 w 840393"/>
                <a:gd name="connsiteY2" fmla="*/ 381010 h 798311"/>
                <a:gd name="connsiteX3" fmla="*/ 169332 w 840393"/>
                <a:gd name="connsiteY3" fmla="*/ 783177 h 798311"/>
                <a:gd name="connsiteX4" fmla="*/ 359832 w 840393"/>
                <a:gd name="connsiteY4" fmla="*/ 370427 h 798311"/>
                <a:gd name="connsiteX5" fmla="*/ 253999 w 840393"/>
                <a:gd name="connsiteY5" fmla="*/ 10 h 798311"/>
                <a:gd name="connsiteX6" fmla="*/ 158749 w 840393"/>
                <a:gd name="connsiteY6" fmla="*/ 359843 h 798311"/>
                <a:gd name="connsiteX7" fmla="*/ 359832 w 840393"/>
                <a:gd name="connsiteY7" fmla="*/ 762010 h 798311"/>
                <a:gd name="connsiteX8" fmla="*/ 582082 w 840393"/>
                <a:gd name="connsiteY8" fmla="*/ 349260 h 798311"/>
                <a:gd name="connsiteX9" fmla="*/ 486833 w 840393"/>
                <a:gd name="connsiteY9" fmla="*/ 10 h 798311"/>
                <a:gd name="connsiteX10" fmla="*/ 423332 w 840393"/>
                <a:gd name="connsiteY10" fmla="*/ 349259 h 798311"/>
                <a:gd name="connsiteX11" fmla="*/ 603249 w 840393"/>
                <a:gd name="connsiteY11" fmla="*/ 772594 h 798311"/>
                <a:gd name="connsiteX12" fmla="*/ 836083 w 840393"/>
                <a:gd name="connsiteY12" fmla="*/ 370426 h 798311"/>
                <a:gd name="connsiteX13" fmla="*/ 730249 w 840393"/>
                <a:gd name="connsiteY13" fmla="*/ 10 h 798311"/>
                <a:gd name="connsiteX14" fmla="*/ 624415 w 840393"/>
                <a:gd name="connsiteY14" fmla="*/ 381010 h 798311"/>
                <a:gd name="connsiteX15" fmla="*/ 825498 w 840393"/>
                <a:gd name="connsiteY15" fmla="*/ 772594 h 798311"/>
                <a:gd name="connsiteX16" fmla="*/ 825499 w 840393"/>
                <a:gd name="connsiteY16" fmla="*/ 762010 h 798311"/>
                <a:gd name="connsiteX17" fmla="*/ 825499 w 840393"/>
                <a:gd name="connsiteY17" fmla="*/ 772593 h 798311"/>
                <a:gd name="connsiteX0" fmla="*/ 0 w 840393"/>
                <a:gd name="connsiteY0" fmla="*/ 296423 h 798391"/>
                <a:gd name="connsiteX1" fmla="*/ 10582 w 840393"/>
                <a:gd name="connsiteY1" fmla="*/ 381090 h 798391"/>
                <a:gd name="connsiteX2" fmla="*/ 21165 w 840393"/>
                <a:gd name="connsiteY2" fmla="*/ 381090 h 798391"/>
                <a:gd name="connsiteX3" fmla="*/ 169332 w 840393"/>
                <a:gd name="connsiteY3" fmla="*/ 783257 h 798391"/>
                <a:gd name="connsiteX4" fmla="*/ 359832 w 840393"/>
                <a:gd name="connsiteY4" fmla="*/ 370507 h 798391"/>
                <a:gd name="connsiteX5" fmla="*/ 253999 w 840393"/>
                <a:gd name="connsiteY5" fmla="*/ 90 h 798391"/>
                <a:gd name="connsiteX6" fmla="*/ 158749 w 840393"/>
                <a:gd name="connsiteY6" fmla="*/ 359923 h 798391"/>
                <a:gd name="connsiteX7" fmla="*/ 359832 w 840393"/>
                <a:gd name="connsiteY7" fmla="*/ 762090 h 798391"/>
                <a:gd name="connsiteX8" fmla="*/ 582082 w 840393"/>
                <a:gd name="connsiteY8" fmla="*/ 349340 h 798391"/>
                <a:gd name="connsiteX9" fmla="*/ 486833 w 840393"/>
                <a:gd name="connsiteY9" fmla="*/ 90 h 798391"/>
                <a:gd name="connsiteX10" fmla="*/ 391582 w 840393"/>
                <a:gd name="connsiteY10" fmla="*/ 381089 h 798391"/>
                <a:gd name="connsiteX11" fmla="*/ 603249 w 840393"/>
                <a:gd name="connsiteY11" fmla="*/ 772674 h 798391"/>
                <a:gd name="connsiteX12" fmla="*/ 836083 w 840393"/>
                <a:gd name="connsiteY12" fmla="*/ 370506 h 798391"/>
                <a:gd name="connsiteX13" fmla="*/ 730249 w 840393"/>
                <a:gd name="connsiteY13" fmla="*/ 90 h 798391"/>
                <a:gd name="connsiteX14" fmla="*/ 624415 w 840393"/>
                <a:gd name="connsiteY14" fmla="*/ 381090 h 798391"/>
                <a:gd name="connsiteX15" fmla="*/ 825498 w 840393"/>
                <a:gd name="connsiteY15" fmla="*/ 772674 h 798391"/>
                <a:gd name="connsiteX16" fmla="*/ 825499 w 840393"/>
                <a:gd name="connsiteY16" fmla="*/ 762090 h 798391"/>
                <a:gd name="connsiteX17" fmla="*/ 825499 w 840393"/>
                <a:gd name="connsiteY17" fmla="*/ 772673 h 798391"/>
                <a:gd name="connsiteX0" fmla="*/ 3582 w 833393"/>
                <a:gd name="connsiteY0" fmla="*/ 381090 h 798391"/>
                <a:gd name="connsiteX1" fmla="*/ 14165 w 833393"/>
                <a:gd name="connsiteY1" fmla="*/ 381090 h 798391"/>
                <a:gd name="connsiteX2" fmla="*/ 162332 w 833393"/>
                <a:gd name="connsiteY2" fmla="*/ 783257 h 798391"/>
                <a:gd name="connsiteX3" fmla="*/ 352832 w 833393"/>
                <a:gd name="connsiteY3" fmla="*/ 370507 h 798391"/>
                <a:gd name="connsiteX4" fmla="*/ 246999 w 833393"/>
                <a:gd name="connsiteY4" fmla="*/ 90 h 798391"/>
                <a:gd name="connsiteX5" fmla="*/ 151749 w 833393"/>
                <a:gd name="connsiteY5" fmla="*/ 359923 h 798391"/>
                <a:gd name="connsiteX6" fmla="*/ 352832 w 833393"/>
                <a:gd name="connsiteY6" fmla="*/ 762090 h 798391"/>
                <a:gd name="connsiteX7" fmla="*/ 575082 w 833393"/>
                <a:gd name="connsiteY7" fmla="*/ 349340 h 798391"/>
                <a:gd name="connsiteX8" fmla="*/ 479833 w 833393"/>
                <a:gd name="connsiteY8" fmla="*/ 90 h 798391"/>
                <a:gd name="connsiteX9" fmla="*/ 384582 w 833393"/>
                <a:gd name="connsiteY9" fmla="*/ 381089 h 798391"/>
                <a:gd name="connsiteX10" fmla="*/ 596249 w 833393"/>
                <a:gd name="connsiteY10" fmla="*/ 772674 h 798391"/>
                <a:gd name="connsiteX11" fmla="*/ 829083 w 833393"/>
                <a:gd name="connsiteY11" fmla="*/ 370506 h 798391"/>
                <a:gd name="connsiteX12" fmla="*/ 723249 w 833393"/>
                <a:gd name="connsiteY12" fmla="*/ 90 h 798391"/>
                <a:gd name="connsiteX13" fmla="*/ 617415 w 833393"/>
                <a:gd name="connsiteY13" fmla="*/ 381090 h 798391"/>
                <a:gd name="connsiteX14" fmla="*/ 818498 w 833393"/>
                <a:gd name="connsiteY14" fmla="*/ 772674 h 798391"/>
                <a:gd name="connsiteX15" fmla="*/ 818499 w 833393"/>
                <a:gd name="connsiteY15" fmla="*/ 762090 h 798391"/>
                <a:gd name="connsiteX16" fmla="*/ 818499 w 833393"/>
                <a:gd name="connsiteY16" fmla="*/ 772673 h 798391"/>
                <a:gd name="connsiteX0" fmla="*/ 0 w 829811"/>
                <a:gd name="connsiteY0" fmla="*/ 381090 h 798391"/>
                <a:gd name="connsiteX1" fmla="*/ 158750 w 829811"/>
                <a:gd name="connsiteY1" fmla="*/ 783257 h 798391"/>
                <a:gd name="connsiteX2" fmla="*/ 349250 w 829811"/>
                <a:gd name="connsiteY2" fmla="*/ 370507 h 798391"/>
                <a:gd name="connsiteX3" fmla="*/ 243417 w 829811"/>
                <a:gd name="connsiteY3" fmla="*/ 90 h 798391"/>
                <a:gd name="connsiteX4" fmla="*/ 148167 w 829811"/>
                <a:gd name="connsiteY4" fmla="*/ 359923 h 798391"/>
                <a:gd name="connsiteX5" fmla="*/ 349250 w 829811"/>
                <a:gd name="connsiteY5" fmla="*/ 762090 h 798391"/>
                <a:gd name="connsiteX6" fmla="*/ 571500 w 829811"/>
                <a:gd name="connsiteY6" fmla="*/ 349340 h 798391"/>
                <a:gd name="connsiteX7" fmla="*/ 476251 w 829811"/>
                <a:gd name="connsiteY7" fmla="*/ 90 h 798391"/>
                <a:gd name="connsiteX8" fmla="*/ 381000 w 829811"/>
                <a:gd name="connsiteY8" fmla="*/ 381089 h 798391"/>
                <a:gd name="connsiteX9" fmla="*/ 592667 w 829811"/>
                <a:gd name="connsiteY9" fmla="*/ 772674 h 798391"/>
                <a:gd name="connsiteX10" fmla="*/ 825501 w 829811"/>
                <a:gd name="connsiteY10" fmla="*/ 370506 h 798391"/>
                <a:gd name="connsiteX11" fmla="*/ 719667 w 829811"/>
                <a:gd name="connsiteY11" fmla="*/ 90 h 798391"/>
                <a:gd name="connsiteX12" fmla="*/ 613833 w 829811"/>
                <a:gd name="connsiteY12" fmla="*/ 381090 h 798391"/>
                <a:gd name="connsiteX13" fmla="*/ 814916 w 829811"/>
                <a:gd name="connsiteY13" fmla="*/ 772674 h 798391"/>
                <a:gd name="connsiteX14" fmla="*/ 814917 w 829811"/>
                <a:gd name="connsiteY14" fmla="*/ 762090 h 798391"/>
                <a:gd name="connsiteX15" fmla="*/ 814917 w 829811"/>
                <a:gd name="connsiteY15" fmla="*/ 772673 h 798391"/>
                <a:gd name="connsiteX0" fmla="*/ 0 w 829811"/>
                <a:gd name="connsiteY0" fmla="*/ 381090 h 798391"/>
                <a:gd name="connsiteX1" fmla="*/ 148167 w 829811"/>
                <a:gd name="connsiteY1" fmla="*/ 762090 h 798391"/>
                <a:gd name="connsiteX2" fmla="*/ 349250 w 829811"/>
                <a:gd name="connsiteY2" fmla="*/ 370507 h 798391"/>
                <a:gd name="connsiteX3" fmla="*/ 243417 w 829811"/>
                <a:gd name="connsiteY3" fmla="*/ 90 h 798391"/>
                <a:gd name="connsiteX4" fmla="*/ 148167 w 829811"/>
                <a:gd name="connsiteY4" fmla="*/ 359923 h 798391"/>
                <a:gd name="connsiteX5" fmla="*/ 349250 w 829811"/>
                <a:gd name="connsiteY5" fmla="*/ 762090 h 798391"/>
                <a:gd name="connsiteX6" fmla="*/ 571500 w 829811"/>
                <a:gd name="connsiteY6" fmla="*/ 349340 h 798391"/>
                <a:gd name="connsiteX7" fmla="*/ 476251 w 829811"/>
                <a:gd name="connsiteY7" fmla="*/ 90 h 798391"/>
                <a:gd name="connsiteX8" fmla="*/ 381000 w 829811"/>
                <a:gd name="connsiteY8" fmla="*/ 381089 h 798391"/>
                <a:gd name="connsiteX9" fmla="*/ 592667 w 829811"/>
                <a:gd name="connsiteY9" fmla="*/ 772674 h 798391"/>
                <a:gd name="connsiteX10" fmla="*/ 825501 w 829811"/>
                <a:gd name="connsiteY10" fmla="*/ 370506 h 798391"/>
                <a:gd name="connsiteX11" fmla="*/ 719667 w 829811"/>
                <a:gd name="connsiteY11" fmla="*/ 90 h 798391"/>
                <a:gd name="connsiteX12" fmla="*/ 613833 w 829811"/>
                <a:gd name="connsiteY12" fmla="*/ 381090 h 798391"/>
                <a:gd name="connsiteX13" fmla="*/ 814916 w 829811"/>
                <a:gd name="connsiteY13" fmla="*/ 772674 h 798391"/>
                <a:gd name="connsiteX14" fmla="*/ 814917 w 829811"/>
                <a:gd name="connsiteY14" fmla="*/ 762090 h 798391"/>
                <a:gd name="connsiteX15" fmla="*/ 814917 w 829811"/>
                <a:gd name="connsiteY15" fmla="*/ 772673 h 798391"/>
                <a:gd name="connsiteX0" fmla="*/ 0 w 829811"/>
                <a:gd name="connsiteY0" fmla="*/ 381090 h 798391"/>
                <a:gd name="connsiteX1" fmla="*/ 127000 w 829811"/>
                <a:gd name="connsiteY1" fmla="*/ 762090 h 798391"/>
                <a:gd name="connsiteX2" fmla="*/ 349250 w 829811"/>
                <a:gd name="connsiteY2" fmla="*/ 370507 h 798391"/>
                <a:gd name="connsiteX3" fmla="*/ 243417 w 829811"/>
                <a:gd name="connsiteY3" fmla="*/ 90 h 798391"/>
                <a:gd name="connsiteX4" fmla="*/ 148167 w 829811"/>
                <a:gd name="connsiteY4" fmla="*/ 359923 h 798391"/>
                <a:gd name="connsiteX5" fmla="*/ 349250 w 829811"/>
                <a:gd name="connsiteY5" fmla="*/ 762090 h 798391"/>
                <a:gd name="connsiteX6" fmla="*/ 571500 w 829811"/>
                <a:gd name="connsiteY6" fmla="*/ 349340 h 798391"/>
                <a:gd name="connsiteX7" fmla="*/ 476251 w 829811"/>
                <a:gd name="connsiteY7" fmla="*/ 90 h 798391"/>
                <a:gd name="connsiteX8" fmla="*/ 381000 w 829811"/>
                <a:gd name="connsiteY8" fmla="*/ 381089 h 798391"/>
                <a:gd name="connsiteX9" fmla="*/ 592667 w 829811"/>
                <a:gd name="connsiteY9" fmla="*/ 772674 h 798391"/>
                <a:gd name="connsiteX10" fmla="*/ 825501 w 829811"/>
                <a:gd name="connsiteY10" fmla="*/ 370506 h 798391"/>
                <a:gd name="connsiteX11" fmla="*/ 719667 w 829811"/>
                <a:gd name="connsiteY11" fmla="*/ 90 h 798391"/>
                <a:gd name="connsiteX12" fmla="*/ 613833 w 829811"/>
                <a:gd name="connsiteY12" fmla="*/ 381090 h 798391"/>
                <a:gd name="connsiteX13" fmla="*/ 814916 w 829811"/>
                <a:gd name="connsiteY13" fmla="*/ 772674 h 798391"/>
                <a:gd name="connsiteX14" fmla="*/ 814917 w 829811"/>
                <a:gd name="connsiteY14" fmla="*/ 762090 h 798391"/>
                <a:gd name="connsiteX15" fmla="*/ 814917 w 829811"/>
                <a:gd name="connsiteY15" fmla="*/ 772673 h 798391"/>
                <a:gd name="connsiteX0" fmla="*/ 0 w 829811"/>
                <a:gd name="connsiteY0" fmla="*/ 381090 h 798391"/>
                <a:gd name="connsiteX1" fmla="*/ 127000 w 829811"/>
                <a:gd name="connsiteY1" fmla="*/ 762090 h 798391"/>
                <a:gd name="connsiteX2" fmla="*/ 349250 w 829811"/>
                <a:gd name="connsiteY2" fmla="*/ 370507 h 798391"/>
                <a:gd name="connsiteX3" fmla="*/ 243417 w 829811"/>
                <a:gd name="connsiteY3" fmla="*/ 90 h 798391"/>
                <a:gd name="connsiteX4" fmla="*/ 148167 w 829811"/>
                <a:gd name="connsiteY4" fmla="*/ 359923 h 798391"/>
                <a:gd name="connsiteX5" fmla="*/ 349250 w 829811"/>
                <a:gd name="connsiteY5" fmla="*/ 762090 h 798391"/>
                <a:gd name="connsiteX6" fmla="*/ 571500 w 829811"/>
                <a:gd name="connsiteY6" fmla="*/ 349340 h 798391"/>
                <a:gd name="connsiteX7" fmla="*/ 476251 w 829811"/>
                <a:gd name="connsiteY7" fmla="*/ 90 h 798391"/>
                <a:gd name="connsiteX8" fmla="*/ 381000 w 829811"/>
                <a:gd name="connsiteY8" fmla="*/ 381089 h 798391"/>
                <a:gd name="connsiteX9" fmla="*/ 603250 w 829811"/>
                <a:gd name="connsiteY9" fmla="*/ 762091 h 798391"/>
                <a:gd name="connsiteX10" fmla="*/ 825501 w 829811"/>
                <a:gd name="connsiteY10" fmla="*/ 370506 h 798391"/>
                <a:gd name="connsiteX11" fmla="*/ 719667 w 829811"/>
                <a:gd name="connsiteY11" fmla="*/ 90 h 798391"/>
                <a:gd name="connsiteX12" fmla="*/ 613833 w 829811"/>
                <a:gd name="connsiteY12" fmla="*/ 381090 h 798391"/>
                <a:gd name="connsiteX13" fmla="*/ 814916 w 829811"/>
                <a:gd name="connsiteY13" fmla="*/ 772674 h 798391"/>
                <a:gd name="connsiteX14" fmla="*/ 814917 w 829811"/>
                <a:gd name="connsiteY14" fmla="*/ 762090 h 798391"/>
                <a:gd name="connsiteX15" fmla="*/ 814917 w 829811"/>
                <a:gd name="connsiteY15" fmla="*/ 772673 h 7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811" h="798391">
                  <a:moveTo>
                    <a:pt x="0" y="381090"/>
                  </a:moveTo>
                  <a:cubicBezTo>
                    <a:pt x="33073" y="464875"/>
                    <a:pt x="68792" y="763854"/>
                    <a:pt x="127000" y="762090"/>
                  </a:cubicBezTo>
                  <a:cubicBezTo>
                    <a:pt x="185208" y="760326"/>
                    <a:pt x="329847" y="497507"/>
                    <a:pt x="349250" y="370507"/>
                  </a:cubicBezTo>
                  <a:cubicBezTo>
                    <a:pt x="368653" y="243507"/>
                    <a:pt x="276931" y="1854"/>
                    <a:pt x="243417" y="90"/>
                  </a:cubicBezTo>
                  <a:cubicBezTo>
                    <a:pt x="209903" y="-1674"/>
                    <a:pt x="130528" y="232923"/>
                    <a:pt x="148167" y="359923"/>
                  </a:cubicBezTo>
                  <a:cubicBezTo>
                    <a:pt x="165806" y="486923"/>
                    <a:pt x="278695" y="763854"/>
                    <a:pt x="349250" y="762090"/>
                  </a:cubicBezTo>
                  <a:cubicBezTo>
                    <a:pt x="419805" y="760326"/>
                    <a:pt x="550333" y="476340"/>
                    <a:pt x="571500" y="349340"/>
                  </a:cubicBezTo>
                  <a:cubicBezTo>
                    <a:pt x="592667" y="222340"/>
                    <a:pt x="508001" y="-5201"/>
                    <a:pt x="476251" y="90"/>
                  </a:cubicBezTo>
                  <a:cubicBezTo>
                    <a:pt x="444501" y="5381"/>
                    <a:pt x="359834" y="254089"/>
                    <a:pt x="381000" y="381089"/>
                  </a:cubicBezTo>
                  <a:cubicBezTo>
                    <a:pt x="402166" y="508089"/>
                    <a:pt x="529167" y="763855"/>
                    <a:pt x="603250" y="762091"/>
                  </a:cubicBezTo>
                  <a:cubicBezTo>
                    <a:pt x="677333" y="760327"/>
                    <a:pt x="806098" y="497506"/>
                    <a:pt x="825501" y="370506"/>
                  </a:cubicBezTo>
                  <a:cubicBezTo>
                    <a:pt x="844904" y="243506"/>
                    <a:pt x="754945" y="-1674"/>
                    <a:pt x="719667" y="90"/>
                  </a:cubicBezTo>
                  <a:cubicBezTo>
                    <a:pt x="684389" y="1854"/>
                    <a:pt x="597958" y="252326"/>
                    <a:pt x="613833" y="381090"/>
                  </a:cubicBezTo>
                  <a:cubicBezTo>
                    <a:pt x="629708" y="509854"/>
                    <a:pt x="781402" y="709174"/>
                    <a:pt x="814916" y="772674"/>
                  </a:cubicBezTo>
                  <a:cubicBezTo>
                    <a:pt x="848430" y="836174"/>
                    <a:pt x="814917" y="762090"/>
                    <a:pt x="814917" y="762090"/>
                  </a:cubicBezTo>
                  <a:cubicBezTo>
                    <a:pt x="814917" y="762090"/>
                    <a:pt x="811389" y="800895"/>
                    <a:pt x="814917" y="77267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1" name="Right Triangle 10"/>
            <p:cNvSpPr/>
            <p:nvPr/>
          </p:nvSpPr>
          <p:spPr>
            <a:xfrm>
              <a:off x="709086" y="2063752"/>
              <a:ext cx="137582" cy="87841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48" name="TextBox 58"/>
          <p:cNvSpPr txBox="1">
            <a:spLocks noChangeArrowheads="1"/>
          </p:cNvSpPr>
          <p:nvPr/>
        </p:nvSpPr>
        <p:spPr bwMode="auto">
          <a:xfrm>
            <a:off x="151270" y="2241569"/>
            <a:ext cx="980106" cy="461665"/>
          </a:xfrm>
          <a:prstGeom prst="rect">
            <a:avLst/>
          </a:prstGeom>
          <a:noFill/>
          <a:ln w="9525">
            <a:noFill/>
            <a:miter lim="800000"/>
            <a:headEnd/>
            <a:tailEnd/>
          </a:ln>
        </p:spPr>
        <p:txBody>
          <a:bodyPr wrap="none">
            <a:spAutoFit/>
          </a:bodyPr>
          <a:lstStyle/>
          <a:p>
            <a:pPr algn="ctr"/>
            <a:r>
              <a:rPr lang="en-US" sz="1200" dirty="0" smtClean="0">
                <a:solidFill>
                  <a:prstClr val="black"/>
                </a:solidFill>
                <a:ea typeface="MS PGothic" pitchFamily="34" charset="-128"/>
              </a:rPr>
              <a:t>High Power</a:t>
            </a:r>
          </a:p>
          <a:p>
            <a:pPr algn="ctr"/>
            <a:r>
              <a:rPr lang="en-US" sz="1200" dirty="0" smtClean="0">
                <a:solidFill>
                  <a:prstClr val="black"/>
                </a:solidFill>
                <a:ea typeface="MS PGothic" pitchFamily="34" charset="-128"/>
              </a:rPr>
              <a:t>RF source</a:t>
            </a:r>
            <a:endParaRPr lang="en-US" sz="1200" dirty="0">
              <a:solidFill>
                <a:prstClr val="black"/>
              </a:solidFill>
              <a:ea typeface="MS PGothic" pitchFamily="34" charset="-128"/>
            </a:endParaRPr>
          </a:p>
        </p:txBody>
      </p:sp>
      <p:sp>
        <p:nvSpPr>
          <p:cNvPr id="65" name="Content Placeholder 1"/>
          <p:cNvSpPr txBox="1">
            <a:spLocks/>
          </p:cNvSpPr>
          <p:nvPr/>
        </p:nvSpPr>
        <p:spPr>
          <a:xfrm>
            <a:off x="4317020" y="3486883"/>
            <a:ext cx="1937730" cy="954107"/>
          </a:xfrm>
          <a:prstGeom prst="rect">
            <a:avLst/>
          </a:prstGeom>
        </p:spPr>
        <p:txBody>
          <a:bodyPr vert="horz" wrap="square" lIns="91440" tIns="45720" rIns="91440" bIns="45720" rtlCol="0">
            <a:spAutoFit/>
          </a:bodyPr>
          <a:lst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Tx/>
              <a:buFont typeface="Arial" pitchFamily="34" charset="0"/>
              <a:buNone/>
            </a:pPr>
            <a:r>
              <a:rPr lang="en-US" sz="1400" b="1" dirty="0" smtClean="0">
                <a:solidFill>
                  <a:srgbClr val="FF0000"/>
                </a:solidFill>
                <a:latin typeface="Arial Narrow"/>
                <a:cs typeface="Arial Narrow"/>
              </a:rPr>
              <a:t>B2-Eirene simulations predict ITER plasma conditions can be reached at the target</a:t>
            </a:r>
            <a:endParaRPr lang="en-US" sz="1400" b="1" dirty="0">
              <a:solidFill>
                <a:srgbClr val="FF0000"/>
              </a:solidFill>
              <a:latin typeface="Arial Narrow"/>
              <a:cs typeface="Arial Narrow"/>
            </a:endParaRPr>
          </a:p>
        </p:txBody>
      </p:sp>
      <p:cxnSp>
        <p:nvCxnSpPr>
          <p:cNvPr id="8" name="Straight Connector 7"/>
          <p:cNvCxnSpPr/>
          <p:nvPr/>
        </p:nvCxnSpPr>
        <p:spPr>
          <a:xfrm flipH="1" flipV="1">
            <a:off x="3212329" y="1900363"/>
            <a:ext cx="195504" cy="766637"/>
          </a:xfrm>
          <a:prstGeom prst="line">
            <a:avLst/>
          </a:prstGeom>
          <a:ln>
            <a:solidFill>
              <a:schemeClr val="tx1"/>
            </a:solidFill>
            <a:prstDash val="dash"/>
            <a:headEnd type="stealt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785873" y="1854037"/>
            <a:ext cx="50210" cy="1162213"/>
          </a:xfrm>
          <a:prstGeom prst="line">
            <a:avLst/>
          </a:prstGeom>
          <a:ln>
            <a:solidFill>
              <a:schemeClr val="tx1"/>
            </a:solidFill>
            <a:prstDash val="dash"/>
            <a:headEnd type="stealth"/>
            <a:tailEnd type="non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774867" y="2328444"/>
            <a:ext cx="2296847" cy="276999"/>
          </a:xfrm>
          <a:prstGeom prst="rect">
            <a:avLst/>
          </a:prstGeom>
          <a:noFill/>
        </p:spPr>
        <p:txBody>
          <a:bodyPr wrap="none" rtlCol="0">
            <a:spAutoFit/>
          </a:bodyPr>
          <a:lstStyle/>
          <a:p>
            <a:r>
              <a:rPr lang="en-US" sz="1200" b="1" dirty="0" smtClean="0">
                <a:solidFill>
                  <a:srgbClr val="006C3A"/>
                </a:solidFill>
                <a:latin typeface="Arial Narrow"/>
                <a:cs typeface="Arial Narrow"/>
              </a:rPr>
              <a:t>ORNL expertise in RF technologies</a:t>
            </a:r>
            <a:endParaRPr lang="en-US" sz="1200" b="1" dirty="0">
              <a:solidFill>
                <a:srgbClr val="006C3A"/>
              </a:solidFill>
              <a:latin typeface="Arial Narrow"/>
              <a:cs typeface="Arial Narrow"/>
            </a:endParaRPr>
          </a:p>
        </p:txBody>
      </p:sp>
      <p:sp>
        <p:nvSpPr>
          <p:cNvPr id="50" name="Rectangle 49"/>
          <p:cNvSpPr/>
          <p:nvPr/>
        </p:nvSpPr>
        <p:spPr>
          <a:xfrm>
            <a:off x="6973294" y="1105231"/>
            <a:ext cx="747423" cy="28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8215023" y="1917589"/>
            <a:ext cx="747423" cy="28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ontent Placeholder 5"/>
          <p:cNvSpPr>
            <a:spLocks noGrp="1"/>
          </p:cNvSpPr>
          <p:nvPr>
            <p:ph idx="1"/>
          </p:nvPr>
        </p:nvSpPr>
        <p:spPr>
          <a:xfrm>
            <a:off x="121787" y="4625653"/>
            <a:ext cx="2481713" cy="528430"/>
          </a:xfrm>
        </p:spPr>
        <p:txBody>
          <a:bodyPr/>
          <a:lstStyle/>
          <a:p>
            <a:pPr marL="0" indent="0">
              <a:buNone/>
            </a:pPr>
            <a:r>
              <a:rPr lang="en-US" sz="1400" b="1" dirty="0" smtClean="0">
                <a:solidFill>
                  <a:srgbClr val="FF0000"/>
                </a:solidFill>
              </a:rPr>
              <a:t>ORNL’s RF source demonstrated densities of ~4 x 10</a:t>
            </a:r>
            <a:r>
              <a:rPr lang="en-US" sz="1400" b="1" baseline="30000" dirty="0" smtClean="0">
                <a:solidFill>
                  <a:srgbClr val="FF0000"/>
                </a:solidFill>
              </a:rPr>
              <a:t>19</a:t>
            </a:r>
            <a:r>
              <a:rPr lang="en-US" sz="1400" b="1" dirty="0" smtClean="0">
                <a:solidFill>
                  <a:srgbClr val="FF0000"/>
                </a:solidFill>
              </a:rPr>
              <a:t> m</a:t>
            </a:r>
            <a:r>
              <a:rPr lang="en-US" sz="1400" b="1" baseline="30000" dirty="0" smtClean="0">
                <a:solidFill>
                  <a:srgbClr val="FF0000"/>
                </a:solidFill>
              </a:rPr>
              <a:t>-3</a:t>
            </a:r>
            <a:r>
              <a:rPr lang="en-US" sz="1400" b="1" dirty="0" smtClean="0">
                <a:solidFill>
                  <a:srgbClr val="FF0000"/>
                </a:solidFill>
              </a:rPr>
              <a:t> </a:t>
            </a:r>
            <a:endParaRPr lang="en-US" sz="1400" b="1" baseline="30000" dirty="0">
              <a:solidFill>
                <a:srgbClr val="FF0000"/>
              </a:solidFill>
            </a:endParaRPr>
          </a:p>
        </p:txBody>
      </p:sp>
      <p:pic>
        <p:nvPicPr>
          <p:cNvPr id="64" name="Picture 63" descr="Power scaling avg.pdf"/>
          <p:cNvPicPr>
            <a:picLocks noChangeAspect="1"/>
          </p:cNvPicPr>
          <p:nvPr/>
        </p:nvPicPr>
        <p:blipFill rotWithShape="1">
          <a:blip r:embed="rId8" cstate="print">
            <a:extLst>
              <a:ext uri="{28A0092B-C50C-407E-A947-70E740481C1C}">
                <a14:useLocalDpi xmlns:a14="http://schemas.microsoft.com/office/drawing/2010/main" val="0"/>
              </a:ext>
            </a:extLst>
          </a:blip>
          <a:srcRect l="5751" t="31852" r="9173" b="28518"/>
          <a:stretch/>
        </p:blipFill>
        <p:spPr>
          <a:xfrm>
            <a:off x="116415" y="3090332"/>
            <a:ext cx="2307413" cy="1390947"/>
          </a:xfrm>
          <a:prstGeom prst="rect">
            <a:avLst/>
          </a:prstGeom>
        </p:spPr>
      </p:pic>
      <p:sp>
        <p:nvSpPr>
          <p:cNvPr id="66" name="Content Placeholder 1"/>
          <p:cNvSpPr txBox="1">
            <a:spLocks/>
          </p:cNvSpPr>
          <p:nvPr/>
        </p:nvSpPr>
        <p:spPr>
          <a:xfrm>
            <a:off x="130252" y="5290282"/>
            <a:ext cx="5711748" cy="923330"/>
          </a:xfrm>
          <a:prstGeom prst="rect">
            <a:avLst/>
          </a:prstGeom>
        </p:spPr>
        <p:txBody>
          <a:bodyPr vert="horz" wrap="square" lIns="91440" tIns="45720" rIns="91440" bIns="45720" rtlCol="0">
            <a:spAutoFit/>
          </a:bodyPr>
          <a:lst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Tx/>
              <a:buFont typeface="Arial" pitchFamily="34" charset="0"/>
              <a:buNone/>
            </a:pPr>
            <a:r>
              <a:rPr lang="en-US" sz="1800" b="1" dirty="0" smtClean="0">
                <a:solidFill>
                  <a:srgbClr val="006C3A"/>
                </a:solidFill>
                <a:latin typeface="Arial Narrow"/>
                <a:cs typeface="Arial Narrow"/>
              </a:rPr>
              <a:t>PMTS will be a cost effective device to carry out a critical R&amp;D program to advance the PMI science and the PFC development on the road to FNSF and DEMO</a:t>
            </a:r>
            <a:endParaRPr lang="en-US" sz="1800" b="1" dirty="0">
              <a:solidFill>
                <a:srgbClr val="006C3A"/>
              </a:solidFill>
              <a:latin typeface="Arial Narrow"/>
              <a:cs typeface="Arial Narrow"/>
            </a:endParaRPr>
          </a:p>
        </p:txBody>
      </p:sp>
      <p:sp>
        <p:nvSpPr>
          <p:cNvPr id="52" name="Right Arrow 51"/>
          <p:cNvSpPr/>
          <p:nvPr/>
        </p:nvSpPr>
        <p:spPr>
          <a:xfrm>
            <a:off x="1470660" y="2689860"/>
            <a:ext cx="1074420" cy="1981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606040" y="2689860"/>
            <a:ext cx="1767840" cy="19507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descr="Schermata 2012-06-02 a 01.36.44.png"/>
          <p:cNvPicPr>
            <a:picLocks noChangeAspect="1"/>
          </p:cNvPicPr>
          <p:nvPr/>
        </p:nvPicPr>
        <p:blipFill>
          <a:blip r:embed="rId4" cstate="print"/>
          <a:stretch>
            <a:fillRect/>
          </a:stretch>
        </p:blipFill>
        <p:spPr>
          <a:xfrm>
            <a:off x="4118391" y="2659801"/>
            <a:ext cx="1590409" cy="1922867"/>
          </a:xfrm>
          <a:prstGeom prst="rect">
            <a:avLst/>
          </a:prstGeom>
        </p:spPr>
      </p:pic>
      <p:sp>
        <p:nvSpPr>
          <p:cNvPr id="2" name="标题 1"/>
          <p:cNvSpPr>
            <a:spLocks noGrp="1"/>
          </p:cNvSpPr>
          <p:nvPr>
            <p:ph type="title"/>
          </p:nvPr>
        </p:nvSpPr>
        <p:spPr>
          <a:xfrm>
            <a:off x="0" y="-53286"/>
            <a:ext cx="9144000" cy="675431"/>
          </a:xfrm>
        </p:spPr>
        <p:txBody>
          <a:bodyPr/>
          <a:lstStyle/>
          <a:p>
            <a:r>
              <a:rPr lang="en-US" altLang="zh-CN" dirty="0" err="1" smtClean="0"/>
              <a:t>LiMIT</a:t>
            </a:r>
            <a:r>
              <a:rPr lang="en-US" altLang="zh-CN" dirty="0" smtClean="0"/>
              <a:t>: Lithium-Metal Infused Trenches</a:t>
            </a:r>
            <a:endParaRPr lang="zh-CN" altLang="en-US" dirty="0"/>
          </a:p>
        </p:txBody>
      </p:sp>
      <p:sp>
        <p:nvSpPr>
          <p:cNvPr id="3" name="内容占位符 2"/>
          <p:cNvSpPr>
            <a:spLocks noGrp="1"/>
          </p:cNvSpPr>
          <p:nvPr>
            <p:ph idx="1"/>
          </p:nvPr>
        </p:nvSpPr>
        <p:spPr>
          <a:xfrm>
            <a:off x="0" y="688973"/>
            <a:ext cx="3660800" cy="2242401"/>
          </a:xfrm>
        </p:spPr>
        <p:txBody>
          <a:bodyPr/>
          <a:lstStyle/>
          <a:p>
            <a:pPr>
              <a:spcAft>
                <a:spcPts val="204"/>
              </a:spcAft>
            </a:pPr>
            <a:r>
              <a:rPr lang="en-US" altLang="zh-CN" sz="1400" b="1" dirty="0" err="1" smtClean="0">
                <a:solidFill>
                  <a:schemeClr val="accent6">
                    <a:lumMod val="50000"/>
                  </a:schemeClr>
                </a:solidFill>
              </a:rPr>
              <a:t>LiMIT</a:t>
            </a:r>
            <a:r>
              <a:rPr lang="en-US" altLang="zh-CN" sz="1400" b="1" dirty="0" smtClean="0">
                <a:solidFill>
                  <a:schemeClr val="accent6">
                    <a:lumMod val="50000"/>
                  </a:schemeClr>
                </a:solidFill>
              </a:rPr>
              <a:t> </a:t>
            </a:r>
            <a:r>
              <a:rPr lang="en-US" altLang="zh-CN" sz="1400" b="1" dirty="0">
                <a:solidFill>
                  <a:schemeClr val="accent6">
                    <a:lumMod val="50000"/>
                  </a:schemeClr>
                </a:solidFill>
              </a:rPr>
              <a:t>concept</a:t>
            </a:r>
            <a:r>
              <a:rPr lang="en-US" altLang="zh-CN" sz="1400" dirty="0"/>
              <a:t>: </a:t>
            </a:r>
            <a:r>
              <a:rPr lang="en-US" altLang="zh-CN" sz="1400" dirty="0" smtClean="0"/>
              <a:t>metal (stainless steel or </a:t>
            </a:r>
            <a:r>
              <a:rPr lang="en-US" altLang="zh-CN" sz="1400" dirty="0" err="1" smtClean="0"/>
              <a:t>Moly</a:t>
            </a:r>
            <a:r>
              <a:rPr lang="en-US" altLang="zh-CN" sz="1400" dirty="0" smtClean="0"/>
              <a:t>) tiles </a:t>
            </a:r>
            <a:r>
              <a:rPr lang="en-US" altLang="zh-CN" sz="1400" dirty="0"/>
              <a:t>with radial trenches containing</a:t>
            </a:r>
            <a:r>
              <a:rPr lang="en-US" altLang="zh-CN" sz="1400" dirty="0" smtClean="0"/>
              <a:t> </a:t>
            </a:r>
            <a:r>
              <a:rPr lang="en-US" altLang="zh-CN" sz="1400" u="sng" dirty="0" smtClean="0"/>
              <a:t>liquid lithium</a:t>
            </a:r>
          </a:p>
          <a:p>
            <a:pPr>
              <a:spcAft>
                <a:spcPts val="204"/>
              </a:spcAft>
            </a:pPr>
            <a:r>
              <a:rPr lang="en-US" altLang="zh-CN" sz="1400" dirty="0" smtClean="0"/>
              <a:t>The </a:t>
            </a:r>
            <a:r>
              <a:rPr lang="en-US" altLang="zh-CN" sz="1400" dirty="0"/>
              <a:t>trenches run in the </a:t>
            </a:r>
            <a:r>
              <a:rPr lang="en-US" altLang="zh-CN" sz="1400" dirty="0" smtClean="0"/>
              <a:t>radial (</a:t>
            </a:r>
            <a:r>
              <a:rPr lang="en-US" altLang="zh-CN" sz="1400" dirty="0" err="1" smtClean="0"/>
              <a:t>polodial</a:t>
            </a:r>
            <a:r>
              <a:rPr lang="en-US" altLang="zh-CN" sz="1400" dirty="0"/>
              <a:t>) direction such that they lie primarily perpendicular to the </a:t>
            </a:r>
            <a:r>
              <a:rPr lang="en-US" altLang="zh-CN" sz="1400" dirty="0" err="1" smtClean="0"/>
              <a:t>toroidal</a:t>
            </a:r>
            <a:r>
              <a:rPr lang="en-US" altLang="zh-CN" sz="1400" dirty="0" smtClean="0"/>
              <a:t> </a:t>
            </a:r>
            <a:r>
              <a:rPr lang="en-US" altLang="zh-CN" sz="1400" dirty="0"/>
              <a:t>magnetic </a:t>
            </a:r>
            <a:r>
              <a:rPr lang="en-US" altLang="zh-CN" sz="1400" dirty="0" smtClean="0"/>
              <a:t>field</a:t>
            </a:r>
          </a:p>
          <a:p>
            <a:pPr>
              <a:spcAft>
                <a:spcPts val="204"/>
              </a:spcAft>
            </a:pPr>
            <a:r>
              <a:rPr lang="en-US" altLang="zh-CN" sz="1400" dirty="0" smtClean="0"/>
              <a:t>Li flows in the slots of the metal plate powered by the vertical temperature gradient</a:t>
            </a:r>
          </a:p>
        </p:txBody>
      </p:sp>
      <p:pic>
        <p:nvPicPr>
          <p:cNvPr id="1026" name="图片 2" descr="triangle slot_v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2136" y="863836"/>
            <a:ext cx="1696422" cy="10664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图片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083" y="1223515"/>
            <a:ext cx="1807335" cy="113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图片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5024" y="1036037"/>
            <a:ext cx="1456329" cy="146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接箭头​​连接符 6"/>
          <p:cNvCxnSpPr/>
          <p:nvPr/>
        </p:nvCxnSpPr>
        <p:spPr bwMode="auto">
          <a:xfrm flipH="1">
            <a:off x="4210807" y="843126"/>
            <a:ext cx="1321329" cy="803286"/>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9" name="直接箭头​​连接符 8"/>
          <p:cNvCxnSpPr/>
          <p:nvPr/>
        </p:nvCxnSpPr>
        <p:spPr bwMode="auto">
          <a:xfrm flipH="1" flipV="1">
            <a:off x="4425522" y="1646413"/>
            <a:ext cx="1106613" cy="249295"/>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3" name="直接箭头​​连接符 12"/>
          <p:cNvCxnSpPr/>
          <p:nvPr/>
        </p:nvCxnSpPr>
        <p:spPr bwMode="auto">
          <a:xfrm flipH="1">
            <a:off x="4326424" y="1018010"/>
            <a:ext cx="289040" cy="51760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4198399" y="561509"/>
            <a:ext cx="1849861" cy="470200"/>
          </a:xfrm>
          <a:prstGeom prst="rect">
            <a:avLst/>
          </a:prstGeom>
          <a:noFill/>
        </p:spPr>
        <p:txBody>
          <a:bodyPr wrap="square" lIns="82936" tIns="41469" rIns="82936" bIns="41469" rtlCol="0">
            <a:spAutoFit/>
          </a:bodyPr>
          <a:lstStyle/>
          <a:p>
            <a:pPr defTabSz="414683" hangingPunct="0">
              <a:lnSpc>
                <a:spcPct val="93000"/>
              </a:lnSpc>
              <a:buClr>
                <a:srgbClr val="000000"/>
              </a:buClr>
              <a:buSzPct val="45000"/>
            </a:pPr>
            <a:r>
              <a:rPr lang="en-US" altLang="zh-CN" sz="1300" dirty="0" smtClean="0">
                <a:solidFill>
                  <a:srgbClr val="000000"/>
                </a:solidFill>
              </a:rPr>
              <a:t>NSTX Inner </a:t>
            </a:r>
          </a:p>
          <a:p>
            <a:pPr defTabSz="414683" hangingPunct="0">
              <a:lnSpc>
                <a:spcPct val="93000"/>
              </a:lnSpc>
              <a:buClr>
                <a:srgbClr val="000000"/>
              </a:buClr>
              <a:buSzPct val="45000"/>
            </a:pPr>
            <a:r>
              <a:rPr lang="en-US" altLang="zh-CN" sz="1300" dirty="0" err="1" smtClean="0">
                <a:solidFill>
                  <a:srgbClr val="000000"/>
                </a:solidFill>
              </a:rPr>
              <a:t>divertor</a:t>
            </a:r>
            <a:r>
              <a:rPr lang="en-US" altLang="zh-CN" sz="1300" dirty="0" smtClean="0">
                <a:solidFill>
                  <a:srgbClr val="000000"/>
                </a:solidFill>
              </a:rPr>
              <a:t> shelf</a:t>
            </a:r>
            <a:endParaRPr lang="zh-CN" altLang="en-US" sz="1300" dirty="0">
              <a:solidFill>
                <a:srgbClr val="000000"/>
              </a:solidFill>
            </a:endParaRPr>
          </a:p>
        </p:txBody>
      </p:sp>
      <p:sp>
        <p:nvSpPr>
          <p:cNvPr id="16" name="矩形​​ 15"/>
          <p:cNvSpPr/>
          <p:nvPr/>
        </p:nvSpPr>
        <p:spPr bwMode="auto">
          <a:xfrm>
            <a:off x="5936794" y="1307094"/>
            <a:ext cx="148650" cy="401643"/>
          </a:xfrm>
          <a:prstGeom prst="rect">
            <a:avLst/>
          </a:prstGeom>
          <a:noFill/>
          <a:ln w="19050">
            <a:solidFill>
              <a:srgbClr val="FF00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2936" tIns="41469" rIns="82936" bIns="41469" numCol="1" rtlCol="0" anchor="t" anchorCtr="0" compatLnSpc="1">
            <a:prstTxWarp prst="textNoShape">
              <a:avLst/>
            </a:prstTxWarp>
          </a:bodyPr>
          <a:lstStyle/>
          <a:p>
            <a:pPr defTabSz="414683" hangingPunct="0">
              <a:lnSpc>
                <a:spcPct val="93000"/>
              </a:lnSpc>
              <a:buClr>
                <a:srgbClr val="000000"/>
              </a:buClr>
              <a:buSzPct val="45000"/>
            </a:pPr>
            <a:endParaRPr lang="zh-CN" altLang="en-US" dirty="0" smtClean="0">
              <a:solidFill>
                <a:srgbClr val="FFFFFF"/>
              </a:solidFill>
            </a:endParaRPr>
          </a:p>
        </p:txBody>
      </p:sp>
      <p:cxnSp>
        <p:nvCxnSpPr>
          <p:cNvPr id="18" name="直接箭头​​连接符 17"/>
          <p:cNvCxnSpPr/>
          <p:nvPr/>
        </p:nvCxnSpPr>
        <p:spPr bwMode="auto">
          <a:xfrm flipH="1">
            <a:off x="6085443" y="1244770"/>
            <a:ext cx="1156160" cy="62323"/>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0" name="直接箭头​​连接符 19"/>
          <p:cNvCxnSpPr/>
          <p:nvPr/>
        </p:nvCxnSpPr>
        <p:spPr bwMode="auto">
          <a:xfrm flipH="1" flipV="1">
            <a:off x="6085443" y="1708735"/>
            <a:ext cx="1156160" cy="650939"/>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7" name="Straight Connector 16"/>
          <p:cNvCxnSpPr/>
          <p:nvPr/>
        </p:nvCxnSpPr>
        <p:spPr bwMode="auto">
          <a:xfrm flipV="1">
            <a:off x="7582456" y="1716240"/>
            <a:ext cx="1193423" cy="1"/>
          </a:xfrm>
          <a:prstGeom prst="line">
            <a:avLst/>
          </a:prstGeom>
          <a:solidFill>
            <a:srgbClr val="00B8FF"/>
          </a:solidFill>
          <a:ln w="76200" cap="flat" cmpd="sng" algn="ctr">
            <a:solidFill>
              <a:srgbClr val="FF0000"/>
            </a:solidFill>
            <a:prstDash val="solid"/>
            <a:round/>
            <a:headEnd type="none" w="med" len="med"/>
            <a:tailEnd type="none" w="med" len="med"/>
          </a:ln>
          <a:effectLst/>
        </p:spPr>
      </p:cxnSp>
      <p:sp>
        <p:nvSpPr>
          <p:cNvPr id="19" name="TextBox 18"/>
          <p:cNvSpPr txBox="1"/>
          <p:nvPr/>
        </p:nvSpPr>
        <p:spPr>
          <a:xfrm>
            <a:off x="7677089" y="666564"/>
            <a:ext cx="1398111" cy="641978"/>
          </a:xfrm>
          <a:prstGeom prst="rect">
            <a:avLst/>
          </a:prstGeom>
          <a:noFill/>
        </p:spPr>
        <p:txBody>
          <a:bodyPr wrap="square" lIns="82936" tIns="41469" rIns="82936" bIns="41469" rtlCol="0">
            <a:spAutoFit/>
          </a:bodyPr>
          <a:lstStyle/>
          <a:p>
            <a:pPr algn="r" defTabSz="414683" hangingPunct="0">
              <a:lnSpc>
                <a:spcPct val="93000"/>
              </a:lnSpc>
              <a:buClr>
                <a:srgbClr val="000000"/>
              </a:buClr>
              <a:buSzPct val="45000"/>
            </a:pPr>
            <a:r>
              <a:rPr lang="en-US" sz="1300" dirty="0" err="1" smtClean="0">
                <a:solidFill>
                  <a:srgbClr val="FF0000"/>
                </a:solidFill>
              </a:rPr>
              <a:t>Divertor</a:t>
            </a:r>
            <a:r>
              <a:rPr lang="en-US" sz="1300" dirty="0" smtClean="0">
                <a:solidFill>
                  <a:srgbClr val="FF0000"/>
                </a:solidFill>
              </a:rPr>
              <a:t> </a:t>
            </a:r>
            <a:r>
              <a:rPr lang="en-US" sz="1300" dirty="0" err="1" smtClean="0">
                <a:solidFill>
                  <a:srgbClr val="FF0000"/>
                </a:solidFill>
              </a:rPr>
              <a:t>Strikepoint</a:t>
            </a:r>
            <a:r>
              <a:rPr lang="en-US" sz="1300" dirty="0" smtClean="0">
                <a:solidFill>
                  <a:srgbClr val="FF0000"/>
                </a:solidFill>
              </a:rPr>
              <a:t> Stripe</a:t>
            </a:r>
            <a:endParaRPr lang="en-US" sz="1300" dirty="0">
              <a:solidFill>
                <a:srgbClr val="FF0000"/>
              </a:solidFill>
            </a:endParaRPr>
          </a:p>
        </p:txBody>
      </p:sp>
      <p:cxnSp>
        <p:nvCxnSpPr>
          <p:cNvPr id="22" name="Straight Arrow Connector 21"/>
          <p:cNvCxnSpPr/>
          <p:nvPr/>
        </p:nvCxnSpPr>
        <p:spPr bwMode="auto">
          <a:xfrm rot="5400000">
            <a:off x="8590563" y="1304735"/>
            <a:ext cx="419702" cy="114374"/>
          </a:xfrm>
          <a:prstGeom prst="straightConnector1">
            <a:avLst/>
          </a:prstGeom>
          <a:solidFill>
            <a:srgbClr val="00B8FF"/>
          </a:solidFill>
          <a:ln w="9525" cap="flat" cmpd="sng" algn="ctr">
            <a:solidFill>
              <a:srgbClr val="FF0000"/>
            </a:solidFill>
            <a:prstDash val="solid"/>
            <a:round/>
            <a:headEnd type="none" w="med" len="med"/>
            <a:tailEnd type="arrow"/>
          </a:ln>
          <a:effectLst/>
        </p:spPr>
      </p:cxnSp>
      <p:sp>
        <p:nvSpPr>
          <p:cNvPr id="25" name="Rectangle 24"/>
          <p:cNvSpPr/>
          <p:nvPr/>
        </p:nvSpPr>
        <p:spPr>
          <a:xfrm>
            <a:off x="277121" y="5916921"/>
            <a:ext cx="4570560" cy="398578"/>
          </a:xfrm>
          <a:prstGeom prst="rect">
            <a:avLst/>
          </a:prstGeom>
        </p:spPr>
        <p:txBody>
          <a:bodyPr lIns="82936" tIns="41469" rIns="82936" bIns="41469">
            <a:spAutoFit/>
          </a:bodyPr>
          <a:lstStyle/>
          <a:p>
            <a:pPr defTabSz="414683" hangingPunct="0">
              <a:lnSpc>
                <a:spcPct val="93000"/>
              </a:lnSpc>
              <a:buClr>
                <a:srgbClr val="000000"/>
              </a:buClr>
              <a:buSzPct val="45000"/>
            </a:pPr>
            <a:r>
              <a:rPr lang="nb-NO" altLang="zh-CN" sz="1100" dirty="0" smtClean="0">
                <a:solidFill>
                  <a:srgbClr val="000000"/>
                </a:solidFill>
              </a:rPr>
              <a:t>M.A. </a:t>
            </a:r>
            <a:r>
              <a:rPr lang="nb-NO" altLang="zh-CN" sz="1100" dirty="0" err="1" smtClean="0">
                <a:solidFill>
                  <a:srgbClr val="000000"/>
                </a:solidFill>
              </a:rPr>
              <a:t>Jaworski</a:t>
            </a:r>
            <a:r>
              <a:rPr lang="nb-NO" altLang="zh-CN" sz="1100" dirty="0" smtClean="0">
                <a:solidFill>
                  <a:srgbClr val="000000"/>
                </a:solidFill>
              </a:rPr>
              <a:t>, et al. </a:t>
            </a:r>
            <a:r>
              <a:rPr lang="nb-NO" altLang="zh-CN" sz="1100" dirty="0" err="1" smtClean="0">
                <a:solidFill>
                  <a:srgbClr val="000000"/>
                </a:solidFill>
              </a:rPr>
              <a:t>Phys</a:t>
            </a:r>
            <a:r>
              <a:rPr lang="nb-NO" altLang="zh-CN" sz="1100" dirty="0" smtClean="0">
                <a:solidFill>
                  <a:srgbClr val="000000"/>
                </a:solidFill>
              </a:rPr>
              <a:t>. Rev. Lett. 104, 094503 (2010)</a:t>
            </a:r>
          </a:p>
          <a:p>
            <a:pPr defTabSz="414683" hangingPunct="0">
              <a:lnSpc>
                <a:spcPct val="93000"/>
              </a:lnSpc>
              <a:buClr>
                <a:srgbClr val="000000"/>
              </a:buClr>
              <a:buSzPct val="45000"/>
            </a:pPr>
            <a:r>
              <a:rPr lang="nb-NO" altLang="zh-CN" sz="1100" dirty="0" smtClean="0">
                <a:solidFill>
                  <a:srgbClr val="000000"/>
                </a:solidFill>
              </a:rPr>
              <a:t>D.N. </a:t>
            </a:r>
            <a:r>
              <a:rPr lang="nb-NO" altLang="zh-CN" sz="1100" dirty="0" err="1" smtClean="0">
                <a:solidFill>
                  <a:srgbClr val="000000"/>
                </a:solidFill>
              </a:rPr>
              <a:t>Ruzic</a:t>
            </a:r>
            <a:r>
              <a:rPr lang="nb-NO" altLang="zh-CN" sz="1100" dirty="0" smtClean="0">
                <a:solidFill>
                  <a:srgbClr val="000000"/>
                </a:solidFill>
              </a:rPr>
              <a:t>, et al. </a:t>
            </a:r>
            <a:r>
              <a:rPr lang="nb-NO" altLang="zh-CN" sz="1100" dirty="0" err="1" smtClean="0">
                <a:solidFill>
                  <a:srgbClr val="000000"/>
                </a:solidFill>
              </a:rPr>
              <a:t>Nucl</a:t>
            </a:r>
            <a:r>
              <a:rPr lang="nb-NO" altLang="zh-CN" sz="1100" dirty="0" smtClean="0">
                <a:solidFill>
                  <a:srgbClr val="000000"/>
                </a:solidFill>
              </a:rPr>
              <a:t>. </a:t>
            </a:r>
            <a:r>
              <a:rPr lang="nb-NO" altLang="zh-CN" sz="1100" dirty="0" err="1" smtClean="0">
                <a:solidFill>
                  <a:srgbClr val="000000"/>
                </a:solidFill>
              </a:rPr>
              <a:t>Fusion</a:t>
            </a:r>
            <a:r>
              <a:rPr lang="nb-NO" altLang="zh-CN" sz="1100" dirty="0" smtClean="0">
                <a:solidFill>
                  <a:srgbClr val="000000"/>
                </a:solidFill>
              </a:rPr>
              <a:t> Lett. </a:t>
            </a:r>
            <a:r>
              <a:rPr lang="it-IT" sz="1100" dirty="0" smtClean="0">
                <a:solidFill>
                  <a:srgbClr val="000000"/>
                </a:solidFill>
              </a:rPr>
              <a:t>51 (2011) 102002 </a:t>
            </a:r>
            <a:endParaRPr lang="en-US" sz="1100" dirty="0">
              <a:solidFill>
                <a:srgbClr val="000000"/>
              </a:solidFill>
            </a:endParaRPr>
          </a:p>
        </p:txBody>
      </p:sp>
      <p:sp>
        <p:nvSpPr>
          <p:cNvPr id="26" name="Rectangle 25"/>
          <p:cNvSpPr/>
          <p:nvPr/>
        </p:nvSpPr>
        <p:spPr>
          <a:xfrm>
            <a:off x="268802" y="2819970"/>
            <a:ext cx="3878399" cy="1526322"/>
          </a:xfrm>
          <a:prstGeom prst="rect">
            <a:avLst/>
          </a:prstGeom>
          <a:ln>
            <a:solidFill>
              <a:schemeClr val="tx1"/>
            </a:solidFill>
          </a:ln>
        </p:spPr>
        <p:txBody>
          <a:bodyPr wrap="square" lIns="82936" tIns="41469" rIns="82936" bIns="41469">
            <a:spAutoFit/>
          </a:bodyPr>
          <a:lstStyle/>
          <a:p>
            <a:pPr defTabSz="414683" hangingPunct="0">
              <a:lnSpc>
                <a:spcPct val="93000"/>
              </a:lnSpc>
              <a:spcAft>
                <a:spcPts val="204"/>
              </a:spcAft>
              <a:buClr>
                <a:srgbClr val="000000"/>
              </a:buClr>
              <a:buSzPct val="100000"/>
            </a:pPr>
            <a:r>
              <a:rPr lang="en-US" altLang="zh-CN" sz="1400" b="1" dirty="0" smtClean="0">
                <a:solidFill>
                  <a:srgbClr val="5D3805"/>
                </a:solidFill>
              </a:rPr>
              <a:t>The vertical temperature gradient generates vertical </a:t>
            </a:r>
            <a:r>
              <a:rPr lang="en-US" altLang="zh-CN" sz="1400" b="1" dirty="0" smtClean="0">
                <a:solidFill>
                  <a:srgbClr val="0000FF"/>
                </a:solidFill>
              </a:rPr>
              <a:t>thermoelectric currents </a:t>
            </a:r>
            <a:r>
              <a:rPr lang="en-US" altLang="zh-CN" sz="1400" b="1" dirty="0" smtClean="0">
                <a:solidFill>
                  <a:srgbClr val="5D3805"/>
                </a:solidFill>
              </a:rPr>
              <a:t>within each trench of </a:t>
            </a:r>
            <a:r>
              <a:rPr lang="en-US" altLang="zh-CN" sz="1400" b="1" dirty="0" err="1" smtClean="0">
                <a:solidFill>
                  <a:srgbClr val="5D3805"/>
                </a:solidFill>
              </a:rPr>
              <a:t>LiMIT</a:t>
            </a:r>
            <a:r>
              <a:rPr lang="en-US" altLang="zh-CN" sz="1400" b="1" dirty="0" smtClean="0">
                <a:solidFill>
                  <a:srgbClr val="5D3805"/>
                </a:solidFill>
              </a:rPr>
              <a:t>, which when </a:t>
            </a:r>
            <a:r>
              <a:rPr lang="en-US" altLang="zh-CN" sz="1400" b="1" dirty="0" err="1" smtClean="0">
                <a:solidFill>
                  <a:srgbClr val="5D3805"/>
                </a:solidFill>
              </a:rPr>
              <a:t>JxB</a:t>
            </a:r>
            <a:r>
              <a:rPr lang="en-US" altLang="zh-CN" sz="1400" b="1" dirty="0" smtClean="0">
                <a:solidFill>
                  <a:srgbClr val="5D3805"/>
                </a:solidFill>
              </a:rPr>
              <a:t>-“crossed” by the </a:t>
            </a:r>
            <a:r>
              <a:rPr lang="en-US" altLang="zh-CN" sz="1400" b="1" dirty="0" err="1" smtClean="0">
                <a:solidFill>
                  <a:srgbClr val="5D3805"/>
                </a:solidFill>
              </a:rPr>
              <a:t>toroidal</a:t>
            </a:r>
            <a:r>
              <a:rPr lang="en-US" altLang="zh-CN" sz="1400" b="1" dirty="0" smtClean="0">
                <a:solidFill>
                  <a:srgbClr val="5D3805"/>
                </a:solidFill>
              </a:rPr>
              <a:t> magnetic field, will create a radial force on the Li driving it along the slot.  </a:t>
            </a:r>
          </a:p>
          <a:p>
            <a:pPr defTabSz="414683" hangingPunct="0">
              <a:lnSpc>
                <a:spcPct val="93000"/>
              </a:lnSpc>
              <a:spcAft>
                <a:spcPts val="204"/>
              </a:spcAft>
              <a:buClr>
                <a:srgbClr val="000000"/>
              </a:buClr>
              <a:buSzPct val="100000"/>
            </a:pPr>
            <a:r>
              <a:rPr lang="en-US" altLang="zh-CN" sz="1400" b="1" dirty="0" smtClean="0">
                <a:solidFill>
                  <a:srgbClr val="5D3805"/>
                </a:solidFill>
              </a:rPr>
              <a:t>This is </a:t>
            </a:r>
            <a:r>
              <a:rPr lang="en-US" altLang="zh-CN" sz="1400" b="1" dirty="0" smtClean="0">
                <a:solidFill>
                  <a:srgbClr val="0000FF"/>
                </a:solidFill>
              </a:rPr>
              <a:t>self-driven </a:t>
            </a:r>
            <a:r>
              <a:rPr lang="en-US" altLang="zh-CN" sz="1400" b="1" dirty="0" smtClean="0">
                <a:solidFill>
                  <a:srgbClr val="5D3805"/>
                </a:solidFill>
              </a:rPr>
              <a:t>flow.</a:t>
            </a:r>
          </a:p>
        </p:txBody>
      </p:sp>
      <p:grpSp>
        <p:nvGrpSpPr>
          <p:cNvPr id="4" name="组合 42"/>
          <p:cNvGrpSpPr>
            <a:grpSpLocks noChangeAspect="1"/>
          </p:cNvGrpSpPr>
          <p:nvPr/>
        </p:nvGrpSpPr>
        <p:grpSpPr bwMode="auto">
          <a:xfrm>
            <a:off x="5568533" y="2370608"/>
            <a:ext cx="3997498" cy="2447409"/>
            <a:chOff x="4317" y="5593"/>
            <a:chExt cx="5217" cy="3530"/>
          </a:xfrm>
        </p:grpSpPr>
        <p:sp>
          <p:nvSpPr>
            <p:cNvPr id="99" name="矩形 76" descr="沙滩"/>
            <p:cNvSpPr>
              <a:spLocks noChangeArrowheads="1"/>
            </p:cNvSpPr>
            <p:nvPr/>
          </p:nvSpPr>
          <p:spPr bwMode="auto">
            <a:xfrm>
              <a:off x="4776" y="6841"/>
              <a:ext cx="3154" cy="571"/>
            </a:xfrm>
            <a:prstGeom prst="rect">
              <a:avLst/>
            </a:prstGeom>
            <a:blipFill dpi="0" rotWithShape="0">
              <a:blip r:embed="rId8" cstate="print"/>
              <a:srcRect/>
              <a:tile tx="0" ty="0" sx="100000" sy="100000" flip="none" algn="tl"/>
            </a:bli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0" name="椭圆 75"/>
            <p:cNvSpPr>
              <a:spLocks noChangeArrowheads="1"/>
            </p:cNvSpPr>
            <p:nvPr/>
          </p:nvSpPr>
          <p:spPr bwMode="auto">
            <a:xfrm>
              <a:off x="5170" y="6966"/>
              <a:ext cx="312" cy="31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1" name="椭圆 74"/>
            <p:cNvSpPr>
              <a:spLocks noChangeArrowheads="1"/>
            </p:cNvSpPr>
            <p:nvPr/>
          </p:nvSpPr>
          <p:spPr bwMode="auto">
            <a:xfrm>
              <a:off x="5889" y="6963"/>
              <a:ext cx="312" cy="31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2" name="椭圆 73"/>
            <p:cNvSpPr>
              <a:spLocks noChangeArrowheads="1"/>
            </p:cNvSpPr>
            <p:nvPr/>
          </p:nvSpPr>
          <p:spPr bwMode="auto">
            <a:xfrm>
              <a:off x="6608" y="6963"/>
              <a:ext cx="312" cy="31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3" name="椭圆 72"/>
            <p:cNvSpPr>
              <a:spLocks noChangeArrowheads="1"/>
            </p:cNvSpPr>
            <p:nvPr/>
          </p:nvSpPr>
          <p:spPr bwMode="auto">
            <a:xfrm>
              <a:off x="7297" y="6967"/>
              <a:ext cx="312" cy="31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4" name="矩形 71"/>
            <p:cNvSpPr>
              <a:spLocks noChangeArrowheads="1"/>
            </p:cNvSpPr>
            <p:nvPr/>
          </p:nvSpPr>
          <p:spPr bwMode="auto">
            <a:xfrm>
              <a:off x="4548" y="6843"/>
              <a:ext cx="230" cy="857"/>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5" name="矩形 70"/>
            <p:cNvSpPr>
              <a:spLocks noChangeArrowheads="1"/>
            </p:cNvSpPr>
            <p:nvPr/>
          </p:nvSpPr>
          <p:spPr bwMode="auto">
            <a:xfrm>
              <a:off x="7930" y="6841"/>
              <a:ext cx="230" cy="857"/>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6" name="自选图形 69"/>
            <p:cNvSpPr>
              <a:spLocks noChangeShapeType="1"/>
            </p:cNvSpPr>
            <p:nvPr/>
          </p:nvSpPr>
          <p:spPr bwMode="auto">
            <a:xfrm>
              <a:off x="4534" y="6554"/>
              <a:ext cx="2" cy="1332"/>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7" name="自选图形 68"/>
            <p:cNvSpPr>
              <a:spLocks noChangeShapeType="1"/>
            </p:cNvSpPr>
            <p:nvPr/>
          </p:nvSpPr>
          <p:spPr bwMode="auto">
            <a:xfrm>
              <a:off x="8185" y="6566"/>
              <a:ext cx="1" cy="1332"/>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8" name="自选图形 67"/>
            <p:cNvSpPr>
              <a:spLocks noChangeShapeType="1"/>
            </p:cNvSpPr>
            <p:nvPr/>
          </p:nvSpPr>
          <p:spPr bwMode="auto">
            <a:xfrm>
              <a:off x="4776" y="6841"/>
              <a:ext cx="1" cy="1045"/>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09" name="自选图形 66"/>
            <p:cNvSpPr>
              <a:spLocks noChangeShapeType="1"/>
            </p:cNvSpPr>
            <p:nvPr/>
          </p:nvSpPr>
          <p:spPr bwMode="auto">
            <a:xfrm>
              <a:off x="7930" y="6841"/>
              <a:ext cx="1" cy="1045"/>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0" name="文本框 60"/>
            <p:cNvSpPr txBox="1">
              <a:spLocks noChangeArrowheads="1"/>
            </p:cNvSpPr>
            <p:nvPr/>
          </p:nvSpPr>
          <p:spPr bwMode="auto">
            <a:xfrm>
              <a:off x="4340" y="6206"/>
              <a:ext cx="1398"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500" b="1" dirty="0" smtClean="0">
                  <a:solidFill>
                    <a:srgbClr val="FF0000"/>
                  </a:solidFill>
                  <a:latin typeface="Arial" pitchFamily="34" charset="0"/>
                  <a:ea typeface="宋体" pitchFamily="2" charset="-122"/>
                  <a:cs typeface="Times New Roman" pitchFamily="18" charset="0"/>
                </a:rPr>
                <a:t>Grad T</a:t>
              </a:r>
              <a:endParaRPr lang="en-US" altLang="zh-CN" sz="1500" b="1" dirty="0" smtClean="0">
                <a:solidFill>
                  <a:srgbClr val="FF0000"/>
                </a:solidFill>
                <a:latin typeface="Arial" pitchFamily="34" charset="0"/>
                <a:ea typeface="宋体" pitchFamily="2" charset="-122"/>
                <a:cs typeface="宋体" pitchFamily="2" charset="-122"/>
              </a:endParaRPr>
            </a:p>
          </p:txBody>
        </p:sp>
        <p:sp>
          <p:nvSpPr>
            <p:cNvPr id="111" name="文本框 58"/>
            <p:cNvSpPr txBox="1">
              <a:spLocks noChangeArrowheads="1"/>
            </p:cNvSpPr>
            <p:nvPr/>
          </p:nvSpPr>
          <p:spPr bwMode="auto">
            <a:xfrm>
              <a:off x="6084" y="5593"/>
              <a:ext cx="210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b="1" dirty="0" smtClean="0">
                  <a:solidFill>
                    <a:srgbClr val="FF0000"/>
                  </a:solidFill>
                  <a:latin typeface="Arial" pitchFamily="34" charset="0"/>
                  <a:ea typeface="宋体" pitchFamily="2" charset="-122"/>
                  <a:cs typeface="Times New Roman" pitchFamily="18" charset="0"/>
                </a:rPr>
                <a:t>Heat flux</a:t>
              </a:r>
              <a:endParaRPr lang="en-US" altLang="zh-CN" b="1" dirty="0" smtClean="0">
                <a:solidFill>
                  <a:srgbClr val="FF0000"/>
                </a:solidFill>
                <a:latin typeface="Arial" pitchFamily="34" charset="0"/>
                <a:ea typeface="宋体" pitchFamily="2" charset="-122"/>
                <a:cs typeface="宋体" pitchFamily="2" charset="-122"/>
              </a:endParaRPr>
            </a:p>
          </p:txBody>
        </p:sp>
        <p:sp>
          <p:nvSpPr>
            <p:cNvPr id="112" name="自选图形 57"/>
            <p:cNvSpPr>
              <a:spLocks noChangeShapeType="1"/>
            </p:cNvSpPr>
            <p:nvPr/>
          </p:nvSpPr>
          <p:spPr bwMode="auto">
            <a:xfrm rot="5400000" flipH="1">
              <a:off x="5890" y="7364"/>
              <a:ext cx="716" cy="327"/>
            </a:xfrm>
            <a:prstGeom prst="bentConnector3">
              <a:avLst>
                <a:gd name="adj1" fmla="val -2236"/>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3" name="自选图形 56"/>
            <p:cNvSpPr>
              <a:spLocks noChangeShapeType="1"/>
            </p:cNvSpPr>
            <p:nvPr/>
          </p:nvSpPr>
          <p:spPr bwMode="auto">
            <a:xfrm rot="16200000">
              <a:off x="6243" y="7338"/>
              <a:ext cx="716" cy="379"/>
            </a:xfrm>
            <a:prstGeom prst="bentConnector3">
              <a:avLst>
                <a:gd name="adj1" fmla="val -1676"/>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4" name="自选图形 55"/>
            <p:cNvSpPr>
              <a:spLocks noChangeShapeType="1"/>
            </p:cNvSpPr>
            <p:nvPr/>
          </p:nvSpPr>
          <p:spPr bwMode="auto">
            <a:xfrm flipV="1">
              <a:off x="6411" y="7170"/>
              <a:ext cx="1047" cy="716"/>
            </a:xfrm>
            <a:prstGeom prst="bentConnector3">
              <a:avLst>
                <a:gd name="adj1" fmla="val 102764"/>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5" name="自选图形 54"/>
            <p:cNvSpPr>
              <a:spLocks noChangeShapeType="1"/>
            </p:cNvSpPr>
            <p:nvPr/>
          </p:nvSpPr>
          <p:spPr bwMode="auto">
            <a:xfrm rot="10800000">
              <a:off x="5267" y="7170"/>
              <a:ext cx="1144" cy="716"/>
            </a:xfrm>
            <a:prstGeom prst="bentConnector3">
              <a:avLst>
                <a:gd name="adj1" fmla="val 100347"/>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6" name="自选图形 53"/>
            <p:cNvSpPr>
              <a:spLocks noChangeShapeType="1"/>
            </p:cNvSpPr>
            <p:nvPr/>
          </p:nvSpPr>
          <p:spPr bwMode="auto">
            <a:xfrm>
              <a:off x="4669" y="7886"/>
              <a:ext cx="2" cy="666"/>
            </a:xfrm>
            <a:prstGeom prst="straightConnector1">
              <a:avLst/>
            </a:prstGeom>
            <a:noFill/>
            <a:ln w="31750">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7" name="自选图形 52"/>
            <p:cNvSpPr>
              <a:spLocks noChangeShapeType="1"/>
            </p:cNvSpPr>
            <p:nvPr/>
          </p:nvSpPr>
          <p:spPr bwMode="auto">
            <a:xfrm flipV="1">
              <a:off x="8064" y="7968"/>
              <a:ext cx="1" cy="584"/>
            </a:xfrm>
            <a:prstGeom prst="straightConnector1">
              <a:avLst/>
            </a:prstGeom>
            <a:noFill/>
            <a:ln w="31750">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18" name="文本框 51"/>
            <p:cNvSpPr txBox="1">
              <a:spLocks noChangeArrowheads="1"/>
            </p:cNvSpPr>
            <p:nvPr/>
          </p:nvSpPr>
          <p:spPr bwMode="auto">
            <a:xfrm>
              <a:off x="5208" y="7823"/>
              <a:ext cx="2509"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300" dirty="0" smtClean="0">
                  <a:solidFill>
                    <a:srgbClr val="000000"/>
                  </a:solidFill>
                  <a:latin typeface="Arial" pitchFamily="34" charset="0"/>
                  <a:ea typeface="宋体" pitchFamily="2" charset="-122"/>
                  <a:cs typeface="Times New Roman" pitchFamily="18" charset="0"/>
                </a:rPr>
                <a:t>Cooling channels</a:t>
              </a:r>
              <a:endParaRPr lang="en-US" altLang="zh-CN" sz="1300" dirty="0" smtClean="0">
                <a:solidFill>
                  <a:srgbClr val="000000"/>
                </a:solidFill>
                <a:latin typeface="Arial" pitchFamily="34" charset="0"/>
                <a:ea typeface="宋体" pitchFamily="2" charset="-122"/>
                <a:cs typeface="宋体" pitchFamily="2" charset="-122"/>
              </a:endParaRPr>
            </a:p>
          </p:txBody>
        </p:sp>
        <p:sp>
          <p:nvSpPr>
            <p:cNvPr id="119" name="文本框 50"/>
            <p:cNvSpPr txBox="1">
              <a:spLocks noChangeArrowheads="1"/>
            </p:cNvSpPr>
            <p:nvPr/>
          </p:nvSpPr>
          <p:spPr bwMode="auto">
            <a:xfrm>
              <a:off x="7428" y="7807"/>
              <a:ext cx="2106"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300" dirty="0" smtClean="0">
                  <a:solidFill>
                    <a:srgbClr val="000000"/>
                  </a:solidFill>
                  <a:latin typeface="Arial" pitchFamily="34" charset="0"/>
                  <a:ea typeface="宋体" pitchFamily="2" charset="-122"/>
                  <a:cs typeface="Times New Roman" pitchFamily="18" charset="0"/>
                </a:rPr>
                <a:t>In</a:t>
              </a:r>
              <a:endParaRPr lang="en-US" altLang="zh-CN" sz="1300" dirty="0" smtClean="0">
                <a:solidFill>
                  <a:srgbClr val="000000"/>
                </a:solidFill>
                <a:latin typeface="Arial" pitchFamily="34" charset="0"/>
                <a:ea typeface="宋体" pitchFamily="2" charset="-122"/>
                <a:cs typeface="宋体" pitchFamily="2" charset="-122"/>
              </a:endParaRPr>
            </a:p>
          </p:txBody>
        </p:sp>
        <p:sp>
          <p:nvSpPr>
            <p:cNvPr id="120" name="文本框 49"/>
            <p:cNvSpPr txBox="1">
              <a:spLocks noChangeArrowheads="1"/>
            </p:cNvSpPr>
            <p:nvPr/>
          </p:nvSpPr>
          <p:spPr bwMode="auto">
            <a:xfrm>
              <a:off x="4317" y="7810"/>
              <a:ext cx="2108"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300" dirty="0" smtClean="0">
                  <a:solidFill>
                    <a:srgbClr val="000000"/>
                  </a:solidFill>
                  <a:latin typeface="Arial" pitchFamily="34" charset="0"/>
                  <a:ea typeface="宋体" pitchFamily="2" charset="-122"/>
                  <a:cs typeface="Times New Roman" pitchFamily="18" charset="0"/>
                </a:rPr>
                <a:t>Out</a:t>
              </a:r>
              <a:endParaRPr lang="en-US" altLang="zh-CN" sz="1300" dirty="0" smtClean="0">
                <a:solidFill>
                  <a:srgbClr val="000000"/>
                </a:solidFill>
                <a:latin typeface="Arial" pitchFamily="34" charset="0"/>
                <a:ea typeface="宋体" pitchFamily="2" charset="-122"/>
                <a:cs typeface="宋体" pitchFamily="2" charset="-122"/>
              </a:endParaRPr>
            </a:p>
          </p:txBody>
        </p:sp>
        <p:sp>
          <p:nvSpPr>
            <p:cNvPr id="121" name="自选图形 48"/>
            <p:cNvSpPr>
              <a:spLocks noChangeShapeType="1"/>
            </p:cNvSpPr>
            <p:nvPr/>
          </p:nvSpPr>
          <p:spPr bwMode="auto">
            <a:xfrm>
              <a:off x="4741" y="8540"/>
              <a:ext cx="3287" cy="1"/>
            </a:xfrm>
            <a:prstGeom prst="straightConnector1">
              <a:avLst/>
            </a:prstGeom>
            <a:noFill/>
            <a:ln w="31750">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22" name="矩形 46"/>
            <p:cNvSpPr>
              <a:spLocks noChangeArrowheads="1"/>
            </p:cNvSpPr>
            <p:nvPr/>
          </p:nvSpPr>
          <p:spPr bwMode="auto">
            <a:xfrm>
              <a:off x="4548" y="6592"/>
              <a:ext cx="3616" cy="252"/>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23" name="文本框 47"/>
            <p:cNvSpPr txBox="1">
              <a:spLocks noChangeArrowheads="1"/>
            </p:cNvSpPr>
            <p:nvPr/>
          </p:nvSpPr>
          <p:spPr bwMode="auto">
            <a:xfrm>
              <a:off x="4917" y="8490"/>
              <a:ext cx="31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300" dirty="0" smtClean="0">
                  <a:solidFill>
                    <a:srgbClr val="000000"/>
                  </a:solidFill>
                  <a:latin typeface="Arial" pitchFamily="34" charset="0"/>
                  <a:ea typeface="宋体" pitchFamily="2" charset="-122"/>
                  <a:cs typeface="Times New Roman" pitchFamily="18" charset="0"/>
                </a:rPr>
                <a:t>Passive Li replenishment</a:t>
              </a:r>
              <a:endParaRPr lang="en-US" altLang="zh-CN" sz="1300" dirty="0" smtClean="0">
                <a:solidFill>
                  <a:srgbClr val="000000"/>
                </a:solidFill>
                <a:latin typeface="Arial" pitchFamily="34" charset="0"/>
                <a:ea typeface="宋体" pitchFamily="2" charset="-122"/>
                <a:cs typeface="宋体" pitchFamily="2" charset="-122"/>
              </a:endParaRPr>
            </a:p>
          </p:txBody>
        </p:sp>
        <p:sp>
          <p:nvSpPr>
            <p:cNvPr id="124" name="自选图形 45"/>
            <p:cNvSpPr>
              <a:spLocks noChangeArrowheads="1"/>
            </p:cNvSpPr>
            <p:nvPr/>
          </p:nvSpPr>
          <p:spPr bwMode="auto">
            <a:xfrm rot="10623737">
              <a:off x="5141" y="6620"/>
              <a:ext cx="259" cy="239"/>
            </a:xfrm>
            <a:prstGeom prst="rtTriangle">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25" name="自选图形 44"/>
            <p:cNvSpPr>
              <a:spLocks noChangeArrowheads="1"/>
            </p:cNvSpPr>
            <p:nvPr/>
          </p:nvSpPr>
          <p:spPr bwMode="auto">
            <a:xfrm rot="10800000">
              <a:off x="5474" y="6666"/>
              <a:ext cx="1646" cy="177"/>
            </a:xfrm>
            <a:prstGeom prst="rightArrow">
              <a:avLst>
                <a:gd name="adj1" fmla="val 50000"/>
                <a:gd name="adj2" fmla="val 232486"/>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14683" hangingPunct="0">
                <a:lnSpc>
                  <a:spcPct val="93000"/>
                </a:lnSpc>
                <a:buClr>
                  <a:srgbClr val="000000"/>
                </a:buClr>
                <a:buSzPct val="45000"/>
              </a:pPr>
              <a:endParaRPr lang="zh-CN" altLang="en-US" dirty="0">
                <a:solidFill>
                  <a:srgbClr val="FFFFFF"/>
                </a:solidFill>
              </a:endParaRPr>
            </a:p>
          </p:txBody>
        </p:sp>
        <p:sp>
          <p:nvSpPr>
            <p:cNvPr id="126" name="文本框 43"/>
            <p:cNvSpPr txBox="1">
              <a:spLocks noChangeArrowheads="1"/>
            </p:cNvSpPr>
            <p:nvPr/>
          </p:nvSpPr>
          <p:spPr bwMode="auto">
            <a:xfrm>
              <a:off x="6950" y="6480"/>
              <a:ext cx="1399"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207341" defTabSz="829366"/>
              <a:r>
                <a:rPr lang="en-US" altLang="zh-CN" sz="1300" dirty="0" smtClean="0">
                  <a:solidFill>
                    <a:srgbClr val="000000"/>
                  </a:solidFill>
                  <a:latin typeface="Arial" pitchFamily="34" charset="0"/>
                  <a:ea typeface="宋体" pitchFamily="2" charset="-122"/>
                  <a:cs typeface="Times New Roman" pitchFamily="18" charset="0"/>
                </a:rPr>
                <a:t>Li flow</a:t>
              </a:r>
              <a:endParaRPr lang="en-US" altLang="zh-CN" sz="1300" dirty="0" smtClean="0">
                <a:solidFill>
                  <a:srgbClr val="000000"/>
                </a:solidFill>
                <a:latin typeface="Arial" pitchFamily="34" charset="0"/>
                <a:ea typeface="宋体" pitchFamily="2" charset="-122"/>
                <a:cs typeface="宋体" pitchFamily="2" charset="-122"/>
              </a:endParaRPr>
            </a:p>
          </p:txBody>
        </p:sp>
      </p:grpSp>
      <p:graphicFrame>
        <p:nvGraphicFramePr>
          <p:cNvPr id="127" name="Object 126"/>
          <p:cNvGraphicFramePr>
            <a:graphicFrameLocks noChangeAspect="1"/>
          </p:cNvGraphicFramePr>
          <p:nvPr/>
        </p:nvGraphicFramePr>
        <p:xfrm>
          <a:off x="8372601" y="2512690"/>
          <a:ext cx="372073" cy="321350"/>
        </p:xfrm>
        <a:graphic>
          <a:graphicData uri="http://schemas.openxmlformats.org/presentationml/2006/ole">
            <mc:AlternateContent xmlns:mc="http://schemas.openxmlformats.org/markup-compatibility/2006">
              <mc:Choice xmlns:v="urn:schemas-microsoft-com:vml" Requires="v">
                <p:oleObj spid="_x0000_s217098" name="Equation" r:id="rId9" imgW="3657600" imgH="3657600" progId="Equation.3">
                  <p:embed/>
                </p:oleObj>
              </mc:Choice>
              <mc:Fallback>
                <p:oleObj name="Equation" r:id="rId9" imgW="3657600" imgH="3657600"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2601" y="2512690"/>
                        <a:ext cx="372073" cy="32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 name="Oval 127"/>
          <p:cNvSpPr/>
          <p:nvPr/>
        </p:nvSpPr>
        <p:spPr bwMode="auto">
          <a:xfrm>
            <a:off x="8274477" y="2427832"/>
            <a:ext cx="527116" cy="477134"/>
          </a:xfrm>
          <a:prstGeom prst="ellipse">
            <a:avLst/>
          </a:prstGeom>
          <a:noFill/>
          <a:ln w="57150" cap="flat" cmpd="sng" algn="ctr">
            <a:solidFill>
              <a:schemeClr val="tx1"/>
            </a:solidFill>
            <a:prstDash val="solid"/>
            <a:round/>
            <a:headEnd type="none" w="med" len="med"/>
            <a:tailEnd type="none" w="med" len="med"/>
          </a:ln>
          <a:effectLst/>
        </p:spPr>
        <p:txBody>
          <a:bodyPr vert="horz" wrap="square" lIns="82936" tIns="41469" rIns="82936" bIns="41469" numCol="1" rtlCol="0" anchor="t" anchorCtr="0" compatLnSpc="1">
            <a:prstTxWarp prst="textNoShape">
              <a:avLst/>
            </a:prstTxWarp>
          </a:bodyPr>
          <a:lstStyle/>
          <a:p>
            <a:pPr defTabSz="414683" hangingPunct="0">
              <a:lnSpc>
                <a:spcPct val="93000"/>
              </a:lnSpc>
              <a:buClr>
                <a:srgbClr val="000000"/>
              </a:buClr>
              <a:buSzPct val="45000"/>
            </a:pPr>
            <a:endParaRPr lang="en-US" dirty="0" smtClean="0">
              <a:solidFill>
                <a:srgbClr val="FFFFFF"/>
              </a:solidFill>
            </a:endParaRPr>
          </a:p>
        </p:txBody>
      </p:sp>
      <p:sp>
        <p:nvSpPr>
          <p:cNvPr id="129" name="TextBox 128"/>
          <p:cNvSpPr txBox="1"/>
          <p:nvPr/>
        </p:nvSpPr>
        <p:spPr>
          <a:xfrm>
            <a:off x="8784864" y="2398416"/>
            <a:ext cx="768072" cy="399269"/>
          </a:xfrm>
          <a:prstGeom prst="rect">
            <a:avLst/>
          </a:prstGeom>
          <a:noFill/>
        </p:spPr>
        <p:txBody>
          <a:bodyPr wrap="square" lIns="82936" tIns="41469" rIns="82936" bIns="41469" rtlCol="0">
            <a:spAutoFit/>
          </a:bodyPr>
          <a:lstStyle/>
          <a:p>
            <a:pPr defTabSz="414683" hangingPunct="0">
              <a:lnSpc>
                <a:spcPct val="93000"/>
              </a:lnSpc>
              <a:buClr>
                <a:srgbClr val="000000"/>
              </a:buClr>
              <a:buSzPct val="45000"/>
            </a:pPr>
            <a:r>
              <a:rPr lang="en-US" sz="2200" b="1" dirty="0" smtClean="0">
                <a:solidFill>
                  <a:srgbClr val="000000"/>
                </a:solidFill>
              </a:rPr>
              <a:t>B</a:t>
            </a:r>
            <a:endParaRPr lang="en-US" sz="2200" b="1" dirty="0">
              <a:solidFill>
                <a:srgbClr val="000000"/>
              </a:solidFill>
            </a:endParaRPr>
          </a:p>
        </p:txBody>
      </p:sp>
      <p:cxnSp>
        <p:nvCxnSpPr>
          <p:cNvPr id="130" name="Straight Arrow Connector 129"/>
          <p:cNvCxnSpPr/>
          <p:nvPr/>
        </p:nvCxnSpPr>
        <p:spPr bwMode="auto">
          <a:xfrm rot="16200000" flipH="1">
            <a:off x="8120349" y="3550989"/>
            <a:ext cx="1103013" cy="5822"/>
          </a:xfrm>
          <a:prstGeom prst="straightConnector1">
            <a:avLst/>
          </a:prstGeom>
          <a:solidFill>
            <a:srgbClr val="00B8FF"/>
          </a:solidFill>
          <a:ln w="57150" cap="flat" cmpd="sng" algn="ctr">
            <a:solidFill>
              <a:schemeClr val="tx1"/>
            </a:solidFill>
            <a:prstDash val="solid"/>
            <a:round/>
            <a:headEnd type="none" w="med" len="med"/>
            <a:tailEnd type="arrow"/>
          </a:ln>
          <a:effectLst/>
        </p:spPr>
      </p:cxnSp>
      <p:sp>
        <p:nvSpPr>
          <p:cNvPr id="131" name="TextBox 130"/>
          <p:cNvSpPr txBox="1"/>
          <p:nvPr/>
        </p:nvSpPr>
        <p:spPr>
          <a:xfrm>
            <a:off x="8694915" y="3190316"/>
            <a:ext cx="768072" cy="399269"/>
          </a:xfrm>
          <a:prstGeom prst="rect">
            <a:avLst/>
          </a:prstGeom>
          <a:noFill/>
        </p:spPr>
        <p:txBody>
          <a:bodyPr wrap="square" lIns="82936" tIns="41469" rIns="82936" bIns="41469" rtlCol="0">
            <a:spAutoFit/>
          </a:bodyPr>
          <a:lstStyle/>
          <a:p>
            <a:pPr defTabSz="414683" hangingPunct="0">
              <a:lnSpc>
                <a:spcPct val="93000"/>
              </a:lnSpc>
              <a:buClr>
                <a:srgbClr val="000000"/>
              </a:buClr>
              <a:buSzPct val="45000"/>
            </a:pPr>
            <a:r>
              <a:rPr lang="en-US" sz="2200" b="1" dirty="0" smtClean="0">
                <a:solidFill>
                  <a:srgbClr val="000000"/>
                </a:solidFill>
              </a:rPr>
              <a:t>J</a:t>
            </a:r>
            <a:endParaRPr lang="en-US" sz="2200" b="1" dirty="0">
              <a:solidFill>
                <a:srgbClr val="000000"/>
              </a:solidFill>
            </a:endParaRPr>
          </a:p>
        </p:txBody>
      </p:sp>
      <p:sp>
        <p:nvSpPr>
          <p:cNvPr id="132" name="TextBox 131"/>
          <p:cNvSpPr txBox="1"/>
          <p:nvPr/>
        </p:nvSpPr>
        <p:spPr>
          <a:xfrm>
            <a:off x="7283456" y="2773847"/>
            <a:ext cx="768072" cy="399269"/>
          </a:xfrm>
          <a:prstGeom prst="rect">
            <a:avLst/>
          </a:prstGeom>
          <a:noFill/>
        </p:spPr>
        <p:txBody>
          <a:bodyPr wrap="square" lIns="82936" tIns="41469" rIns="82936" bIns="41469" rtlCol="0">
            <a:spAutoFit/>
          </a:bodyPr>
          <a:lstStyle/>
          <a:p>
            <a:pPr defTabSz="414683" hangingPunct="0">
              <a:lnSpc>
                <a:spcPct val="93000"/>
              </a:lnSpc>
              <a:buClr>
                <a:srgbClr val="000000"/>
              </a:buClr>
              <a:buSzPct val="45000"/>
            </a:pPr>
            <a:r>
              <a:rPr lang="en-US" sz="2200" b="1" dirty="0" smtClean="0">
                <a:solidFill>
                  <a:srgbClr val="000000"/>
                </a:solidFill>
              </a:rPr>
              <a:t>F</a:t>
            </a:r>
            <a:endParaRPr lang="en-US" sz="2200" b="1" dirty="0">
              <a:solidFill>
                <a:srgbClr val="000000"/>
              </a:solidFill>
            </a:endParaRPr>
          </a:p>
        </p:txBody>
      </p:sp>
      <p:cxnSp>
        <p:nvCxnSpPr>
          <p:cNvPr id="133" name="Straight Arrow Connector 132"/>
          <p:cNvCxnSpPr/>
          <p:nvPr/>
        </p:nvCxnSpPr>
        <p:spPr bwMode="auto">
          <a:xfrm rot="10800000" flipV="1">
            <a:off x="6478432" y="3164041"/>
            <a:ext cx="1256199" cy="11855"/>
          </a:xfrm>
          <a:prstGeom prst="straightConnector1">
            <a:avLst/>
          </a:prstGeom>
          <a:solidFill>
            <a:srgbClr val="00B8FF"/>
          </a:solidFill>
          <a:ln w="76200" cap="flat" cmpd="sng" algn="ctr">
            <a:solidFill>
              <a:schemeClr val="tx1"/>
            </a:solidFill>
            <a:prstDash val="solid"/>
            <a:round/>
            <a:headEnd type="none" w="med" len="med"/>
            <a:tailEnd type="arrow"/>
          </a:ln>
          <a:effectLst/>
        </p:spPr>
      </p:cxnSp>
      <p:cxnSp>
        <p:nvCxnSpPr>
          <p:cNvPr id="134" name="Straight Arrow Connector 133"/>
          <p:cNvCxnSpPr/>
          <p:nvPr/>
        </p:nvCxnSpPr>
        <p:spPr bwMode="auto">
          <a:xfrm rot="5400000">
            <a:off x="6825458" y="2685509"/>
            <a:ext cx="510055" cy="1185"/>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
        <p:nvSpPr>
          <p:cNvPr id="137" name="内容占位符 2"/>
          <p:cNvSpPr txBox="1">
            <a:spLocks/>
          </p:cNvSpPr>
          <p:nvPr/>
        </p:nvSpPr>
        <p:spPr bwMode="auto">
          <a:xfrm>
            <a:off x="0" y="4426659"/>
            <a:ext cx="4072958" cy="1361702"/>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455000" indent="-207341" defTabSz="414683" eaLnBrk="0" hangingPunct="0">
              <a:lnSpc>
                <a:spcPct val="93000"/>
              </a:lnSpc>
              <a:spcAft>
                <a:spcPts val="204"/>
              </a:spcAft>
              <a:buSzPct val="80000"/>
              <a:buFont typeface="Wingdings" charset="2"/>
              <a:buChar char=""/>
              <a:defRPr/>
            </a:pPr>
            <a:r>
              <a:rPr lang="en-US" altLang="zh-CN" sz="1400" dirty="0" smtClean="0">
                <a:solidFill>
                  <a:srgbClr val="000000"/>
                </a:solidFill>
              </a:rPr>
              <a:t>The Li flow transfers the heat from the strike point to other portions of the </a:t>
            </a:r>
            <a:r>
              <a:rPr lang="en-US" altLang="zh-CN" sz="1400" dirty="0" err="1" smtClean="0">
                <a:solidFill>
                  <a:srgbClr val="000000"/>
                </a:solidFill>
              </a:rPr>
              <a:t>divertor</a:t>
            </a:r>
            <a:r>
              <a:rPr lang="en-US" altLang="zh-CN" sz="1400" dirty="0" smtClean="0">
                <a:solidFill>
                  <a:srgbClr val="000000"/>
                </a:solidFill>
              </a:rPr>
              <a:t> plate </a:t>
            </a:r>
          </a:p>
          <a:p>
            <a:pPr marL="455000" indent="-207341" defTabSz="414683" eaLnBrk="0" hangingPunct="0">
              <a:lnSpc>
                <a:spcPct val="93000"/>
              </a:lnSpc>
              <a:spcAft>
                <a:spcPts val="204"/>
              </a:spcAft>
              <a:buSzPct val="80000"/>
              <a:buFont typeface="Wingdings" charset="2"/>
              <a:buChar char=""/>
              <a:defRPr/>
            </a:pPr>
            <a:r>
              <a:rPr lang="en-US" altLang="zh-CN" sz="1400" dirty="0" smtClean="0">
                <a:solidFill>
                  <a:srgbClr val="000000"/>
                </a:solidFill>
              </a:rPr>
              <a:t>The bulk of the metal plate can be actively cooled for a long-pulsed device or passively</a:t>
            </a:r>
          </a:p>
          <a:p>
            <a:pPr marL="455000" indent="-207341" defTabSz="414683" eaLnBrk="0" hangingPunct="0">
              <a:lnSpc>
                <a:spcPct val="93000"/>
              </a:lnSpc>
              <a:spcAft>
                <a:spcPts val="204"/>
              </a:spcAft>
              <a:buSzPct val="80000"/>
              <a:buFont typeface="Wingdings" charset="2"/>
              <a:buChar char=""/>
              <a:defRPr/>
            </a:pPr>
            <a:r>
              <a:rPr lang="en-US" altLang="zh-CN" sz="1400" dirty="0" smtClean="0">
                <a:solidFill>
                  <a:srgbClr val="000000"/>
                </a:solidFill>
              </a:rPr>
              <a:t>New Li is continuously replenished facing the plasma </a:t>
            </a:r>
          </a:p>
          <a:p>
            <a:pPr marL="455000" indent="-207341" defTabSz="414683" eaLnBrk="0" hangingPunct="0">
              <a:lnSpc>
                <a:spcPct val="93000"/>
              </a:lnSpc>
              <a:spcAft>
                <a:spcPts val="204"/>
              </a:spcAft>
              <a:buSzPct val="80000"/>
              <a:buFont typeface="Wingdings" charset="2"/>
              <a:buChar char=""/>
              <a:defRPr/>
            </a:pPr>
            <a:r>
              <a:rPr lang="en-US" altLang="zh-CN" sz="1400" dirty="0" smtClean="0">
                <a:solidFill>
                  <a:srgbClr val="000000"/>
                </a:solidFill>
              </a:rPr>
              <a:t>Under the plate the Li flows back naturally</a:t>
            </a:r>
            <a:endParaRPr lang="zh-CN" altLang="en-US" sz="1400" dirty="0" smtClean="0">
              <a:solidFill>
                <a:srgbClr val="000000"/>
              </a:solidFill>
            </a:endParaRPr>
          </a:p>
        </p:txBody>
      </p:sp>
      <p:pic>
        <p:nvPicPr>
          <p:cNvPr id="138" name="Content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4096001" y="4749075"/>
            <a:ext cx="2398396" cy="1475580"/>
          </a:xfrm>
          <a:prstGeom prst="rect">
            <a:avLst/>
          </a:prstGeom>
          <a:noFill/>
          <a:ln w="9525">
            <a:noFill/>
            <a:round/>
            <a:headEnd/>
            <a:tailEnd/>
          </a:ln>
        </p:spPr>
      </p:pic>
      <p:pic>
        <p:nvPicPr>
          <p:cNvPr id="139" name="Picture 1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4879" y="4768309"/>
            <a:ext cx="2522786" cy="1475580"/>
          </a:xfrm>
          <a:prstGeom prst="rect">
            <a:avLst/>
          </a:prstGeom>
        </p:spPr>
      </p:pic>
      <p:sp>
        <p:nvSpPr>
          <p:cNvPr id="143" name="Rectangle 142"/>
          <p:cNvSpPr/>
          <p:nvPr/>
        </p:nvSpPr>
        <p:spPr>
          <a:xfrm>
            <a:off x="5338879" y="4973510"/>
            <a:ext cx="155287" cy="101058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414683" hangingPunct="0">
              <a:lnSpc>
                <a:spcPct val="93000"/>
              </a:lnSpc>
              <a:buClr>
                <a:srgbClr val="000000"/>
              </a:buClr>
              <a:buSzPct val="45000"/>
            </a:pPr>
            <a:endParaRPr lang="en-US" dirty="0">
              <a:solidFill>
                <a:srgbClr val="FFFFFF"/>
              </a:solidFill>
            </a:endParaRPr>
          </a:p>
        </p:txBody>
      </p:sp>
      <p:grpSp>
        <p:nvGrpSpPr>
          <p:cNvPr id="5" name="Group 11"/>
          <p:cNvGrpSpPr/>
          <p:nvPr/>
        </p:nvGrpSpPr>
        <p:grpSpPr>
          <a:xfrm>
            <a:off x="4352002" y="4825882"/>
            <a:ext cx="1369600" cy="691241"/>
            <a:chOff x="1213498" y="1512373"/>
            <a:chExt cx="1190625" cy="500390"/>
          </a:xfrm>
        </p:grpSpPr>
        <p:sp>
          <p:nvSpPr>
            <p:cNvPr id="146" name="Right Arrow 145"/>
            <p:cNvSpPr/>
            <p:nvPr/>
          </p:nvSpPr>
          <p:spPr>
            <a:xfrm>
              <a:off x="1230306" y="1512373"/>
              <a:ext cx="952500" cy="500390"/>
            </a:xfrm>
            <a:prstGeom prst="rightArrow">
              <a:avLst>
                <a:gd name="adj1" fmla="val 50000"/>
                <a:gd name="adj2" fmla="val 84375"/>
              </a:avLst>
            </a:prstGeom>
            <a:solidFill>
              <a:schemeClr val="bg1">
                <a:alpha val="58000"/>
              </a:schemeClr>
            </a:solidFill>
            <a:ln>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683" hangingPunct="0">
                <a:lnSpc>
                  <a:spcPct val="93000"/>
                </a:lnSpc>
                <a:buClr>
                  <a:srgbClr val="000000"/>
                </a:buClr>
                <a:buSzPct val="45000"/>
              </a:pPr>
              <a:endParaRPr lang="en-US" dirty="0">
                <a:solidFill>
                  <a:srgbClr val="FFFFFF"/>
                </a:solidFill>
              </a:endParaRPr>
            </a:p>
          </p:txBody>
        </p:sp>
        <p:sp>
          <p:nvSpPr>
            <p:cNvPr id="147" name="TextBox 146"/>
            <p:cNvSpPr txBox="1"/>
            <p:nvPr/>
          </p:nvSpPr>
          <p:spPr>
            <a:xfrm>
              <a:off x="1213498" y="1601570"/>
              <a:ext cx="1190625" cy="305097"/>
            </a:xfrm>
            <a:prstGeom prst="rect">
              <a:avLst/>
            </a:prstGeom>
            <a:noFill/>
          </p:spPr>
          <p:txBody>
            <a:bodyPr wrap="square" rtlCol="0">
              <a:spAutoFit/>
            </a:bodyPr>
            <a:lstStyle/>
            <a:p>
              <a:pPr defTabSz="414683" hangingPunct="0">
                <a:lnSpc>
                  <a:spcPct val="93000"/>
                </a:lnSpc>
                <a:buClr>
                  <a:srgbClr val="000000"/>
                </a:buClr>
                <a:buSzPct val="45000"/>
              </a:pPr>
              <a:r>
                <a:rPr lang="en-US" sz="1100" b="1" dirty="0" smtClean="0">
                  <a:solidFill>
                    <a:srgbClr val="000000"/>
                  </a:solidFill>
                </a:rPr>
                <a:t>Flow </a:t>
              </a:r>
            </a:p>
            <a:p>
              <a:pPr defTabSz="414683" hangingPunct="0">
                <a:lnSpc>
                  <a:spcPct val="93000"/>
                </a:lnSpc>
                <a:buClr>
                  <a:srgbClr val="000000"/>
                </a:buClr>
                <a:buSzPct val="45000"/>
              </a:pPr>
              <a:r>
                <a:rPr lang="en-US" sz="1100" b="1" dirty="0" smtClean="0">
                  <a:solidFill>
                    <a:srgbClr val="000000"/>
                  </a:solidFill>
                </a:rPr>
                <a:t>direction</a:t>
              </a:r>
            </a:p>
          </p:txBody>
        </p:sp>
      </p:grpSp>
      <p:grpSp>
        <p:nvGrpSpPr>
          <p:cNvPr id="6" name="Group 11"/>
          <p:cNvGrpSpPr/>
          <p:nvPr/>
        </p:nvGrpSpPr>
        <p:grpSpPr>
          <a:xfrm rot="10800000">
            <a:off x="6307842" y="5476165"/>
            <a:ext cx="1369600" cy="691241"/>
            <a:chOff x="1213498" y="1512373"/>
            <a:chExt cx="1190625" cy="500390"/>
          </a:xfrm>
        </p:grpSpPr>
        <p:sp>
          <p:nvSpPr>
            <p:cNvPr id="151" name="Right Arrow 150"/>
            <p:cNvSpPr/>
            <p:nvPr/>
          </p:nvSpPr>
          <p:spPr>
            <a:xfrm>
              <a:off x="1230306" y="1512373"/>
              <a:ext cx="952500" cy="500390"/>
            </a:xfrm>
            <a:prstGeom prst="rightArrow">
              <a:avLst>
                <a:gd name="adj1" fmla="val 50000"/>
                <a:gd name="adj2" fmla="val 84375"/>
              </a:avLst>
            </a:prstGeom>
            <a:solidFill>
              <a:schemeClr val="bg1">
                <a:alpha val="58000"/>
              </a:schemeClr>
            </a:solidFill>
            <a:ln>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683" hangingPunct="0">
                <a:lnSpc>
                  <a:spcPct val="93000"/>
                </a:lnSpc>
                <a:buClr>
                  <a:srgbClr val="000000"/>
                </a:buClr>
                <a:buSzPct val="45000"/>
              </a:pPr>
              <a:endParaRPr lang="en-US" dirty="0">
                <a:solidFill>
                  <a:srgbClr val="FFFFFF"/>
                </a:solidFill>
              </a:endParaRPr>
            </a:p>
          </p:txBody>
        </p:sp>
        <p:sp>
          <p:nvSpPr>
            <p:cNvPr id="152" name="TextBox 151"/>
            <p:cNvSpPr txBox="1"/>
            <p:nvPr/>
          </p:nvSpPr>
          <p:spPr>
            <a:xfrm rot="10800000">
              <a:off x="1213498" y="1584091"/>
              <a:ext cx="1190625" cy="305097"/>
            </a:xfrm>
            <a:prstGeom prst="rect">
              <a:avLst/>
            </a:prstGeom>
            <a:noFill/>
          </p:spPr>
          <p:txBody>
            <a:bodyPr wrap="square" rtlCol="0">
              <a:spAutoFit/>
            </a:bodyPr>
            <a:lstStyle/>
            <a:p>
              <a:pPr algn="r" defTabSz="414683" hangingPunct="0">
                <a:lnSpc>
                  <a:spcPct val="93000"/>
                </a:lnSpc>
                <a:buClr>
                  <a:srgbClr val="000000"/>
                </a:buClr>
                <a:buSzPct val="45000"/>
              </a:pPr>
              <a:r>
                <a:rPr lang="en-US" sz="1100" b="1" dirty="0" smtClean="0">
                  <a:solidFill>
                    <a:srgbClr val="000000"/>
                  </a:solidFill>
                </a:rPr>
                <a:t>Flow </a:t>
              </a:r>
            </a:p>
            <a:p>
              <a:pPr algn="r" defTabSz="414683" hangingPunct="0">
                <a:lnSpc>
                  <a:spcPct val="93000"/>
                </a:lnSpc>
                <a:buClr>
                  <a:srgbClr val="000000"/>
                </a:buClr>
                <a:buSzPct val="45000"/>
              </a:pPr>
              <a:r>
                <a:rPr lang="en-US" sz="1100" b="1" dirty="0" smtClean="0">
                  <a:solidFill>
                    <a:srgbClr val="000000"/>
                  </a:solidFill>
                </a:rPr>
                <a:t>direction</a:t>
              </a:r>
            </a:p>
          </p:txBody>
        </p:sp>
      </p:grpSp>
      <p:cxnSp>
        <p:nvCxnSpPr>
          <p:cNvPr id="154" name="Straight Arrow Connector 153"/>
          <p:cNvCxnSpPr/>
          <p:nvPr/>
        </p:nvCxnSpPr>
        <p:spPr bwMode="auto">
          <a:xfrm rot="10800000" flipV="1">
            <a:off x="4338179" y="2700958"/>
            <a:ext cx="858622" cy="297745"/>
          </a:xfrm>
          <a:prstGeom prst="straightConnector1">
            <a:avLst/>
          </a:prstGeom>
          <a:solidFill>
            <a:srgbClr val="00B8FF"/>
          </a:solid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81207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57158" y="718825"/>
            <a:ext cx="5871026" cy="2092881"/>
          </a:xfrm>
          <a:prstGeom prst="rect">
            <a:avLst/>
          </a:prstGeom>
        </p:spPr>
        <p:txBody>
          <a:bodyPr wrap="square">
            <a:spAutoFit/>
          </a:bodyPr>
          <a:lstStyle/>
          <a:p>
            <a:pPr algn="just" fontAlgn="auto">
              <a:spcBef>
                <a:spcPts val="0"/>
              </a:spcBef>
              <a:spcAft>
                <a:spcPts val="0"/>
              </a:spcAft>
            </a:pPr>
            <a:r>
              <a:rPr lang="en-US" sz="1600" kern="100" dirty="0" smtClean="0">
                <a:solidFill>
                  <a:prstClr val="black"/>
                </a:solidFill>
                <a:latin typeface="Times New Roman"/>
                <a:ea typeface="宋体"/>
                <a:cs typeface="Times New Roman"/>
              </a:rPr>
              <a:t>FTP/P1-13: </a:t>
            </a:r>
            <a:r>
              <a:rPr lang="en-US" b="1" kern="100" dirty="0" smtClean="0">
                <a:solidFill>
                  <a:prstClr val="black"/>
                </a:solidFill>
                <a:latin typeface="Times New Roman"/>
                <a:ea typeface="宋体"/>
                <a:cs typeface="Times New Roman"/>
              </a:rPr>
              <a:t>Super-X </a:t>
            </a:r>
            <a:r>
              <a:rPr lang="en-US" b="1" kern="100" dirty="0">
                <a:solidFill>
                  <a:prstClr val="black"/>
                </a:solidFill>
                <a:latin typeface="Times New Roman"/>
                <a:ea typeface="宋体"/>
                <a:cs typeface="Times New Roman"/>
              </a:rPr>
              <a:t>D</a:t>
            </a:r>
            <a:r>
              <a:rPr lang="en-US" b="1" kern="100" dirty="0" smtClean="0">
                <a:solidFill>
                  <a:prstClr val="black"/>
                </a:solidFill>
                <a:latin typeface="Times New Roman"/>
                <a:ea typeface="宋体"/>
                <a:cs typeface="Times New Roman"/>
              </a:rPr>
              <a:t>ivertor Simulation for HCSB-DEMO</a:t>
            </a:r>
          </a:p>
          <a:p>
            <a:pPr algn="just" fontAlgn="auto">
              <a:spcBef>
                <a:spcPts val="0"/>
              </a:spcBef>
              <a:spcAft>
                <a:spcPts val="0"/>
              </a:spcAft>
            </a:pPr>
            <a:r>
              <a:rPr lang="en-US" sz="1600" kern="100" dirty="0" smtClean="0">
                <a:solidFill>
                  <a:prstClr val="black"/>
                </a:solidFill>
                <a:latin typeface="Times New Roman"/>
                <a:ea typeface="宋体"/>
                <a:cs typeface="Times New Roman"/>
              </a:rPr>
              <a:t>G.Y. </a:t>
            </a:r>
            <a:r>
              <a:rPr lang="en-US" sz="1600" kern="100" dirty="0" err="1" smtClean="0">
                <a:solidFill>
                  <a:prstClr val="black"/>
                </a:solidFill>
                <a:latin typeface="Times New Roman"/>
                <a:ea typeface="宋体"/>
                <a:cs typeface="Times New Roman"/>
              </a:rPr>
              <a:t>Zheng</a:t>
            </a:r>
            <a:r>
              <a:rPr lang="en-US" sz="1600" kern="100" dirty="0" smtClean="0">
                <a:solidFill>
                  <a:prstClr val="black"/>
                </a:solidFill>
                <a:latin typeface="Times New Roman"/>
                <a:ea typeface="宋体"/>
                <a:cs typeface="Times New Roman"/>
              </a:rPr>
              <a:t>, et al.</a:t>
            </a:r>
          </a:p>
          <a:p>
            <a:pPr algn="just" fontAlgn="auto">
              <a:spcBef>
                <a:spcPts val="0"/>
              </a:spcBef>
              <a:spcAft>
                <a:spcPts val="0"/>
              </a:spcAft>
            </a:pPr>
            <a:r>
              <a:rPr lang="en-US" sz="1600" kern="100" dirty="0" smtClean="0">
                <a:solidFill>
                  <a:prstClr val="black"/>
                </a:solidFill>
                <a:latin typeface="Times New Roman"/>
                <a:ea typeface="宋体"/>
                <a:cs typeface="Times New Roman"/>
              </a:rPr>
              <a:t>Southwestern Institute of Physics, China</a:t>
            </a:r>
          </a:p>
          <a:p>
            <a:pPr algn="just" fontAlgn="auto">
              <a:spcBef>
                <a:spcPts val="0"/>
              </a:spcBef>
              <a:spcAft>
                <a:spcPts val="0"/>
              </a:spcAft>
            </a:pPr>
            <a:endParaRPr lang="en-US" sz="1600" kern="100" dirty="0" smtClean="0">
              <a:solidFill>
                <a:prstClr val="black"/>
              </a:solidFill>
              <a:latin typeface="Times New Roman"/>
              <a:ea typeface="宋体"/>
              <a:cs typeface="Times New Roman"/>
            </a:endParaRPr>
          </a:p>
          <a:p>
            <a:pPr marL="285750" indent="-285750" algn="just" fontAlgn="auto">
              <a:spcBef>
                <a:spcPts val="0"/>
              </a:spcBef>
              <a:spcAft>
                <a:spcPts val="0"/>
              </a:spcAft>
              <a:buFont typeface="Arial" pitchFamily="34" charset="0"/>
              <a:buChar char="•"/>
            </a:pPr>
            <a:r>
              <a:rPr lang="en-US" sz="1600" kern="100" dirty="0" smtClean="0">
                <a:solidFill>
                  <a:prstClr val="black"/>
                </a:solidFill>
                <a:latin typeface="Times New Roman"/>
                <a:ea typeface="宋体"/>
                <a:cs typeface="Times New Roman"/>
              </a:rPr>
              <a:t>EFIT equilibrium HCSB-DEMO (R=7.2m, a=2.1m, </a:t>
            </a:r>
            <a:r>
              <a:rPr lang="en-US" sz="1600" kern="100" dirty="0" err="1" smtClean="0">
                <a:solidFill>
                  <a:prstClr val="black"/>
                </a:solidFill>
                <a:latin typeface="Times New Roman"/>
                <a:ea typeface="宋体"/>
                <a:cs typeface="Times New Roman"/>
              </a:rPr>
              <a:t>I</a:t>
            </a:r>
            <a:r>
              <a:rPr lang="en-US" sz="1600" kern="100" baseline="-25000" dirty="0" err="1" smtClean="0">
                <a:solidFill>
                  <a:prstClr val="black"/>
                </a:solidFill>
                <a:latin typeface="Times New Roman"/>
                <a:ea typeface="宋体"/>
                <a:cs typeface="Times New Roman"/>
              </a:rPr>
              <a:t>p</a:t>
            </a:r>
            <a:r>
              <a:rPr lang="en-US" sz="1600" kern="100" dirty="0" smtClean="0">
                <a:solidFill>
                  <a:prstClr val="black"/>
                </a:solidFill>
                <a:latin typeface="Times New Roman"/>
                <a:ea typeface="宋体"/>
                <a:cs typeface="Times New Roman"/>
              </a:rPr>
              <a:t>=14.6MA). </a:t>
            </a:r>
          </a:p>
          <a:p>
            <a:pPr marL="285750" indent="-285750" algn="just" fontAlgn="auto">
              <a:spcBef>
                <a:spcPts val="0"/>
              </a:spcBef>
              <a:spcAft>
                <a:spcPts val="0"/>
              </a:spcAft>
              <a:buFont typeface="Arial" pitchFamily="34" charset="0"/>
              <a:buChar char="•"/>
            </a:pPr>
            <a:r>
              <a:rPr lang="en-US" sz="1600" b="1" kern="100" dirty="0" smtClean="0">
                <a:solidFill>
                  <a:prstClr val="black"/>
                </a:solidFill>
                <a:latin typeface="Times New Roman"/>
                <a:ea typeface="宋体"/>
                <a:cs typeface="Times New Roman"/>
              </a:rPr>
              <a:t>Inner divertor</a:t>
            </a:r>
            <a:r>
              <a:rPr lang="en-US" sz="1600" kern="100" dirty="0" smtClean="0">
                <a:solidFill>
                  <a:prstClr val="black"/>
                </a:solidFill>
                <a:latin typeface="Times New Roman"/>
                <a:ea typeface="宋体"/>
                <a:cs typeface="Times New Roman"/>
              </a:rPr>
              <a:t>: </a:t>
            </a:r>
            <a:r>
              <a:rPr lang="en-US" sz="1600" kern="100" dirty="0">
                <a:solidFill>
                  <a:prstClr val="black"/>
                </a:solidFill>
                <a:latin typeface="Times New Roman"/>
                <a:ea typeface="宋体"/>
                <a:cs typeface="Times New Roman"/>
              </a:rPr>
              <a:t>a </a:t>
            </a:r>
            <a:r>
              <a:rPr lang="en-US" sz="1600" kern="100" dirty="0" smtClean="0">
                <a:solidFill>
                  <a:prstClr val="black"/>
                </a:solidFill>
                <a:latin typeface="Times New Roman"/>
                <a:ea typeface="宋体"/>
                <a:cs typeface="Times New Roman"/>
              </a:rPr>
              <a:t>snowflake-like configuration near </a:t>
            </a:r>
            <a:r>
              <a:rPr lang="en-US" sz="1600" kern="100" dirty="0" err="1" smtClean="0">
                <a:solidFill>
                  <a:prstClr val="black"/>
                </a:solidFill>
                <a:latin typeface="Times New Roman"/>
                <a:ea typeface="宋体"/>
                <a:cs typeface="Times New Roman"/>
              </a:rPr>
              <a:t>separatrix</a:t>
            </a:r>
            <a:r>
              <a:rPr lang="en-US" sz="1600" kern="100" dirty="0" smtClean="0">
                <a:solidFill>
                  <a:prstClr val="black"/>
                </a:solidFill>
                <a:latin typeface="Times New Roman"/>
                <a:ea typeface="宋体"/>
                <a:cs typeface="Times New Roman"/>
              </a:rPr>
              <a:t>.</a:t>
            </a:r>
          </a:p>
          <a:p>
            <a:pPr marL="285750" indent="-285750" algn="just" fontAlgn="auto">
              <a:spcBef>
                <a:spcPts val="0"/>
              </a:spcBef>
              <a:spcAft>
                <a:spcPts val="0"/>
              </a:spcAft>
              <a:buFont typeface="Arial" pitchFamily="34" charset="0"/>
              <a:buChar char="•"/>
            </a:pPr>
            <a:r>
              <a:rPr lang="en-US" sz="1600" b="1" kern="100" dirty="0" smtClean="0">
                <a:solidFill>
                  <a:prstClr val="black"/>
                </a:solidFill>
                <a:latin typeface="Times New Roman"/>
                <a:ea typeface="宋体"/>
                <a:cs typeface="Times New Roman"/>
              </a:rPr>
              <a:t>Innovative outer divertor</a:t>
            </a:r>
            <a:r>
              <a:rPr lang="en-US" sz="1600" kern="100" dirty="0" smtClean="0">
                <a:solidFill>
                  <a:prstClr val="black"/>
                </a:solidFill>
                <a:latin typeface="Times New Roman"/>
                <a:ea typeface="宋体"/>
                <a:cs typeface="Times New Roman"/>
              </a:rPr>
              <a:t>: super-X leg to large R combined with local X-point near target </a:t>
            </a:r>
            <a:r>
              <a:rPr lang="en-US" sz="1600" kern="100" dirty="0" smtClean="0">
                <a:solidFill>
                  <a:prstClr val="black"/>
                </a:solidFill>
                <a:latin typeface="Times New Roman"/>
                <a:ea typeface="宋体"/>
                <a:cs typeface="Times New Roman"/>
                <a:sym typeface="Symbol"/>
              </a:rPr>
              <a:t> larger wetted divertor surface area</a:t>
            </a:r>
            <a:r>
              <a:rPr lang="en-US" sz="1600" kern="100" dirty="0" smtClean="0">
                <a:solidFill>
                  <a:prstClr val="black"/>
                </a:solidFill>
                <a:latin typeface="Times New Roman"/>
                <a:ea typeface="宋体"/>
                <a:cs typeface="Times New Roman"/>
              </a:rPr>
              <a:t>.</a:t>
            </a:r>
            <a:endParaRPr lang="zh-CN" altLang="en-US" sz="1600" kern="100" dirty="0">
              <a:solidFill>
                <a:prstClr val="black"/>
              </a:solidFill>
              <a:latin typeface="Times New Roman"/>
              <a:cs typeface="Times New Roman"/>
            </a:endParaRPr>
          </a:p>
        </p:txBody>
      </p:sp>
      <p:sp>
        <p:nvSpPr>
          <p:cNvPr id="9" name="矩形 8"/>
          <p:cNvSpPr/>
          <p:nvPr/>
        </p:nvSpPr>
        <p:spPr>
          <a:xfrm>
            <a:off x="357728" y="5550331"/>
            <a:ext cx="7958688" cy="830997"/>
          </a:xfrm>
          <a:prstGeom prst="rect">
            <a:avLst/>
          </a:prstGeom>
        </p:spPr>
        <p:txBody>
          <a:bodyPr wrap="square">
            <a:spAutoFit/>
          </a:bodyPr>
          <a:lstStyle/>
          <a:p>
            <a:pPr marL="285750" indent="-285750" algn="just" fontAlgn="auto">
              <a:spcBef>
                <a:spcPts val="0"/>
              </a:spcBef>
              <a:spcAft>
                <a:spcPts val="0"/>
              </a:spcAft>
              <a:buFont typeface="Arial" pitchFamily="34" charset="0"/>
              <a:buChar char="•"/>
            </a:pPr>
            <a:r>
              <a:rPr lang="en-US" sz="1600" kern="100" dirty="0" smtClean="0">
                <a:solidFill>
                  <a:prstClr val="black"/>
                </a:solidFill>
                <a:latin typeface="Times New Roman"/>
                <a:ea typeface="宋体"/>
                <a:cs typeface="Times New Roman"/>
              </a:rPr>
              <a:t>SOLPS5.0, B2.5-Eirene simulation; SOL n</a:t>
            </a:r>
            <a:r>
              <a:rPr lang="en-US" sz="1600" kern="100" baseline="-25000" dirty="0" smtClean="0">
                <a:solidFill>
                  <a:prstClr val="black"/>
                </a:solidFill>
                <a:latin typeface="Times New Roman"/>
                <a:ea typeface="宋体"/>
                <a:cs typeface="Times New Roman"/>
              </a:rPr>
              <a:t>e</a:t>
            </a:r>
            <a:r>
              <a:rPr lang="en-US" sz="1600" kern="100" dirty="0" smtClean="0">
                <a:solidFill>
                  <a:prstClr val="black"/>
                </a:solidFill>
                <a:latin typeface="Times New Roman"/>
                <a:ea typeface="宋体"/>
                <a:cs typeface="Times New Roman"/>
              </a:rPr>
              <a:t>=3.5</a:t>
            </a:r>
            <a:r>
              <a:rPr lang="en-US" altLang="zh-CN" sz="1600" kern="100" dirty="0" smtClean="0">
                <a:solidFill>
                  <a:prstClr val="black"/>
                </a:solidFill>
                <a:latin typeface="Times New Roman"/>
                <a:cs typeface="Times New Roman"/>
              </a:rPr>
              <a:t>×</a:t>
            </a:r>
            <a:r>
              <a:rPr lang="en-US" sz="1600" kern="100" dirty="0" smtClean="0">
                <a:solidFill>
                  <a:prstClr val="black"/>
                </a:solidFill>
                <a:latin typeface="Times New Roman"/>
                <a:ea typeface="宋体"/>
                <a:cs typeface="Times New Roman"/>
              </a:rPr>
              <a:t>10</a:t>
            </a:r>
            <a:r>
              <a:rPr lang="en-US" sz="1600" kern="100" baseline="30000" dirty="0" smtClean="0">
                <a:solidFill>
                  <a:prstClr val="black"/>
                </a:solidFill>
                <a:latin typeface="Times New Roman"/>
                <a:ea typeface="宋体"/>
                <a:cs typeface="Times New Roman"/>
              </a:rPr>
              <a:t>19</a:t>
            </a:r>
            <a:r>
              <a:rPr lang="en-US" sz="1600" kern="100" dirty="0" smtClean="0">
                <a:solidFill>
                  <a:prstClr val="black"/>
                </a:solidFill>
                <a:latin typeface="Times New Roman"/>
                <a:ea typeface="宋体"/>
                <a:cs typeface="Times New Roman"/>
              </a:rPr>
              <a:t>/m</a:t>
            </a:r>
            <a:r>
              <a:rPr lang="en-US" sz="1600" kern="100" baseline="30000" dirty="0" smtClean="0">
                <a:solidFill>
                  <a:prstClr val="black"/>
                </a:solidFill>
                <a:latin typeface="Times New Roman"/>
                <a:ea typeface="宋体"/>
                <a:cs typeface="Times New Roman"/>
              </a:rPr>
              <a:t>3</a:t>
            </a:r>
            <a:r>
              <a:rPr lang="en-US" sz="1600" kern="100" dirty="0" smtClean="0">
                <a:solidFill>
                  <a:prstClr val="black"/>
                </a:solidFill>
                <a:latin typeface="Times New Roman"/>
                <a:ea typeface="宋体"/>
                <a:cs typeface="Times New Roman"/>
              </a:rPr>
              <a:t> &amp; P=600MW into divertors.</a:t>
            </a:r>
          </a:p>
          <a:p>
            <a:pPr marL="285750" indent="-285750" algn="just" fontAlgn="auto">
              <a:spcBef>
                <a:spcPts val="0"/>
              </a:spcBef>
              <a:spcAft>
                <a:spcPts val="0"/>
              </a:spcAft>
              <a:buFont typeface="Arial" pitchFamily="34" charset="0"/>
              <a:buChar char="•"/>
            </a:pPr>
            <a:r>
              <a:rPr lang="en-US" sz="1600" b="1" kern="100" dirty="0" smtClean="0">
                <a:solidFill>
                  <a:prstClr val="black"/>
                </a:solidFill>
                <a:latin typeface="Times New Roman"/>
                <a:ea typeface="宋体"/>
                <a:cs typeface="Times New Roman"/>
              </a:rPr>
              <a:t>Inner divertor</a:t>
            </a:r>
            <a:r>
              <a:rPr lang="en-US" sz="1600" kern="100" dirty="0" smtClean="0">
                <a:solidFill>
                  <a:prstClr val="black"/>
                </a:solidFill>
                <a:latin typeface="Times New Roman"/>
                <a:ea typeface="宋体"/>
                <a:cs typeface="Times New Roman"/>
              </a:rPr>
              <a:t>: peak heat load reduced </a:t>
            </a:r>
            <a:r>
              <a:rPr lang="en-US" sz="1600" kern="100" dirty="0">
                <a:solidFill>
                  <a:prstClr val="black"/>
                </a:solidFill>
                <a:latin typeface="Times New Roman"/>
                <a:ea typeface="宋体"/>
                <a:cs typeface="Times New Roman"/>
              </a:rPr>
              <a:t>from 25.3MW/m</a:t>
            </a:r>
            <a:r>
              <a:rPr lang="en-US" sz="1600" kern="100" baseline="30000" dirty="0">
                <a:solidFill>
                  <a:prstClr val="black"/>
                </a:solidFill>
                <a:latin typeface="Times New Roman"/>
                <a:ea typeface="宋体"/>
                <a:cs typeface="Times New Roman"/>
              </a:rPr>
              <a:t>2</a:t>
            </a:r>
            <a:r>
              <a:rPr lang="en-US" sz="1600" kern="100" dirty="0">
                <a:solidFill>
                  <a:prstClr val="black"/>
                </a:solidFill>
                <a:latin typeface="Times New Roman"/>
                <a:ea typeface="宋体"/>
                <a:cs typeface="Times New Roman"/>
              </a:rPr>
              <a:t> </a:t>
            </a:r>
            <a:r>
              <a:rPr lang="en-US" sz="1600" kern="100" dirty="0" smtClean="0">
                <a:solidFill>
                  <a:prstClr val="black"/>
                </a:solidFill>
                <a:latin typeface="Times New Roman"/>
                <a:ea typeface="宋体"/>
                <a:cs typeface="Times New Roman"/>
              </a:rPr>
              <a:t>to 9.2MW/m</a:t>
            </a:r>
            <a:r>
              <a:rPr lang="en-US" sz="1600" kern="100" baseline="30000" dirty="0" smtClean="0">
                <a:solidFill>
                  <a:prstClr val="black"/>
                </a:solidFill>
                <a:latin typeface="Times New Roman"/>
                <a:ea typeface="宋体"/>
                <a:cs typeface="Times New Roman"/>
              </a:rPr>
              <a:t>2</a:t>
            </a:r>
            <a:r>
              <a:rPr lang="en-US" sz="1600" kern="100" dirty="0" smtClean="0">
                <a:solidFill>
                  <a:prstClr val="black"/>
                </a:solidFill>
                <a:latin typeface="Times New Roman"/>
                <a:ea typeface="宋体"/>
                <a:cs typeface="Times New Roman"/>
              </a:rPr>
              <a:t>.</a:t>
            </a:r>
          </a:p>
          <a:p>
            <a:pPr marL="285750" indent="-285750" algn="just" fontAlgn="auto">
              <a:spcBef>
                <a:spcPts val="0"/>
              </a:spcBef>
              <a:spcAft>
                <a:spcPts val="0"/>
              </a:spcAft>
              <a:buFont typeface="Arial" pitchFamily="34" charset="0"/>
              <a:buChar char="•"/>
            </a:pPr>
            <a:r>
              <a:rPr lang="en-US" sz="1600" b="1" kern="100" dirty="0" smtClean="0">
                <a:solidFill>
                  <a:prstClr val="black"/>
                </a:solidFill>
                <a:latin typeface="Times New Roman"/>
                <a:ea typeface="宋体"/>
                <a:cs typeface="Times New Roman"/>
              </a:rPr>
              <a:t>Outer divertor</a:t>
            </a:r>
            <a:r>
              <a:rPr lang="en-US" sz="1600" kern="100" dirty="0" smtClean="0">
                <a:solidFill>
                  <a:prstClr val="black"/>
                </a:solidFill>
                <a:latin typeface="Times New Roman"/>
                <a:ea typeface="宋体"/>
                <a:cs typeface="Times New Roman"/>
              </a:rPr>
              <a:t>: peak hat load reduced from to 31.0MW/m</a:t>
            </a:r>
            <a:r>
              <a:rPr lang="en-US" sz="1600" kern="100" baseline="30000" dirty="0" smtClean="0">
                <a:solidFill>
                  <a:prstClr val="black"/>
                </a:solidFill>
                <a:latin typeface="Times New Roman"/>
                <a:ea typeface="宋体"/>
                <a:cs typeface="Times New Roman"/>
              </a:rPr>
              <a:t>2</a:t>
            </a:r>
            <a:r>
              <a:rPr lang="en-US" sz="1600" kern="100" dirty="0" smtClean="0">
                <a:solidFill>
                  <a:prstClr val="black"/>
                </a:solidFill>
                <a:latin typeface="Times New Roman"/>
                <a:ea typeface="宋体"/>
                <a:cs typeface="Times New Roman"/>
              </a:rPr>
              <a:t> </a:t>
            </a:r>
            <a:r>
              <a:rPr lang="en-US" sz="1600" kern="100" dirty="0">
                <a:solidFill>
                  <a:prstClr val="black"/>
                </a:solidFill>
                <a:latin typeface="Times New Roman"/>
                <a:ea typeface="宋体"/>
                <a:cs typeface="Times New Roman"/>
              </a:rPr>
              <a:t>to </a:t>
            </a:r>
            <a:r>
              <a:rPr lang="en-US" sz="1600" kern="100" dirty="0" smtClean="0">
                <a:solidFill>
                  <a:prstClr val="black"/>
                </a:solidFill>
                <a:latin typeface="Times New Roman"/>
                <a:ea typeface="宋体"/>
                <a:cs typeface="Times New Roman"/>
              </a:rPr>
              <a:t>10.0MW/m</a:t>
            </a:r>
            <a:r>
              <a:rPr lang="en-US" sz="1600" kern="100" baseline="30000" dirty="0" smtClean="0">
                <a:solidFill>
                  <a:prstClr val="black"/>
                </a:solidFill>
                <a:latin typeface="Times New Roman"/>
                <a:ea typeface="宋体"/>
                <a:cs typeface="Times New Roman"/>
              </a:rPr>
              <a:t>2</a:t>
            </a:r>
            <a:r>
              <a:rPr lang="en-US" sz="1600" kern="100" dirty="0" smtClean="0">
                <a:solidFill>
                  <a:prstClr val="black"/>
                </a:solidFill>
                <a:latin typeface="Times New Roman"/>
                <a:ea typeface="宋体"/>
                <a:cs typeface="Times New Roman"/>
              </a:rPr>
              <a:t>.</a:t>
            </a:r>
            <a:endParaRPr lang="zh-CN" altLang="en-US" sz="1600" kern="100" dirty="0">
              <a:solidFill>
                <a:prstClr val="black"/>
              </a:solidFill>
              <a:latin typeface="Times New Roman"/>
              <a:cs typeface="Times New Roman"/>
            </a:endParaRPr>
          </a:p>
        </p:txBody>
      </p:sp>
      <p:pic>
        <p:nvPicPr>
          <p:cNvPr id="11" name="图片 10" descr="Graph2.bmp"/>
          <p:cNvPicPr>
            <a:picLocks noChangeAspect="1"/>
          </p:cNvPicPr>
          <p:nvPr/>
        </p:nvPicPr>
        <p:blipFill>
          <a:blip r:embed="rId3" cstate="print"/>
          <a:stretch>
            <a:fillRect/>
          </a:stretch>
        </p:blipFill>
        <p:spPr>
          <a:xfrm>
            <a:off x="3357554" y="2857496"/>
            <a:ext cx="3209551" cy="2268631"/>
          </a:xfrm>
          <a:prstGeom prst="rect">
            <a:avLst/>
          </a:prstGeom>
        </p:spPr>
      </p:pic>
      <p:sp>
        <p:nvSpPr>
          <p:cNvPr id="12" name="矩形 11"/>
          <p:cNvSpPr/>
          <p:nvPr/>
        </p:nvSpPr>
        <p:spPr>
          <a:xfrm>
            <a:off x="6715140" y="4714884"/>
            <a:ext cx="2258952" cy="246221"/>
          </a:xfrm>
          <a:prstGeom prst="rect">
            <a:avLst/>
          </a:prstGeom>
        </p:spPr>
        <p:txBody>
          <a:bodyPr wrap="none">
            <a:spAutoFit/>
          </a:bodyPr>
          <a:lstStyle/>
          <a:p>
            <a:pPr fontAlgn="auto">
              <a:spcBef>
                <a:spcPts val="0"/>
              </a:spcBef>
              <a:spcAft>
                <a:spcPts val="0"/>
              </a:spcAft>
            </a:pPr>
            <a:r>
              <a:rPr lang="it-IT" sz="1000" dirty="0">
                <a:solidFill>
                  <a:prstClr val="black"/>
                </a:solidFill>
                <a:latin typeface="Calibri"/>
                <a:cs typeface="+mn-cs"/>
              </a:rPr>
              <a:t>Figure 1. </a:t>
            </a:r>
            <a:r>
              <a:rPr lang="en-US" sz="1000" dirty="0">
                <a:solidFill>
                  <a:prstClr val="black"/>
                </a:solidFill>
                <a:latin typeface="Calibri"/>
                <a:cs typeface="+mn-cs"/>
              </a:rPr>
              <a:t>Super-X Divertor configuration</a:t>
            </a:r>
            <a:endParaRPr lang="zh-CN" altLang="en-US" sz="1000" dirty="0">
              <a:solidFill>
                <a:prstClr val="black"/>
              </a:solidFill>
              <a:latin typeface="Calibri"/>
              <a:cs typeface="+mn-cs"/>
            </a:endParaRPr>
          </a:p>
        </p:txBody>
      </p:sp>
      <p:sp>
        <p:nvSpPr>
          <p:cNvPr id="1028" name="Rectangle 4"/>
          <p:cNvSpPr>
            <a:spLocks noChangeArrowheads="1"/>
          </p:cNvSpPr>
          <p:nvPr/>
        </p:nvSpPr>
        <p:spPr bwMode="auto">
          <a:xfrm>
            <a:off x="642910" y="5143512"/>
            <a:ext cx="250033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altLang="zh-CN" sz="1000" dirty="0" smtClean="0">
                <a:solidFill>
                  <a:prstClr val="black"/>
                </a:solidFill>
                <a:latin typeface="Times New Roman" pitchFamily="18" charset="0"/>
                <a:cs typeface="Times New Roman" pitchFamily="18" charset="0"/>
              </a:rPr>
              <a:t>Figure 2. The heat load at inner targets</a:t>
            </a:r>
            <a:endParaRPr lang="en-US" altLang="zh-CN" dirty="0" smtClean="0">
              <a:solidFill>
                <a:prstClr val="black"/>
              </a:solidFill>
              <a:latin typeface="Arial" pitchFamily="34" charset="0"/>
              <a:cs typeface="+mn-cs"/>
            </a:endParaRPr>
          </a:p>
        </p:txBody>
      </p:sp>
      <p:sp>
        <p:nvSpPr>
          <p:cNvPr id="14" name="Rectangle 4"/>
          <p:cNvSpPr>
            <a:spLocks noChangeArrowheads="1"/>
          </p:cNvSpPr>
          <p:nvPr/>
        </p:nvSpPr>
        <p:spPr bwMode="auto">
          <a:xfrm>
            <a:off x="3643306" y="5143512"/>
            <a:ext cx="250033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altLang="zh-CN" sz="1000" dirty="0" smtClean="0">
                <a:solidFill>
                  <a:prstClr val="black"/>
                </a:solidFill>
                <a:latin typeface="Times New Roman" pitchFamily="18" charset="0"/>
                <a:cs typeface="Times New Roman" pitchFamily="18" charset="0"/>
              </a:rPr>
              <a:t>Figure 3. The heat load at outer targets</a:t>
            </a:r>
            <a:endParaRPr lang="en-US" altLang="zh-CN" dirty="0" smtClean="0">
              <a:solidFill>
                <a:prstClr val="black"/>
              </a:solidFill>
              <a:latin typeface="Arial" pitchFamily="34" charset="0"/>
              <a:cs typeface="+mn-cs"/>
            </a:endParaRPr>
          </a:p>
        </p:txBody>
      </p:sp>
      <p:pic>
        <p:nvPicPr>
          <p:cNvPr id="15" name="图片 14" descr="Graph21.bmp"/>
          <p:cNvPicPr>
            <a:picLocks noChangeAspect="1"/>
          </p:cNvPicPr>
          <p:nvPr/>
        </p:nvPicPr>
        <p:blipFill>
          <a:blip r:embed="rId4" cstate="print"/>
          <a:stretch>
            <a:fillRect/>
          </a:stretch>
        </p:blipFill>
        <p:spPr>
          <a:xfrm>
            <a:off x="293623" y="2948148"/>
            <a:ext cx="3206807" cy="2266802"/>
          </a:xfrm>
          <a:prstGeom prst="rect">
            <a:avLst/>
          </a:prstGeom>
        </p:spPr>
      </p:pic>
      <p:pic>
        <p:nvPicPr>
          <p:cNvPr id="16" name="图片 15" descr="demo-b-l-new.bmp"/>
          <p:cNvPicPr>
            <a:picLocks noChangeAspect="1"/>
          </p:cNvPicPr>
          <p:nvPr/>
        </p:nvPicPr>
        <p:blipFill>
          <a:blip r:embed="rId5" cstate="print"/>
          <a:srcRect l="28906" t="3362" r="29687" b="3362"/>
          <a:stretch>
            <a:fillRect/>
          </a:stretch>
        </p:blipFill>
        <p:spPr>
          <a:xfrm>
            <a:off x="6334109" y="619111"/>
            <a:ext cx="2524171" cy="4095773"/>
          </a:xfrm>
          <a:prstGeom prst="rect">
            <a:avLst/>
          </a:prstGeom>
        </p:spPr>
      </p:pic>
      <p:sp>
        <p:nvSpPr>
          <p:cNvPr id="10" name="Right Arrow 9"/>
          <p:cNvSpPr/>
          <p:nvPr/>
        </p:nvSpPr>
        <p:spPr>
          <a:xfrm>
            <a:off x="6286500" y="3429000"/>
            <a:ext cx="548640" cy="25146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8061960" y="3573780"/>
            <a:ext cx="205740" cy="358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44780" y="5943600"/>
            <a:ext cx="548640" cy="25146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693446"/>
            <a:ext cx="9144000" cy="103187"/>
          </a:xfrm>
          <a:prstGeom prst="rect">
            <a:avLst/>
          </a:prstGeom>
          <a:gradFill rotWithShape="0">
            <a:gsLst>
              <a:gs pos="0">
                <a:schemeClr val="accent2"/>
              </a:gs>
              <a:gs pos="50000">
                <a:srgbClr val="FF0512"/>
              </a:gs>
              <a:gs pos="100000">
                <a:schemeClr val="accent2"/>
              </a:gs>
            </a:gsLst>
            <a:lin ang="0" scaled="1"/>
          </a:gradFill>
          <a:ln w="9525">
            <a:noFill/>
            <a:miter lim="800000"/>
            <a:headEnd/>
            <a:tailEnd/>
          </a:ln>
        </p:spPr>
        <p:txBody>
          <a:bodyPr wrap="none" anchor="ctr">
            <a:prstTxWarp prst="textNoShape">
              <a:avLst/>
            </a:prstTxWarp>
          </a:bodyPr>
          <a:lstStyle/>
          <a:p>
            <a:pPr>
              <a:defRPr/>
            </a:pPr>
            <a:endParaRPr lang="ja-JP" altLang="en-US">
              <a:latin typeface="Calibri" charset="0"/>
            </a:endParaRPr>
          </a:p>
        </p:txBody>
      </p:sp>
      <p:sp>
        <p:nvSpPr>
          <p:cNvPr id="11" name="正方形/長方形 10"/>
          <p:cNvSpPr/>
          <p:nvPr/>
        </p:nvSpPr>
        <p:spPr>
          <a:xfrm>
            <a:off x="66746" y="396392"/>
            <a:ext cx="6397680" cy="400110"/>
          </a:xfrm>
          <a:prstGeom prst="rect">
            <a:avLst/>
          </a:prstGeom>
        </p:spPr>
        <p:txBody>
          <a:bodyPr wrap="none">
            <a:spAutoFit/>
          </a:bodyPr>
          <a:lstStyle/>
          <a:p>
            <a:r>
              <a:rPr lang="en-US" altLang="ja-JP" sz="2000" b="1" dirty="0" smtClean="0">
                <a:latin typeface="+mj-lt"/>
              </a:rPr>
              <a:t>FTP/P7-32  N. Asakura, K. Shimizu, K. Hoshino,</a:t>
            </a:r>
            <a:r>
              <a:rPr lang="en-US" altLang="ja-JP" sz="2000" b="1" dirty="0">
                <a:latin typeface="+mj-lt"/>
              </a:rPr>
              <a:t> </a:t>
            </a:r>
            <a:r>
              <a:rPr lang="en-US" altLang="ja-JP" sz="2000" b="1" dirty="0" smtClean="0">
                <a:latin typeface="+mj-lt"/>
              </a:rPr>
              <a:t>et al. JAEA</a:t>
            </a:r>
            <a:endParaRPr lang="ja-JP" altLang="en-US" sz="2000" b="1" dirty="0">
              <a:latin typeface="+mj-lt"/>
            </a:endParaRPr>
          </a:p>
        </p:txBody>
      </p:sp>
      <p:sp>
        <p:nvSpPr>
          <p:cNvPr id="15" name="正方形/長方形 21"/>
          <p:cNvSpPr>
            <a:spLocks noChangeArrowheads="1"/>
          </p:cNvSpPr>
          <p:nvPr/>
        </p:nvSpPr>
        <p:spPr bwMode="auto">
          <a:xfrm>
            <a:off x="11209" y="916913"/>
            <a:ext cx="9132791" cy="2631490"/>
          </a:xfrm>
          <a:prstGeom prst="rect">
            <a:avLst/>
          </a:prstGeom>
          <a:noFill/>
          <a:ln w="9525">
            <a:noFill/>
            <a:miter lim="800000"/>
            <a:headEnd/>
            <a:tailEnd/>
          </a:ln>
        </p:spPr>
        <p:txBody>
          <a:bodyPr wrap="square">
            <a:prstTxWarp prst="textNoShape">
              <a:avLst/>
            </a:prstTxWarp>
            <a:spAutoFit/>
          </a:bodyPr>
          <a:lstStyle/>
          <a:p>
            <a:pPr algn="ctr">
              <a:lnSpc>
                <a:spcPts val="2200"/>
              </a:lnSpc>
              <a:spcBef>
                <a:spcPts val="0"/>
              </a:spcBef>
              <a:buSzPct val="75000"/>
            </a:pPr>
            <a:r>
              <a:rPr lang="en-US" altLang="ja-JP" sz="2000" b="1" dirty="0" smtClean="0">
                <a:solidFill>
                  <a:srgbClr val="FF0000"/>
                </a:solidFill>
              </a:rPr>
              <a:t>Enhance </a:t>
            </a:r>
            <a:r>
              <a:rPr lang="en-US" altLang="ja-JP" sz="2000" b="1" dirty="0" err="1" smtClean="0">
                <a:solidFill>
                  <a:srgbClr val="FF0000"/>
                </a:solidFill>
              </a:rPr>
              <a:t>P</a:t>
            </a:r>
            <a:r>
              <a:rPr lang="en-US" altLang="ja-JP" sz="2000" b="1" baseline="-25000" dirty="0" err="1" smtClean="0">
                <a:solidFill>
                  <a:srgbClr val="FF0000"/>
                </a:solidFill>
              </a:rPr>
              <a:t>rad</a:t>
            </a:r>
            <a:r>
              <a:rPr lang="en-US" altLang="ja-JP" sz="2000" b="1" baseline="30000" dirty="0" err="1" smtClean="0">
                <a:solidFill>
                  <a:srgbClr val="FF0000"/>
                </a:solidFill>
              </a:rPr>
              <a:t>div</a:t>
            </a:r>
            <a:r>
              <a:rPr lang="en-US" altLang="ja-JP" sz="2000" b="1" dirty="0" smtClean="0">
                <a:solidFill>
                  <a:srgbClr val="FF0000"/>
                </a:solidFill>
              </a:rPr>
              <a:t> and </a:t>
            </a:r>
            <a:r>
              <a:rPr lang="en-US" altLang="ja-JP" sz="2000" b="1" dirty="0" err="1" smtClean="0">
                <a:solidFill>
                  <a:srgbClr val="FF0000"/>
                </a:solidFill>
              </a:rPr>
              <a:t>P</a:t>
            </a:r>
            <a:r>
              <a:rPr lang="en-US" altLang="ja-JP" sz="2000" b="1" baseline="-25000" dirty="0" err="1" smtClean="0">
                <a:solidFill>
                  <a:srgbClr val="FF0000"/>
                </a:solidFill>
              </a:rPr>
              <a:t>rad</a:t>
            </a:r>
            <a:r>
              <a:rPr lang="en-US" altLang="ja-JP" sz="2000" b="1" baseline="30000" dirty="0" err="1" smtClean="0">
                <a:solidFill>
                  <a:srgbClr val="FF0000"/>
                </a:solidFill>
              </a:rPr>
              <a:t>SOL</a:t>
            </a:r>
            <a:r>
              <a:rPr lang="en-US" altLang="ja-JP" sz="2000" b="1" baseline="30000" dirty="0" err="1">
                <a:solidFill>
                  <a:srgbClr val="FF0000"/>
                </a:solidFill>
              </a:rPr>
              <a:t>+</a:t>
            </a:r>
            <a:r>
              <a:rPr lang="en-US" altLang="ja-JP" sz="2000" b="1" baseline="30000" dirty="0" err="1" smtClean="0">
                <a:solidFill>
                  <a:srgbClr val="FF0000"/>
                </a:solidFill>
              </a:rPr>
              <a:t>edge</a:t>
            </a:r>
            <a:r>
              <a:rPr lang="en-US" altLang="ja-JP" sz="2000" b="1" baseline="30000" dirty="0" smtClean="0">
                <a:solidFill>
                  <a:srgbClr val="FF0000"/>
                </a:solidFill>
              </a:rPr>
              <a:t> </a:t>
            </a:r>
            <a:r>
              <a:rPr lang="en-US" altLang="ja-JP" sz="2000" b="1" dirty="0" smtClean="0"/>
              <a:t>for </a:t>
            </a:r>
            <a:r>
              <a:rPr lang="en-US" altLang="ja-JP" sz="2000" b="1" dirty="0" smtClean="0">
                <a:solidFill>
                  <a:srgbClr val="FF0000"/>
                </a:solidFill>
              </a:rPr>
              <a:t>“Full detachment” </a:t>
            </a:r>
            <a:r>
              <a:rPr lang="en-US" altLang="ja-JP" sz="2000" b="1" dirty="0" smtClean="0"/>
              <a:t>of divertor plasma needed.  </a:t>
            </a:r>
          </a:p>
          <a:p>
            <a:pPr algn="ctr">
              <a:lnSpc>
                <a:spcPts val="2200"/>
              </a:lnSpc>
              <a:spcBef>
                <a:spcPts val="0"/>
              </a:spcBef>
              <a:buSzPct val="75000"/>
            </a:pPr>
            <a:r>
              <a:rPr lang="en-US" altLang="ja-JP" sz="2000" b="1" i="1" spc="-40" dirty="0" smtClean="0">
                <a:solidFill>
                  <a:srgbClr val="0000FF"/>
                </a:solidFill>
                <a:latin typeface="Calibri" charset="0"/>
              </a:rPr>
              <a:t>SONIC </a:t>
            </a:r>
            <a:r>
              <a:rPr lang="en-US" altLang="ja-JP" sz="2000" b="1" i="1" spc="-40" dirty="0">
                <a:solidFill>
                  <a:srgbClr val="0000FF"/>
                </a:solidFill>
                <a:latin typeface="Calibri" charset="0"/>
              </a:rPr>
              <a:t>code </a:t>
            </a:r>
            <a:r>
              <a:rPr lang="en-US" altLang="ja-JP" sz="2000" b="1" i="1" spc="-40" dirty="0" smtClean="0">
                <a:solidFill>
                  <a:srgbClr val="0000FF"/>
                </a:solidFill>
                <a:latin typeface="Calibri" charset="0"/>
              </a:rPr>
              <a:t>+ Monte Carlo </a:t>
            </a:r>
            <a:r>
              <a:rPr lang="en-US" altLang="ja-JP" sz="2000" b="1" i="1" spc="-40" dirty="0">
                <a:solidFill>
                  <a:srgbClr val="0000FF"/>
                </a:solidFill>
                <a:latin typeface="Calibri" charset="0"/>
              </a:rPr>
              <a:t>impurity transport</a:t>
            </a:r>
            <a:r>
              <a:rPr lang="en-US" altLang="ja-JP" sz="2000" b="1" spc="-40" dirty="0">
                <a:latin typeface="Calibri" charset="0"/>
              </a:rPr>
              <a:t> </a:t>
            </a:r>
            <a:r>
              <a:rPr lang="en-US" altLang="ja-JP" sz="2000" b="1" spc="-40" dirty="0" smtClean="0">
                <a:latin typeface="Calibri" charset="0"/>
              </a:rPr>
              <a:t>applied to DEMO divertor detachment.</a:t>
            </a:r>
            <a:r>
              <a:rPr lang="en-US" altLang="ja-JP" sz="2000" b="1" dirty="0" smtClean="0">
                <a:solidFill>
                  <a:srgbClr val="0000FF"/>
                </a:solidFill>
              </a:rPr>
              <a:t> </a:t>
            </a:r>
          </a:p>
          <a:p>
            <a:pPr algn="ctr">
              <a:lnSpc>
                <a:spcPts val="2200"/>
              </a:lnSpc>
              <a:spcBef>
                <a:spcPts val="0"/>
              </a:spcBef>
              <a:buSzPct val="75000"/>
            </a:pPr>
            <a:endParaRPr lang="en-US" altLang="ja-JP" sz="1000" b="1" dirty="0" smtClean="0">
              <a:solidFill>
                <a:srgbClr val="0000FF"/>
              </a:solidFill>
            </a:endParaRPr>
          </a:p>
          <a:p>
            <a:pPr marL="174625" indent="-174625">
              <a:lnSpc>
                <a:spcPts val="2200"/>
              </a:lnSpc>
              <a:buSzPct val="75000"/>
              <a:buFont typeface="Calibri" pitchFamily="34" charset="0"/>
              <a:buChar char="●"/>
            </a:pPr>
            <a:r>
              <a:rPr lang="en-US" altLang="ja-JP" b="1" dirty="0" smtClean="0">
                <a:solidFill>
                  <a:srgbClr val="0000FF"/>
                </a:solidFill>
              </a:rPr>
              <a:t>Seeding impurity: </a:t>
            </a:r>
            <a:r>
              <a:rPr lang="en-US" altLang="ja-JP" b="1" dirty="0" err="1" smtClean="0">
                <a:solidFill>
                  <a:srgbClr val="FF0000"/>
                </a:solidFill>
              </a:rPr>
              <a:t>Ar</a:t>
            </a:r>
            <a:r>
              <a:rPr lang="en-US" altLang="ja-JP" b="1" dirty="0" smtClean="0">
                <a:solidFill>
                  <a:srgbClr val="FF0000"/>
                </a:solidFill>
              </a:rPr>
              <a:t>/Kr preferred to </a:t>
            </a:r>
            <a:r>
              <a:rPr lang="en-US" altLang="ja-JP" b="1" dirty="0">
                <a:solidFill>
                  <a:srgbClr val="FF0000"/>
                </a:solidFill>
              </a:rPr>
              <a:t>increase </a:t>
            </a:r>
            <a:r>
              <a:rPr lang="en-US" altLang="ja-JP" b="1" dirty="0" err="1" smtClean="0">
                <a:solidFill>
                  <a:srgbClr val="FF0000"/>
                </a:solidFill>
              </a:rPr>
              <a:t>P</a:t>
            </a:r>
            <a:r>
              <a:rPr lang="en-US" altLang="ja-JP" b="1" baseline="-25000" dirty="0" err="1" smtClean="0">
                <a:solidFill>
                  <a:srgbClr val="FF0000"/>
                </a:solidFill>
              </a:rPr>
              <a:t>rad</a:t>
            </a:r>
            <a:r>
              <a:rPr lang="en-US" altLang="ja-JP" b="1" baseline="30000" dirty="0" err="1" smtClean="0">
                <a:solidFill>
                  <a:srgbClr val="FF0000"/>
                </a:solidFill>
              </a:rPr>
              <a:t>SOL</a:t>
            </a:r>
            <a:r>
              <a:rPr lang="en-US" altLang="ja-JP" b="1" dirty="0" smtClean="0">
                <a:solidFill>
                  <a:srgbClr val="000000"/>
                </a:solidFill>
              </a:rPr>
              <a:t> </a:t>
            </a:r>
            <a:r>
              <a:rPr lang="en-US" altLang="ja-JP" b="1" dirty="0" smtClean="0">
                <a:solidFill>
                  <a:srgbClr val="000000"/>
                </a:solidFill>
                <a:sym typeface="Symbol"/>
              </a:rPr>
              <a:t> </a:t>
            </a:r>
            <a:r>
              <a:rPr lang="en-US" altLang="ja-JP" b="1" dirty="0" smtClean="0">
                <a:solidFill>
                  <a:srgbClr val="000000"/>
                </a:solidFill>
              </a:rPr>
              <a:t>research issues: restrict impurity</a:t>
            </a:r>
            <a:r>
              <a:rPr lang="en-US" altLang="ja-JP" b="1" baseline="30000" dirty="0" smtClean="0">
                <a:solidFill>
                  <a:srgbClr val="000000"/>
                </a:solidFill>
              </a:rPr>
              <a:t> </a:t>
            </a:r>
            <a:r>
              <a:rPr lang="en-US" altLang="ja-JP" b="1" dirty="0" smtClean="0"/>
              <a:t>to ensure core plasma confinement and low contamination</a:t>
            </a:r>
          </a:p>
          <a:p>
            <a:pPr marL="174625" indent="-174625">
              <a:lnSpc>
                <a:spcPts val="2200"/>
              </a:lnSpc>
              <a:buSzPct val="75000"/>
              <a:buFont typeface="Calibri" pitchFamily="34" charset="0"/>
              <a:buChar char="●"/>
            </a:pPr>
            <a:r>
              <a:rPr lang="en-US" altLang="ja-JP" b="1" dirty="0" smtClean="0">
                <a:solidFill>
                  <a:srgbClr val="0000FF"/>
                </a:solidFill>
              </a:rPr>
              <a:t>Long divertor leg</a:t>
            </a:r>
            <a:r>
              <a:rPr lang="en-US" altLang="ja-JP" b="1" dirty="0" smtClean="0"/>
              <a:t>: </a:t>
            </a:r>
            <a:r>
              <a:rPr lang="en-US" altLang="ja-JP" b="1" dirty="0" smtClean="0">
                <a:solidFill>
                  <a:srgbClr val="FF0000"/>
                </a:solidFill>
              </a:rPr>
              <a:t>enhance </a:t>
            </a:r>
            <a:r>
              <a:rPr lang="en-US" altLang="ja-JP" b="1" dirty="0" err="1" smtClean="0">
                <a:solidFill>
                  <a:srgbClr val="FF0000"/>
                </a:solidFill>
              </a:rPr>
              <a:t>P</a:t>
            </a:r>
            <a:r>
              <a:rPr lang="en-US" altLang="ja-JP" b="1" baseline="-25000" dirty="0" err="1" smtClean="0">
                <a:solidFill>
                  <a:srgbClr val="FF0000"/>
                </a:solidFill>
              </a:rPr>
              <a:t>rad</a:t>
            </a:r>
            <a:r>
              <a:rPr lang="en-US" altLang="ja-JP" b="1" baseline="30000" dirty="0" err="1" smtClean="0">
                <a:solidFill>
                  <a:srgbClr val="FF0000"/>
                </a:solidFill>
              </a:rPr>
              <a:t>div</a:t>
            </a:r>
            <a:r>
              <a:rPr lang="en-US" altLang="ja-JP" b="1" dirty="0" smtClean="0">
                <a:solidFill>
                  <a:srgbClr val="FF0000"/>
                </a:solidFill>
              </a:rPr>
              <a:t> </a:t>
            </a:r>
            <a:r>
              <a:rPr lang="en-US" altLang="ja-JP" b="1" dirty="0">
                <a:solidFill>
                  <a:srgbClr val="FF0000"/>
                </a:solidFill>
              </a:rPr>
              <a:t>and </a:t>
            </a:r>
            <a:r>
              <a:rPr lang="en-US" altLang="ja-JP" b="1" dirty="0" smtClean="0">
                <a:solidFill>
                  <a:srgbClr val="FF0000"/>
                </a:solidFill>
              </a:rPr>
              <a:t>helps </a:t>
            </a:r>
            <a:r>
              <a:rPr lang="en-US" altLang="ja-JP" b="1" dirty="0">
                <a:solidFill>
                  <a:srgbClr val="FF0000"/>
                </a:solidFill>
              </a:rPr>
              <a:t>full detachment </a:t>
            </a:r>
            <a:r>
              <a:rPr lang="en-US" altLang="ja-JP" b="1" dirty="0" smtClean="0">
                <a:solidFill>
                  <a:srgbClr val="000000"/>
                </a:solidFill>
                <a:sym typeface="Symbol"/>
              </a:rPr>
              <a:t></a:t>
            </a:r>
            <a:r>
              <a:rPr lang="en-US" altLang="ja-JP" b="1" dirty="0" smtClean="0">
                <a:solidFill>
                  <a:srgbClr val="000000"/>
                </a:solidFill>
              </a:rPr>
              <a:t> </a:t>
            </a:r>
            <a:r>
              <a:rPr lang="en-US" altLang="ja-JP" b="1" dirty="0">
                <a:solidFill>
                  <a:srgbClr val="000000"/>
                </a:solidFill>
              </a:rPr>
              <a:t>research </a:t>
            </a:r>
            <a:r>
              <a:rPr lang="en-US" altLang="ja-JP" b="1" dirty="0" smtClean="0">
                <a:solidFill>
                  <a:srgbClr val="000000"/>
                </a:solidFill>
              </a:rPr>
              <a:t>issues: </a:t>
            </a:r>
            <a:r>
              <a:rPr lang="en-US" altLang="ja-JP" b="1" dirty="0" smtClean="0"/>
              <a:t>optimize He exhaust with reduced </a:t>
            </a:r>
            <a:r>
              <a:rPr lang="en-US" altLang="ja-JP" b="1" dirty="0"/>
              <a:t>ion and neutral </a:t>
            </a:r>
            <a:r>
              <a:rPr lang="en-US" altLang="ja-JP" b="1" dirty="0" smtClean="0"/>
              <a:t>fluxes</a:t>
            </a:r>
          </a:p>
          <a:p>
            <a:pPr marL="174625" indent="-174625">
              <a:lnSpc>
                <a:spcPts val="2200"/>
              </a:lnSpc>
              <a:buSzPct val="75000"/>
              <a:buFont typeface="Calibri" pitchFamily="34" charset="0"/>
              <a:buChar char="●"/>
            </a:pPr>
            <a:r>
              <a:rPr lang="en-US" altLang="ja-JP" b="1" spc="-50" dirty="0">
                <a:solidFill>
                  <a:srgbClr val="0000FF"/>
                </a:solidFill>
                <a:sym typeface="Symbol"/>
              </a:rPr>
              <a:t>C</a:t>
            </a:r>
            <a:r>
              <a:rPr lang="en-US" altLang="ja-JP" b="1" spc="-50" dirty="0" smtClean="0">
                <a:solidFill>
                  <a:srgbClr val="0000FF"/>
                </a:solidFill>
                <a:sym typeface="Symbol"/>
              </a:rPr>
              <a:t>ross-field </a:t>
            </a:r>
            <a:r>
              <a:rPr lang="en-US" altLang="ja-JP" b="1" spc="-50" dirty="0" smtClean="0">
                <a:solidFill>
                  <a:srgbClr val="0000FF"/>
                </a:solidFill>
              </a:rPr>
              <a:t>diffusion:</a:t>
            </a:r>
            <a:r>
              <a:rPr lang="en-US" altLang="ja-JP" b="1" spc="-50" dirty="0" smtClean="0">
                <a:solidFill>
                  <a:srgbClr val="FF0000"/>
                </a:solidFill>
              </a:rPr>
              <a:t> strongly increases detachment </a:t>
            </a:r>
            <a:r>
              <a:rPr lang="en-US" altLang="ja-JP" b="1" spc="-50" dirty="0">
                <a:solidFill>
                  <a:srgbClr val="FF0000"/>
                </a:solidFill>
              </a:rPr>
              <a:t>and energy </a:t>
            </a:r>
            <a:r>
              <a:rPr lang="en-US" altLang="ja-JP" b="1" spc="-50" dirty="0" smtClean="0">
                <a:solidFill>
                  <a:srgbClr val="FF0000"/>
                </a:solidFill>
              </a:rPr>
              <a:t>dissipation </a:t>
            </a:r>
            <a:r>
              <a:rPr lang="en-US" altLang="ja-JP" b="1" dirty="0">
                <a:solidFill>
                  <a:srgbClr val="000000"/>
                </a:solidFill>
                <a:sym typeface="Symbol"/>
              </a:rPr>
              <a:t></a:t>
            </a:r>
            <a:r>
              <a:rPr lang="en-US" altLang="ja-JP" b="1" dirty="0">
                <a:solidFill>
                  <a:srgbClr val="000000"/>
                </a:solidFill>
              </a:rPr>
              <a:t> </a:t>
            </a:r>
            <a:r>
              <a:rPr lang="en-US" altLang="ja-JP" b="1" dirty="0" smtClean="0">
                <a:solidFill>
                  <a:srgbClr val="000000"/>
                </a:solidFill>
              </a:rPr>
              <a:t>research </a:t>
            </a:r>
            <a:r>
              <a:rPr lang="en-US" altLang="ja-JP" b="1" dirty="0"/>
              <a:t>Issues: </a:t>
            </a:r>
            <a:r>
              <a:rPr lang="en-US" altLang="ja-JP" b="1" dirty="0" smtClean="0"/>
              <a:t>enhance global/local diffusion; modeling/simulation basis for </a:t>
            </a:r>
            <a:r>
              <a:rPr lang="en-US" altLang="ja-JP" b="1" dirty="0"/>
              <a:t>extrapolation to </a:t>
            </a:r>
            <a:r>
              <a:rPr lang="en-US" altLang="ja-JP" b="1" dirty="0" smtClean="0"/>
              <a:t>Demo</a:t>
            </a:r>
            <a:endParaRPr lang="en-US" altLang="ja-JP" b="1" dirty="0"/>
          </a:p>
        </p:txBody>
      </p:sp>
      <p:pic>
        <p:nvPicPr>
          <p:cNvPr id="2" name="図 1"/>
          <p:cNvPicPr>
            <a:picLocks noChangeAspect="1"/>
          </p:cNvPicPr>
          <p:nvPr/>
        </p:nvPicPr>
        <p:blipFill>
          <a:blip r:embed="rId3" cstate="print"/>
          <a:stretch>
            <a:fillRect/>
          </a:stretch>
        </p:blipFill>
        <p:spPr>
          <a:xfrm>
            <a:off x="66746" y="3672771"/>
            <a:ext cx="2002993" cy="3042521"/>
          </a:xfrm>
          <a:prstGeom prst="rect">
            <a:avLst/>
          </a:prstGeom>
        </p:spPr>
      </p:pic>
      <p:pic>
        <p:nvPicPr>
          <p:cNvPr id="3" name="図 2"/>
          <p:cNvPicPr>
            <a:picLocks noChangeAspect="1"/>
          </p:cNvPicPr>
          <p:nvPr/>
        </p:nvPicPr>
        <p:blipFill>
          <a:blip r:embed="rId4" cstate="print"/>
          <a:stretch>
            <a:fillRect/>
          </a:stretch>
        </p:blipFill>
        <p:spPr>
          <a:xfrm>
            <a:off x="2172271" y="4062871"/>
            <a:ext cx="2182854" cy="2652421"/>
          </a:xfrm>
          <a:prstGeom prst="rect">
            <a:avLst/>
          </a:prstGeom>
        </p:spPr>
      </p:pic>
      <p:pic>
        <p:nvPicPr>
          <p:cNvPr id="4" name="図 3"/>
          <p:cNvPicPr>
            <a:picLocks noChangeAspect="1"/>
          </p:cNvPicPr>
          <p:nvPr/>
        </p:nvPicPr>
        <p:blipFill>
          <a:blip r:embed="rId5" cstate="print"/>
          <a:stretch>
            <a:fillRect/>
          </a:stretch>
        </p:blipFill>
        <p:spPr>
          <a:xfrm>
            <a:off x="4535832" y="3736909"/>
            <a:ext cx="2376036" cy="3185229"/>
          </a:xfrm>
          <a:prstGeom prst="rect">
            <a:avLst/>
          </a:prstGeom>
        </p:spPr>
      </p:pic>
      <p:cxnSp>
        <p:nvCxnSpPr>
          <p:cNvPr id="9" name="直線矢印コネクタ 8"/>
          <p:cNvCxnSpPr/>
          <p:nvPr/>
        </p:nvCxnSpPr>
        <p:spPr>
          <a:xfrm flipH="1" flipV="1">
            <a:off x="4129505" y="5471007"/>
            <a:ext cx="574374" cy="14751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2024841" y="3715753"/>
            <a:ext cx="2679038" cy="295807"/>
          </a:xfrm>
          <a:prstGeom prst="rect">
            <a:avLst/>
          </a:prstGeom>
          <a:noFill/>
        </p:spPr>
        <p:txBody>
          <a:bodyPr wrap="square" rtlCol="0">
            <a:spAutoFit/>
          </a:bodyPr>
          <a:lstStyle/>
          <a:p>
            <a:pPr>
              <a:lnSpc>
                <a:spcPts val="1520"/>
              </a:lnSpc>
            </a:pPr>
            <a:r>
              <a:rPr lang="en-US" altLang="ja-JP" sz="1600" b="1" dirty="0">
                <a:solidFill>
                  <a:srgbClr val="0000FF"/>
                </a:solidFill>
              </a:rPr>
              <a:t>P</a:t>
            </a:r>
            <a:r>
              <a:rPr kumimoji="1" lang="en-US" altLang="ja-JP" sz="1600" b="1" dirty="0" smtClean="0">
                <a:solidFill>
                  <a:srgbClr val="0000FF"/>
                </a:solidFill>
              </a:rPr>
              <a:t>ower distribution s</a:t>
            </a:r>
            <a:r>
              <a:rPr lang="en-US" altLang="ja-JP" sz="1600" b="1" dirty="0" smtClean="0">
                <a:solidFill>
                  <a:srgbClr val="0000FF"/>
                </a:solidFill>
              </a:rPr>
              <a:t>ummary</a:t>
            </a:r>
            <a:endParaRPr kumimoji="1" lang="ja-JP" altLang="en-US" sz="1600" b="1" dirty="0">
              <a:solidFill>
                <a:srgbClr val="0000FF"/>
              </a:solidFill>
            </a:endParaRPr>
          </a:p>
        </p:txBody>
      </p:sp>
      <p:pic>
        <p:nvPicPr>
          <p:cNvPr id="12" name="Picture 20" descr="JAEAロゴマーク"/>
          <p:cNvPicPr>
            <a:picLocks noChangeAspect="1" noChangeArrowheads="1"/>
          </p:cNvPicPr>
          <p:nvPr/>
        </p:nvPicPr>
        <p:blipFill>
          <a:blip r:embed="rId6" cstate="print"/>
          <a:srcRect/>
          <a:stretch>
            <a:fillRect/>
          </a:stretch>
        </p:blipFill>
        <p:spPr bwMode="auto">
          <a:xfrm>
            <a:off x="7043726" y="308915"/>
            <a:ext cx="985792" cy="492402"/>
          </a:xfrm>
          <a:prstGeom prst="rect">
            <a:avLst/>
          </a:prstGeom>
          <a:noFill/>
          <a:ln w="9525">
            <a:noFill/>
            <a:miter lim="800000"/>
            <a:headEnd/>
            <a:tailEnd/>
          </a:ln>
        </p:spPr>
      </p:pic>
      <p:pic>
        <p:nvPicPr>
          <p:cNvPr id="14" name="図 13"/>
          <p:cNvPicPr>
            <a:picLocks noChangeAspect="1"/>
          </p:cNvPicPr>
          <p:nvPr/>
        </p:nvPicPr>
        <p:blipFill>
          <a:blip r:embed="rId7" cstate="print"/>
          <a:stretch>
            <a:fillRect/>
          </a:stretch>
        </p:blipFill>
        <p:spPr>
          <a:xfrm>
            <a:off x="8029518" y="261511"/>
            <a:ext cx="784562" cy="539806"/>
          </a:xfrm>
          <a:prstGeom prst="rect">
            <a:avLst/>
          </a:prstGeom>
        </p:spPr>
      </p:pic>
      <p:sp>
        <p:nvSpPr>
          <p:cNvPr id="25603" name="Text Box 11"/>
          <p:cNvSpPr txBox="1">
            <a:spLocks noChangeArrowheads="1"/>
          </p:cNvSpPr>
          <p:nvPr/>
        </p:nvSpPr>
        <p:spPr bwMode="auto">
          <a:xfrm>
            <a:off x="81549" y="4936"/>
            <a:ext cx="9360682" cy="348813"/>
          </a:xfrm>
          <a:prstGeom prst="rect">
            <a:avLst/>
          </a:prstGeom>
          <a:noFill/>
          <a:ln w="9525">
            <a:noFill/>
            <a:miter lim="800000"/>
            <a:headEnd/>
            <a:tailEnd/>
          </a:ln>
        </p:spPr>
        <p:txBody>
          <a:bodyPr wrap="square">
            <a:prstTxWarp prst="textNoShape">
              <a:avLst/>
            </a:prstTxWarp>
            <a:spAutoFit/>
          </a:bodyPr>
          <a:lstStyle/>
          <a:p>
            <a:pPr>
              <a:lnSpc>
                <a:spcPct val="80000"/>
              </a:lnSpc>
            </a:pPr>
            <a:r>
              <a:rPr lang="en-US" altLang="ja-JP" sz="2000" b="1" dirty="0" err="1" smtClean="0"/>
              <a:t>Divertor</a:t>
            </a:r>
            <a:r>
              <a:rPr lang="en-US" altLang="ja-JP" sz="2000" b="1" dirty="0" smtClean="0"/>
              <a:t> design and physics issues of huge power handling for Demo reactor:</a:t>
            </a:r>
            <a:endParaRPr lang="en-US" altLang="ja-JP" sz="2000" b="1" dirty="0">
              <a:ea typeface="Arial" charset="0"/>
              <a:cs typeface="Arial" charset="0"/>
            </a:endParaRPr>
          </a:p>
        </p:txBody>
      </p:sp>
      <p:pic>
        <p:nvPicPr>
          <p:cNvPr id="10" name="図 9"/>
          <p:cNvPicPr>
            <a:picLocks noChangeAspect="1"/>
          </p:cNvPicPr>
          <p:nvPr/>
        </p:nvPicPr>
        <p:blipFill>
          <a:blip r:embed="rId8" cstate="print"/>
          <a:stretch>
            <a:fillRect/>
          </a:stretch>
        </p:blipFill>
        <p:spPr>
          <a:xfrm>
            <a:off x="7140519" y="3672771"/>
            <a:ext cx="1777998" cy="3185229"/>
          </a:xfrm>
          <a:prstGeom prst="rect">
            <a:avLst/>
          </a:prstGeom>
        </p:spPr>
      </p:pic>
      <p:sp>
        <p:nvSpPr>
          <p:cNvPr id="13" name="テキスト ボックス 12"/>
          <p:cNvSpPr txBox="1"/>
          <p:nvPr/>
        </p:nvSpPr>
        <p:spPr>
          <a:xfrm>
            <a:off x="5958632" y="3749950"/>
            <a:ext cx="831369" cy="523220"/>
          </a:xfrm>
          <a:prstGeom prst="rect">
            <a:avLst/>
          </a:prstGeom>
          <a:noFill/>
        </p:spPr>
        <p:txBody>
          <a:bodyPr wrap="square" rtlCol="0">
            <a:spAutoFit/>
          </a:bodyPr>
          <a:lstStyle/>
          <a:p>
            <a:r>
              <a:rPr kumimoji="1" lang="en-US" altLang="ja-JP" sz="1400" b="1" dirty="0" smtClean="0">
                <a:solidFill>
                  <a:srgbClr val="0000FF"/>
                </a:solidFill>
              </a:rPr>
              <a:t>Long leg </a:t>
            </a:r>
            <a:r>
              <a:rPr kumimoji="1" lang="en-US" altLang="ja-JP" sz="1400" b="1" dirty="0" err="1" smtClean="0">
                <a:solidFill>
                  <a:srgbClr val="0000FF"/>
                </a:solidFill>
              </a:rPr>
              <a:t>divertor</a:t>
            </a:r>
            <a:endParaRPr kumimoji="1" lang="ja-JP" altLang="en-US" sz="1400" b="1" dirty="0">
              <a:solidFill>
                <a:srgbClr val="0000FF"/>
              </a:solidFill>
            </a:endParaRPr>
          </a:p>
        </p:txBody>
      </p:sp>
    </p:spTree>
    <p:extLst>
      <p:ext uri="{BB962C8B-B14F-4D97-AF65-F5344CB8AC3E}">
        <p14:creationId xmlns:p14="http://schemas.microsoft.com/office/powerpoint/2010/main" val="25048025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FFHR-d1_HINT_g120"/>
          <p:cNvPicPr>
            <a:picLocks noChangeAspect="1"/>
          </p:cNvPicPr>
          <p:nvPr/>
        </p:nvPicPr>
        <p:blipFill>
          <a:blip r:embed="rId3" cstate="print">
            <a:extLst>
              <a:ext uri="{28A0092B-C50C-407E-A947-70E740481C1C}">
                <a14:useLocalDpi xmlns:a14="http://schemas.microsoft.com/office/drawing/2010/main" val="0"/>
              </a:ext>
            </a:extLst>
          </a:blip>
          <a:srcRect l="22153" t="4941" r="25446"/>
          <a:stretch>
            <a:fillRect/>
          </a:stretch>
        </p:blipFill>
        <p:spPr bwMode="auto">
          <a:xfrm>
            <a:off x="3074656" y="2549038"/>
            <a:ext cx="2376305" cy="3249012"/>
          </a:xfrm>
          <a:prstGeom prst="rect">
            <a:avLst/>
          </a:prstGeom>
          <a:ln>
            <a:noFill/>
          </a:ln>
          <a:effectLst>
            <a:outerShdw blurRad="50800" dist="38100" dir="2700000" algn="tl" rotWithShape="0">
              <a:prstClr val="black">
                <a:alpha val="40000"/>
              </a:prstClr>
            </a:outerShdw>
          </a:effectLst>
        </p:spPr>
      </p:pic>
      <p:pic>
        <p:nvPicPr>
          <p:cNvPr id="3" name="図 2" descr="QtotS_3.W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016" y="116520"/>
            <a:ext cx="3109852" cy="1652451"/>
          </a:xfrm>
          <a:prstGeom prst="rect">
            <a:avLst/>
          </a:prstGeom>
          <a:effectLst/>
        </p:spPr>
      </p:pic>
      <p:pic>
        <p:nvPicPr>
          <p:cNvPr id="60" name="図 59" descr="LossRatio_3.w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1185" y="2480650"/>
            <a:ext cx="3035683" cy="1641382"/>
          </a:xfrm>
          <a:prstGeom prst="rect">
            <a:avLst/>
          </a:prstGeom>
          <a:effectLst/>
        </p:spPr>
      </p:pic>
      <p:pic>
        <p:nvPicPr>
          <p:cNvPr id="37" name="図 36" descr="109602_3740_1.WM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6" y="2134237"/>
            <a:ext cx="2865672" cy="4326537"/>
          </a:xfrm>
          <a:prstGeom prst="rect">
            <a:avLst/>
          </a:prstGeom>
        </p:spPr>
      </p:pic>
      <p:sp>
        <p:nvSpPr>
          <p:cNvPr id="2" name="タイトル 1"/>
          <p:cNvSpPr>
            <a:spLocks noGrp="1"/>
          </p:cNvSpPr>
          <p:nvPr>
            <p:ph type="ctrTitle"/>
          </p:nvPr>
        </p:nvSpPr>
        <p:spPr>
          <a:xfrm>
            <a:off x="38926" y="23190"/>
            <a:ext cx="5297095" cy="2490572"/>
          </a:xfrm>
        </p:spPr>
        <p:txBody>
          <a:bodyPr>
            <a:normAutofit fontScale="90000"/>
          </a:bodyPr>
          <a:lstStyle/>
          <a:p>
            <a:pPr algn="l"/>
            <a:r>
              <a:rPr lang="en-US" altLang="ja-JP" sz="2200" b="1" dirty="0" smtClean="0"/>
              <a:t>FTP/P7-34</a:t>
            </a:r>
            <a:r>
              <a:rPr lang="en-US" altLang="ja-JP" sz="3100" b="1" dirty="0" smtClean="0"/>
              <a:t/>
            </a:r>
            <a:br>
              <a:rPr lang="en-US" altLang="ja-JP" sz="3100" b="1" dirty="0" smtClean="0"/>
            </a:br>
            <a:r>
              <a:rPr lang="en-US" altLang="ja-JP" sz="2700" b="1" dirty="0" smtClean="0"/>
              <a:t>Multifarious </a:t>
            </a:r>
            <a:r>
              <a:rPr lang="en-US" altLang="ja-JP" sz="2700" b="1" dirty="0"/>
              <a:t>Physics Analyses of the Core Plasma Properties in a Helical DEMO Reactor FFHR-</a:t>
            </a:r>
            <a:r>
              <a:rPr lang="en-US" altLang="ja-JP" sz="2700" b="1" dirty="0" smtClean="0"/>
              <a:t>d1</a:t>
            </a:r>
            <a:r>
              <a:rPr lang="en-US" altLang="ja-JP" sz="3100" b="1" dirty="0" smtClean="0"/>
              <a:t/>
            </a:r>
            <a:br>
              <a:rPr lang="en-US" altLang="ja-JP" sz="3100" b="1" dirty="0" smtClean="0"/>
            </a:br>
            <a:r>
              <a:rPr lang="en-US" altLang="ja-JP" sz="2000" dirty="0" smtClean="0"/>
              <a:t>J. Miyazawa, et al.</a:t>
            </a:r>
            <a:br>
              <a:rPr lang="en-US" altLang="ja-JP" sz="2000" dirty="0" smtClean="0"/>
            </a:br>
            <a:r>
              <a:rPr lang="en-US" altLang="ja-JP" sz="1800" dirty="0" smtClean="0"/>
              <a:t>National Institute for Fusion Science</a:t>
            </a:r>
            <a:br>
              <a:rPr lang="en-US" altLang="ja-JP" sz="1800" dirty="0" smtClean="0"/>
            </a:br>
            <a:r>
              <a:rPr lang="en-US" altLang="ja-JP" sz="1800" dirty="0" smtClean="0"/>
              <a:t>Japan </a:t>
            </a:r>
            <a:r>
              <a:rPr lang="ja-JP" altLang="ja-JP" sz="1800" dirty="0"/>
              <a:t/>
            </a:r>
            <a:br>
              <a:rPr lang="ja-JP" altLang="ja-JP" sz="1800" dirty="0"/>
            </a:br>
            <a:endParaRPr kumimoji="1" lang="ja-JP" altLang="en-US" sz="1800" dirty="0"/>
          </a:p>
        </p:txBody>
      </p:sp>
      <p:pic>
        <p:nvPicPr>
          <p:cNvPr id="23" name="図 22"/>
          <p:cNvPicPr>
            <a:picLocks noChangeAspect="1"/>
          </p:cNvPicPr>
          <p:nvPr/>
        </p:nvPicPr>
        <p:blipFill>
          <a:blip r:embed="rId7" cstate="print"/>
          <a:stretch>
            <a:fillRect/>
          </a:stretch>
        </p:blipFill>
        <p:spPr>
          <a:xfrm>
            <a:off x="3281015" y="1158520"/>
            <a:ext cx="2286450" cy="1307373"/>
          </a:xfrm>
          <a:prstGeom prst="rect">
            <a:avLst/>
          </a:prstGeom>
          <a:ln>
            <a:noFill/>
          </a:ln>
          <a:effectLst>
            <a:outerShdw blurRad="292100" dist="139700" dir="2700000" algn="tl" rotWithShape="0">
              <a:srgbClr val="333333">
                <a:alpha val="65000"/>
              </a:srgbClr>
            </a:outerShdw>
          </a:effectLst>
        </p:spPr>
      </p:pic>
      <p:sp>
        <p:nvSpPr>
          <p:cNvPr id="34" name="Text Box 26"/>
          <p:cNvSpPr txBox="1">
            <a:spLocks noChangeArrowheads="1"/>
          </p:cNvSpPr>
          <p:nvPr/>
        </p:nvSpPr>
        <p:spPr bwMode="auto">
          <a:xfrm>
            <a:off x="3483386" y="2725121"/>
            <a:ext cx="1833659" cy="91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36000" bIns="45720" anchor="t" anchorCtr="0" upright="1">
            <a:noAutofit/>
          </a:bodyPr>
          <a:lstStyle/>
          <a:p>
            <a:pPr defTabSz="457200" fontAlgn="auto" hangingPunct="0">
              <a:spcBef>
                <a:spcPts val="0"/>
              </a:spcBef>
              <a:spcAft>
                <a:spcPts val="600"/>
              </a:spcAft>
            </a:pPr>
            <a:r>
              <a:rPr kumimoji="1" lang="en-GB" sz="1400" dirty="0">
                <a:solidFill>
                  <a:prstClr val="black"/>
                </a:solidFill>
                <a:latin typeface="Times"/>
                <a:ea typeface="ＭＳ 明朝"/>
                <a:cs typeface="Times New Roman"/>
              </a:rPr>
              <a:t>(a</a:t>
            </a:r>
            <a:r>
              <a:rPr kumimoji="1" lang="en-GB" sz="1400" dirty="0" smtClean="0">
                <a:solidFill>
                  <a:prstClr val="black"/>
                </a:solidFill>
                <a:latin typeface="Times"/>
                <a:ea typeface="ＭＳ 明朝"/>
                <a:cs typeface="Times New Roman"/>
              </a:rPr>
              <a:t>)                   </a:t>
            </a:r>
            <a:r>
              <a:rPr kumimoji="1" lang="en-GB" sz="1400" b="1" dirty="0" smtClean="0">
                <a:solidFill>
                  <a:prstClr val="black"/>
                </a:solidFill>
                <a:latin typeface="Symbol" charset="2"/>
                <a:ea typeface="ＭＳ 明朝"/>
                <a:cs typeface="Symbol" charset="2"/>
              </a:rPr>
              <a:t>b</a:t>
            </a:r>
            <a:r>
              <a:rPr kumimoji="1" lang="en-GB" sz="1400" b="1" baseline="-25000" dirty="0" smtClean="0">
                <a:solidFill>
                  <a:prstClr val="black"/>
                </a:solidFill>
                <a:latin typeface="Corbel"/>
                <a:ea typeface="ＭＳ 明朝"/>
                <a:cs typeface="Corbel"/>
              </a:rPr>
              <a:t>0</a:t>
            </a:r>
            <a:r>
              <a:rPr kumimoji="1" lang="en-GB" sz="1400" b="1" dirty="0" smtClean="0">
                <a:solidFill>
                  <a:prstClr val="black"/>
                </a:solidFill>
                <a:latin typeface="Corbel"/>
                <a:ea typeface="ＭＳ 明朝"/>
                <a:cs typeface="Corbel"/>
              </a:rPr>
              <a:t> = </a:t>
            </a:r>
            <a:r>
              <a:rPr kumimoji="1" lang="en-GB" sz="1400" b="1" dirty="0">
                <a:solidFill>
                  <a:prstClr val="black"/>
                </a:solidFill>
                <a:latin typeface="Corbel"/>
                <a:ea typeface="ＭＳ 明朝"/>
                <a:cs typeface="Corbel"/>
              </a:rPr>
              <a:t>0</a:t>
            </a:r>
            <a:r>
              <a:rPr kumimoji="1" lang="en-GB" sz="1400" b="1" dirty="0" smtClean="0">
                <a:solidFill>
                  <a:prstClr val="black"/>
                </a:solidFill>
                <a:latin typeface="Corbel"/>
                <a:ea typeface="ＭＳ 明朝"/>
                <a:cs typeface="Corbel"/>
              </a:rPr>
              <a:t> %</a:t>
            </a:r>
            <a:endParaRPr kumimoji="1" lang="ja-JP" altLang="en-US" sz="1400" b="1" dirty="0">
              <a:solidFill>
                <a:prstClr val="black"/>
              </a:solidFill>
              <a:latin typeface="Corbel"/>
              <a:ea typeface="ＭＳ 明朝"/>
              <a:cs typeface="Corbel"/>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a:p>
            <a:pPr algn="r" defTabSz="457200" fontAlgn="auto" hangingPunct="0">
              <a:spcBef>
                <a:spcPts val="0"/>
              </a:spcBef>
              <a:spcAft>
                <a:spcPts val="600"/>
              </a:spcAft>
            </a:pPr>
            <a:r>
              <a:rPr kumimoji="1" lang="en-GB" sz="1400" b="1" dirty="0">
                <a:solidFill>
                  <a:prstClr val="black"/>
                </a:solidFill>
                <a:latin typeface="Corbel"/>
                <a:ea typeface="ＭＳ 明朝"/>
                <a:cs typeface="Corbel"/>
              </a:rPr>
              <a:t>vacuum</a:t>
            </a:r>
            <a:endParaRPr kumimoji="1" lang="ja-JP" altLang="en-US" sz="1400" dirty="0">
              <a:solidFill>
                <a:prstClr val="black"/>
              </a:solidFill>
              <a:latin typeface="Corbel"/>
              <a:ea typeface="ＭＳ 明朝"/>
              <a:cs typeface="Corbel"/>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p:txBody>
      </p:sp>
      <p:sp>
        <p:nvSpPr>
          <p:cNvPr id="35" name="Text Box 27"/>
          <p:cNvSpPr txBox="1">
            <a:spLocks noChangeArrowheads="1"/>
          </p:cNvSpPr>
          <p:nvPr/>
        </p:nvSpPr>
        <p:spPr bwMode="auto">
          <a:xfrm>
            <a:off x="3483387" y="3642315"/>
            <a:ext cx="1833658" cy="9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36000" bIns="45720" anchor="t" anchorCtr="0" upright="1">
            <a:noAutofit/>
          </a:bodyPr>
          <a:lstStyle/>
          <a:p>
            <a:pPr defTabSz="457200" fontAlgn="auto" hangingPunct="0">
              <a:spcBef>
                <a:spcPts val="0"/>
              </a:spcBef>
              <a:spcAft>
                <a:spcPts val="600"/>
              </a:spcAft>
            </a:pPr>
            <a:r>
              <a:rPr kumimoji="1" lang="en-GB" sz="1400" dirty="0" smtClean="0">
                <a:solidFill>
                  <a:prstClr val="black"/>
                </a:solidFill>
                <a:latin typeface="Times"/>
                <a:ea typeface="ＭＳ 明朝"/>
                <a:cs typeface="Times New Roman"/>
              </a:rPr>
              <a:t>(b</a:t>
            </a:r>
            <a:r>
              <a:rPr kumimoji="1" lang="en-GB" altLang="ja-JP" sz="1400" dirty="0" smtClean="0">
                <a:solidFill>
                  <a:prstClr val="black"/>
                </a:solidFill>
                <a:latin typeface="Times"/>
                <a:ea typeface="ＭＳ 明朝"/>
                <a:cs typeface="Times New Roman"/>
              </a:rPr>
              <a:t>)                 </a:t>
            </a:r>
            <a:r>
              <a:rPr kumimoji="1" lang="en-GB" altLang="ja-JP" sz="1400" b="1" dirty="0" smtClean="0">
                <a:solidFill>
                  <a:prstClr val="black"/>
                </a:solidFill>
                <a:latin typeface="Symbol" charset="2"/>
                <a:ea typeface="ＭＳ 明朝"/>
                <a:cs typeface="Symbol" charset="2"/>
              </a:rPr>
              <a:t>b</a:t>
            </a:r>
            <a:r>
              <a:rPr kumimoji="1" lang="en-GB" altLang="ja-JP" sz="1400" b="1" baseline="-25000" dirty="0" smtClean="0">
                <a:solidFill>
                  <a:prstClr val="black"/>
                </a:solidFill>
                <a:latin typeface="Corbel"/>
                <a:ea typeface="ＭＳ 明朝"/>
                <a:cs typeface="Corbel"/>
              </a:rPr>
              <a:t>0</a:t>
            </a:r>
            <a:r>
              <a:rPr kumimoji="1" lang="en-GB" altLang="ja-JP" sz="1400" b="1" dirty="0" smtClean="0">
                <a:solidFill>
                  <a:prstClr val="black"/>
                </a:solidFill>
                <a:latin typeface="Corbel"/>
                <a:ea typeface="ＭＳ 明朝"/>
                <a:cs typeface="Corbel"/>
              </a:rPr>
              <a:t> ~ 7.5 </a:t>
            </a:r>
            <a:r>
              <a:rPr kumimoji="1" lang="en-GB" altLang="ja-JP" sz="1400" b="1" dirty="0">
                <a:solidFill>
                  <a:prstClr val="black"/>
                </a:solidFill>
                <a:latin typeface="Corbel"/>
                <a:ea typeface="ＭＳ 明朝"/>
                <a:cs typeface="Corbel"/>
              </a:rPr>
              <a:t>%</a:t>
            </a:r>
            <a:endParaRPr kumimoji="1" lang="ja-JP" altLang="ja-JP" sz="1400" b="1" dirty="0">
              <a:solidFill>
                <a:prstClr val="black"/>
              </a:solidFill>
              <a:latin typeface="Corbel"/>
              <a:ea typeface="ＭＳ 明朝"/>
              <a:cs typeface="Corbel"/>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a:p>
            <a:pPr algn="r" defTabSz="457200" fontAlgn="auto" latinLnBrk="1" hangingPunct="0">
              <a:spcBef>
                <a:spcPts val="0"/>
              </a:spcBef>
              <a:spcAft>
                <a:spcPts val="600"/>
              </a:spcAft>
            </a:pPr>
            <a:r>
              <a:rPr kumimoji="1" lang="en-GB" sz="1400" b="1" dirty="0">
                <a:solidFill>
                  <a:prstClr val="black"/>
                </a:solidFill>
                <a:latin typeface="Corbel"/>
                <a:ea typeface="ＭＳ 明朝"/>
                <a:cs typeface="Corbel"/>
              </a:rPr>
              <a:t>w/o </a:t>
            </a:r>
            <a:r>
              <a:rPr kumimoji="1" lang="en-GB" sz="1400" b="1" dirty="0" err="1">
                <a:solidFill>
                  <a:prstClr val="black"/>
                </a:solidFill>
                <a:latin typeface="Corbel"/>
                <a:ea typeface="ＭＳ 明朝"/>
                <a:cs typeface="Corbel"/>
              </a:rPr>
              <a:t>B</a:t>
            </a:r>
            <a:r>
              <a:rPr kumimoji="1" lang="en-GB" sz="1400" b="1" baseline="-25000" dirty="0" err="1">
                <a:solidFill>
                  <a:prstClr val="black"/>
                </a:solidFill>
                <a:latin typeface="Corbel"/>
                <a:ea typeface="ＭＳ 明朝"/>
                <a:cs typeface="Corbel"/>
              </a:rPr>
              <a:t>v</a:t>
            </a:r>
            <a:endParaRPr kumimoji="1" lang="ja-JP" altLang="en-US" sz="1400" dirty="0">
              <a:solidFill>
                <a:prstClr val="black"/>
              </a:solidFill>
              <a:latin typeface="Corbel"/>
              <a:ea typeface="ＭＳ 明朝"/>
              <a:cs typeface="Corbel"/>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p:txBody>
      </p:sp>
      <p:sp>
        <p:nvSpPr>
          <p:cNvPr id="36" name="Text Box 28"/>
          <p:cNvSpPr txBox="1">
            <a:spLocks noChangeArrowheads="1"/>
          </p:cNvSpPr>
          <p:nvPr/>
        </p:nvSpPr>
        <p:spPr bwMode="auto">
          <a:xfrm>
            <a:off x="3483387" y="4544102"/>
            <a:ext cx="1833658" cy="913643"/>
          </a:xfrm>
          <a:prstGeom prst="rect">
            <a:avLst/>
          </a:prstGeom>
          <a:noFill/>
          <a:ln w="38100" cmpd="sng">
            <a:solidFill>
              <a:srgbClr val="FF0000"/>
            </a:solidFill>
            <a:prstDash val="dash"/>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36000" bIns="45720" anchor="t" anchorCtr="0" upright="1">
            <a:noAutofit/>
          </a:bodyPr>
          <a:lstStyle/>
          <a:p>
            <a:pPr defTabSz="457200" fontAlgn="auto" hangingPunct="0">
              <a:spcBef>
                <a:spcPts val="0"/>
              </a:spcBef>
              <a:spcAft>
                <a:spcPts val="600"/>
              </a:spcAft>
            </a:pPr>
            <a:r>
              <a:rPr kumimoji="1" lang="en-GB" sz="1400" dirty="0" smtClean="0">
                <a:solidFill>
                  <a:prstClr val="black"/>
                </a:solidFill>
                <a:latin typeface="Times"/>
                <a:ea typeface="ＭＳ 明朝"/>
                <a:cs typeface="Times New Roman"/>
              </a:rPr>
              <a:t>(c</a:t>
            </a:r>
            <a:r>
              <a:rPr kumimoji="1" lang="en-GB" altLang="ja-JP" sz="1400" dirty="0" smtClean="0">
                <a:solidFill>
                  <a:prstClr val="black"/>
                </a:solidFill>
                <a:latin typeface="Times"/>
                <a:ea typeface="ＭＳ 明朝"/>
                <a:cs typeface="Times New Roman"/>
              </a:rPr>
              <a:t>)                 </a:t>
            </a:r>
            <a:r>
              <a:rPr kumimoji="1" lang="en-GB" altLang="ja-JP" sz="1400" b="1" dirty="0" smtClean="0">
                <a:solidFill>
                  <a:prstClr val="black"/>
                </a:solidFill>
                <a:latin typeface="Symbol" charset="2"/>
                <a:ea typeface="ＭＳ 明朝"/>
                <a:cs typeface="Symbol" charset="2"/>
              </a:rPr>
              <a:t>b</a:t>
            </a:r>
            <a:r>
              <a:rPr kumimoji="1" lang="en-GB" altLang="ja-JP" sz="1400" b="1" baseline="-25000" dirty="0" smtClean="0">
                <a:solidFill>
                  <a:prstClr val="black"/>
                </a:solidFill>
                <a:latin typeface="Corbel"/>
                <a:ea typeface="ＭＳ 明朝"/>
                <a:cs typeface="Corbel"/>
              </a:rPr>
              <a:t>0</a:t>
            </a:r>
            <a:r>
              <a:rPr kumimoji="1" lang="en-GB" altLang="ja-JP" sz="1400" b="1" dirty="0" smtClean="0">
                <a:solidFill>
                  <a:prstClr val="black"/>
                </a:solidFill>
                <a:latin typeface="Corbel"/>
                <a:ea typeface="ＭＳ 明朝"/>
                <a:cs typeface="Corbel"/>
              </a:rPr>
              <a:t> </a:t>
            </a:r>
            <a:r>
              <a:rPr kumimoji="1" lang="en-GB" altLang="ja-JP" sz="1400" b="1" dirty="0">
                <a:solidFill>
                  <a:prstClr val="black"/>
                </a:solidFill>
                <a:latin typeface="Corbel"/>
                <a:ea typeface="ＭＳ 明朝"/>
                <a:cs typeface="Corbel"/>
              </a:rPr>
              <a:t>~ </a:t>
            </a:r>
            <a:r>
              <a:rPr kumimoji="1" lang="en-GB" altLang="ja-JP" sz="1400" b="1" dirty="0" smtClean="0">
                <a:solidFill>
                  <a:prstClr val="black"/>
                </a:solidFill>
                <a:latin typeface="Corbel"/>
                <a:ea typeface="ＭＳ 明朝"/>
                <a:cs typeface="Corbel"/>
              </a:rPr>
              <a:t>8.5 </a:t>
            </a:r>
            <a:r>
              <a:rPr kumimoji="1" lang="en-GB" altLang="ja-JP" sz="1400" b="1" dirty="0">
                <a:solidFill>
                  <a:prstClr val="black"/>
                </a:solidFill>
                <a:latin typeface="Corbel"/>
                <a:ea typeface="ＭＳ 明朝"/>
                <a:cs typeface="Corbel"/>
              </a:rPr>
              <a:t>%</a:t>
            </a:r>
            <a:endParaRPr kumimoji="1" lang="ja-JP" altLang="ja-JP" sz="1400" b="1" dirty="0">
              <a:solidFill>
                <a:prstClr val="black"/>
              </a:solidFill>
              <a:latin typeface="Corbel"/>
              <a:ea typeface="ＭＳ 明朝"/>
              <a:cs typeface="Corbel"/>
            </a:endParaRPr>
          </a:p>
          <a:p>
            <a:pPr defTabSz="457200" fontAlgn="auto" hangingPunct="0">
              <a:spcBef>
                <a:spcPts val="0"/>
              </a:spcBef>
              <a:spcAft>
                <a:spcPts val="600"/>
              </a:spcAft>
            </a:pPr>
            <a:r>
              <a:rPr kumimoji="1" lang="en-GB" sz="1400" b="1" dirty="0">
                <a:solidFill>
                  <a:prstClr val="black"/>
                </a:solidFill>
                <a:latin typeface="Corbel"/>
                <a:ea typeface="ＭＳ 明朝"/>
                <a:cs typeface="Corbel"/>
              </a:rPr>
              <a:t> </a:t>
            </a:r>
            <a:endParaRPr kumimoji="1" lang="ja-JP" altLang="en-US" sz="1400" dirty="0">
              <a:solidFill>
                <a:prstClr val="black"/>
              </a:solidFill>
              <a:latin typeface="Corbel"/>
              <a:ea typeface="ＭＳ 明朝"/>
              <a:cs typeface="Corbel"/>
            </a:endParaRPr>
          </a:p>
          <a:p>
            <a:pPr algn="r" defTabSz="457200" fontAlgn="auto" latinLnBrk="1" hangingPunct="0">
              <a:spcBef>
                <a:spcPts val="0"/>
              </a:spcBef>
              <a:spcAft>
                <a:spcPts val="600"/>
              </a:spcAft>
            </a:pPr>
            <a:r>
              <a:rPr kumimoji="1" lang="en-GB" sz="1400" b="1" dirty="0">
                <a:solidFill>
                  <a:prstClr val="black"/>
                </a:solidFill>
                <a:latin typeface="Corbel"/>
                <a:ea typeface="ＭＳ 明朝"/>
                <a:cs typeface="Corbel"/>
              </a:rPr>
              <a:t>w/ </a:t>
            </a:r>
            <a:r>
              <a:rPr kumimoji="1" lang="en-GB" sz="1400" b="1" dirty="0" err="1">
                <a:solidFill>
                  <a:prstClr val="black"/>
                </a:solidFill>
                <a:latin typeface="Corbel"/>
                <a:ea typeface="ＭＳ 明朝"/>
                <a:cs typeface="Corbel"/>
              </a:rPr>
              <a:t>B</a:t>
            </a:r>
            <a:r>
              <a:rPr kumimoji="1" lang="en-GB" sz="1400" b="1" baseline="-25000" dirty="0" err="1">
                <a:solidFill>
                  <a:prstClr val="black"/>
                </a:solidFill>
                <a:latin typeface="Corbel"/>
                <a:ea typeface="ＭＳ 明朝"/>
                <a:cs typeface="Corbel"/>
              </a:rPr>
              <a:t>v</a:t>
            </a:r>
            <a:endParaRPr kumimoji="1" lang="ja-JP" altLang="en-US" sz="1400" dirty="0">
              <a:solidFill>
                <a:prstClr val="black"/>
              </a:solidFill>
              <a:latin typeface="Corbel"/>
              <a:ea typeface="ＭＳ 明朝"/>
              <a:cs typeface="Corbel"/>
            </a:endParaRPr>
          </a:p>
          <a:p>
            <a:pPr algn="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a:p>
            <a:pPr defTabSz="457200" fontAlgn="auto" hangingPunct="0">
              <a:spcBef>
                <a:spcPts val="0"/>
              </a:spcBef>
              <a:spcAft>
                <a:spcPts val="600"/>
              </a:spcAft>
            </a:pPr>
            <a:r>
              <a:rPr kumimoji="1" lang="en-GB" sz="1400" dirty="0">
                <a:solidFill>
                  <a:prstClr val="black"/>
                </a:solidFill>
                <a:latin typeface="Times"/>
                <a:ea typeface="ＭＳ 明朝"/>
                <a:cs typeface="Times New Roman"/>
              </a:rPr>
              <a:t> </a:t>
            </a:r>
            <a:endParaRPr kumimoji="1" lang="ja-JP" altLang="en-US" sz="1400" dirty="0">
              <a:solidFill>
                <a:prstClr val="black"/>
              </a:solidFill>
              <a:latin typeface="Times"/>
              <a:ea typeface="ＭＳ 明朝"/>
              <a:cs typeface="Times New Roman"/>
            </a:endParaRPr>
          </a:p>
        </p:txBody>
      </p:sp>
      <p:sp>
        <p:nvSpPr>
          <p:cNvPr id="42" name="テキスト ボックス 41"/>
          <p:cNvSpPr txBox="1"/>
          <p:nvPr/>
        </p:nvSpPr>
        <p:spPr>
          <a:xfrm>
            <a:off x="3496087" y="1073169"/>
            <a:ext cx="2075258" cy="461665"/>
          </a:xfrm>
          <a:prstGeom prst="rect">
            <a:avLst/>
          </a:prstGeom>
          <a:noFill/>
        </p:spPr>
        <p:txBody>
          <a:bodyPr wrap="square" rtlCol="0">
            <a:spAutoFit/>
          </a:bodyPr>
          <a:lstStyle/>
          <a:p>
            <a:pPr algn="r" defTabSz="457200" fontAlgn="auto">
              <a:spcBef>
                <a:spcPts val="0"/>
              </a:spcBef>
              <a:spcAft>
                <a:spcPts val="0"/>
              </a:spcAft>
            </a:pPr>
            <a:r>
              <a:rPr kumimoji="1" lang="en-US" altLang="ja-JP" sz="2400" i="1" dirty="0" smtClean="0">
                <a:solidFill>
                  <a:prstClr val="white">
                    <a:lumMod val="85000"/>
                  </a:prstClr>
                </a:solidFill>
                <a:effectLst>
                  <a:outerShdw blurRad="38100" dist="38100" dir="2700000" algn="tl">
                    <a:srgbClr val="000000">
                      <a:alpha val="43137"/>
                    </a:srgbClr>
                  </a:outerShdw>
                </a:effectLst>
                <a:latin typeface="Bauhaus 93"/>
                <a:cs typeface="Bauhaus 93"/>
              </a:rPr>
              <a:t>FFHR-d1</a:t>
            </a:r>
            <a:endParaRPr kumimoji="1" lang="en-US" altLang="ja-JP" sz="2400" b="1" i="1" dirty="0" smtClean="0">
              <a:solidFill>
                <a:prstClr val="white">
                  <a:lumMod val="85000"/>
                </a:prstClr>
              </a:solidFill>
              <a:effectLst>
                <a:outerShdw blurRad="38100" dist="38100" dir="2700000" algn="tl">
                  <a:srgbClr val="000000">
                    <a:alpha val="43137"/>
                  </a:srgbClr>
                </a:outerShdw>
              </a:effectLst>
              <a:latin typeface="Bauhaus 93"/>
              <a:cs typeface="Bauhaus 93"/>
            </a:endParaRPr>
          </a:p>
        </p:txBody>
      </p:sp>
      <p:sp>
        <p:nvSpPr>
          <p:cNvPr id="43" name="テキスト ボックス 42"/>
          <p:cNvSpPr txBox="1"/>
          <p:nvPr/>
        </p:nvSpPr>
        <p:spPr>
          <a:xfrm>
            <a:off x="195942" y="5715675"/>
            <a:ext cx="2735115" cy="1015663"/>
          </a:xfrm>
          <a:prstGeom prst="rect">
            <a:avLst/>
          </a:prstGeom>
          <a:noFill/>
        </p:spPr>
        <p:txBody>
          <a:bodyPr wrap="square" rtlCol="0">
            <a:spAutoFit/>
          </a:bodyPr>
          <a:lstStyle/>
          <a:p>
            <a:pPr defTabSz="457200" fontAlgn="auto">
              <a:spcBef>
                <a:spcPts val="0"/>
              </a:spcBef>
              <a:spcAft>
                <a:spcPts val="0"/>
              </a:spcAft>
            </a:pPr>
            <a:r>
              <a:rPr kumimoji="1" lang="en-US" altLang="ja-JP" sz="2800" b="1" i="1" dirty="0" smtClean="0">
                <a:solidFill>
                  <a:prstClr val="black"/>
                </a:solidFill>
                <a:latin typeface="Corbel"/>
                <a:cs typeface="Corbel"/>
              </a:rPr>
              <a:t>1</a:t>
            </a:r>
            <a:r>
              <a:rPr kumimoji="1" lang="en-US" altLang="ja-JP" sz="2800" b="1" dirty="0" smtClean="0">
                <a:solidFill>
                  <a:prstClr val="black"/>
                </a:solidFill>
                <a:latin typeface="Corbel"/>
                <a:cs typeface="Corbel"/>
              </a:rPr>
              <a:t>.</a:t>
            </a:r>
            <a:r>
              <a:rPr kumimoji="1" lang="en-US" altLang="ja-JP" sz="1600" dirty="0" smtClean="0">
                <a:solidFill>
                  <a:prstClr val="black"/>
                </a:solidFill>
                <a:latin typeface="Corbel"/>
                <a:cs typeface="Corbel"/>
              </a:rPr>
              <a:t> </a:t>
            </a:r>
            <a:r>
              <a:rPr kumimoji="1" lang="en-US" altLang="ja-JP" sz="1600" b="1" u="sng" dirty="0" smtClean="0">
                <a:solidFill>
                  <a:prstClr val="black"/>
                </a:solidFill>
                <a:latin typeface="Corbel"/>
                <a:cs typeface="Corbel"/>
              </a:rPr>
              <a:t>Radial profiles </a:t>
            </a:r>
            <a:r>
              <a:rPr kumimoji="1" lang="en-US" altLang="ja-JP" sz="1600" b="1" dirty="0" smtClean="0">
                <a:solidFill>
                  <a:prstClr val="black"/>
                </a:solidFill>
                <a:latin typeface="Corbel"/>
                <a:cs typeface="Corbel"/>
              </a:rPr>
              <a:t>are extended </a:t>
            </a:r>
            <a:r>
              <a:rPr kumimoji="1" lang="en-US" altLang="ja-JP" sz="1600" b="1" dirty="0">
                <a:solidFill>
                  <a:prstClr val="black"/>
                </a:solidFill>
                <a:latin typeface="Corbel"/>
                <a:cs typeface="Corbel"/>
              </a:rPr>
              <a:t>directly </a:t>
            </a:r>
            <a:r>
              <a:rPr kumimoji="1" lang="en-US" altLang="ja-JP" sz="1600" b="1" dirty="0" smtClean="0">
                <a:solidFill>
                  <a:prstClr val="black"/>
                </a:solidFill>
                <a:latin typeface="Corbel"/>
                <a:cs typeface="Corbel"/>
              </a:rPr>
              <a:t>from LHD using the gyro-Bohm model</a:t>
            </a:r>
            <a:endParaRPr kumimoji="1" lang="ja-JP" altLang="en-US" sz="1600" b="1" dirty="0">
              <a:solidFill>
                <a:prstClr val="black"/>
              </a:solidFill>
              <a:latin typeface="Corbel"/>
              <a:cs typeface="Corbel"/>
            </a:endParaRPr>
          </a:p>
        </p:txBody>
      </p:sp>
      <p:sp>
        <p:nvSpPr>
          <p:cNvPr id="44" name="テキスト ボックス 43"/>
          <p:cNvSpPr txBox="1"/>
          <p:nvPr/>
        </p:nvSpPr>
        <p:spPr>
          <a:xfrm>
            <a:off x="3011714" y="5715675"/>
            <a:ext cx="2808512" cy="1015663"/>
          </a:xfrm>
          <a:prstGeom prst="rect">
            <a:avLst/>
          </a:prstGeom>
          <a:noFill/>
        </p:spPr>
        <p:txBody>
          <a:bodyPr wrap="square" rtlCol="0">
            <a:spAutoFit/>
          </a:bodyPr>
          <a:lstStyle/>
          <a:p>
            <a:pPr defTabSz="457200" fontAlgn="auto">
              <a:spcBef>
                <a:spcPts val="0"/>
              </a:spcBef>
              <a:spcAft>
                <a:spcPts val="0"/>
              </a:spcAft>
            </a:pPr>
            <a:r>
              <a:rPr kumimoji="1" lang="en-US" altLang="ja-JP" sz="2800" b="1" i="1" dirty="0" smtClean="0">
                <a:solidFill>
                  <a:prstClr val="black"/>
                </a:solidFill>
                <a:latin typeface="Corbel"/>
                <a:cs typeface="Corbel"/>
              </a:rPr>
              <a:t>2</a:t>
            </a:r>
            <a:r>
              <a:rPr kumimoji="1" lang="en-US" altLang="ja-JP" sz="2800" b="1" dirty="0" smtClean="0">
                <a:solidFill>
                  <a:prstClr val="black"/>
                </a:solidFill>
                <a:latin typeface="Corbel"/>
                <a:cs typeface="Corbel"/>
              </a:rPr>
              <a:t>. </a:t>
            </a:r>
            <a:r>
              <a:rPr kumimoji="1" lang="en-US" altLang="ja-JP" sz="1600" b="1" u="sng" dirty="0" smtClean="0">
                <a:solidFill>
                  <a:srgbClr val="0000FF"/>
                </a:solidFill>
                <a:latin typeface="Corbel"/>
                <a:cs typeface="Corbel"/>
              </a:rPr>
              <a:t>Magnetic surfaces</a:t>
            </a:r>
            <a:r>
              <a:rPr kumimoji="1" lang="en-US" altLang="ja-JP" sz="1600" b="1" dirty="0" smtClean="0">
                <a:solidFill>
                  <a:srgbClr val="0000FF"/>
                </a:solidFill>
                <a:latin typeface="Corbel"/>
                <a:cs typeface="Corbel"/>
              </a:rPr>
              <a:t> </a:t>
            </a:r>
            <a:r>
              <a:rPr kumimoji="1" lang="en-US" altLang="ja-JP" sz="1600" b="1" dirty="0">
                <a:solidFill>
                  <a:srgbClr val="0000FF"/>
                </a:solidFill>
                <a:latin typeface="Corbel"/>
                <a:cs typeface="Corbel"/>
              </a:rPr>
              <a:t>at high beta </a:t>
            </a:r>
            <a:r>
              <a:rPr kumimoji="1" lang="en-US" altLang="ja-JP" sz="1600" b="1" dirty="0" smtClean="0">
                <a:solidFill>
                  <a:srgbClr val="0000FF"/>
                </a:solidFill>
                <a:latin typeface="Corbel"/>
                <a:cs typeface="Corbel"/>
              </a:rPr>
              <a:t>can be maintained by applying </a:t>
            </a:r>
            <a:r>
              <a:rPr kumimoji="1" lang="en-US" altLang="ja-JP" sz="1600" b="1" dirty="0" err="1" smtClean="0">
                <a:solidFill>
                  <a:srgbClr val="0000FF"/>
                </a:solidFill>
                <a:latin typeface="Corbel"/>
                <a:cs typeface="Corbel"/>
              </a:rPr>
              <a:t>B</a:t>
            </a:r>
            <a:r>
              <a:rPr kumimoji="1" lang="en-US" altLang="ja-JP" sz="1600" b="1" baseline="-25000" dirty="0" err="1" smtClean="0">
                <a:solidFill>
                  <a:srgbClr val="0000FF"/>
                </a:solidFill>
                <a:latin typeface="Corbel"/>
                <a:cs typeface="Corbel"/>
              </a:rPr>
              <a:t>v</a:t>
            </a:r>
            <a:r>
              <a:rPr kumimoji="1" lang="en-US" altLang="ja-JP" sz="1600" b="1" dirty="0" smtClean="0">
                <a:solidFill>
                  <a:srgbClr val="0000FF"/>
                </a:solidFill>
                <a:latin typeface="Corbel"/>
                <a:cs typeface="Corbel"/>
              </a:rPr>
              <a:t> </a:t>
            </a:r>
            <a:endParaRPr kumimoji="1" lang="ja-JP" altLang="en-US" sz="1600" b="1" dirty="0">
              <a:solidFill>
                <a:srgbClr val="0000FF"/>
              </a:solidFill>
              <a:latin typeface="Corbel"/>
              <a:cs typeface="Corbel"/>
            </a:endParaRPr>
          </a:p>
        </p:txBody>
      </p:sp>
      <p:sp>
        <p:nvSpPr>
          <p:cNvPr id="45" name="テキスト ボックス 44"/>
          <p:cNvSpPr txBox="1"/>
          <p:nvPr/>
        </p:nvSpPr>
        <p:spPr>
          <a:xfrm>
            <a:off x="5777016" y="1585928"/>
            <a:ext cx="3369524" cy="769441"/>
          </a:xfrm>
          <a:prstGeom prst="rect">
            <a:avLst/>
          </a:prstGeom>
          <a:noFill/>
        </p:spPr>
        <p:txBody>
          <a:bodyPr wrap="square" rtlCol="0">
            <a:spAutoFit/>
          </a:bodyPr>
          <a:lstStyle/>
          <a:p>
            <a:pPr defTabSz="457200" fontAlgn="auto">
              <a:spcBef>
                <a:spcPts val="0"/>
              </a:spcBef>
              <a:spcAft>
                <a:spcPts val="0"/>
              </a:spcAft>
            </a:pPr>
            <a:r>
              <a:rPr kumimoji="1" lang="en-US" altLang="ja-JP" sz="2800" b="1" i="1" dirty="0" smtClean="0">
                <a:solidFill>
                  <a:srgbClr val="000000"/>
                </a:solidFill>
                <a:latin typeface="Corbel"/>
                <a:cs typeface="Corbel"/>
              </a:rPr>
              <a:t>3</a:t>
            </a:r>
            <a:r>
              <a:rPr kumimoji="1" lang="en-US" altLang="ja-JP" sz="2800" b="1" dirty="0" smtClean="0">
                <a:solidFill>
                  <a:srgbClr val="000000"/>
                </a:solidFill>
                <a:latin typeface="Corbel"/>
                <a:cs typeface="Corbel"/>
              </a:rPr>
              <a:t>. </a:t>
            </a:r>
            <a:r>
              <a:rPr kumimoji="1" lang="en-US" altLang="ja-JP" sz="1600" b="1" u="sng" dirty="0" smtClean="0">
                <a:solidFill>
                  <a:srgbClr val="FF0000"/>
                </a:solidFill>
                <a:latin typeface="Corbel"/>
                <a:cs typeface="Corbel"/>
              </a:rPr>
              <a:t>Neoclassical thermal transport </a:t>
            </a:r>
            <a:r>
              <a:rPr kumimoji="1" lang="en-US" altLang="ja-JP" sz="1600" b="1" dirty="0" smtClean="0">
                <a:solidFill>
                  <a:srgbClr val="FF0000"/>
                </a:solidFill>
                <a:latin typeface="Corbel"/>
                <a:cs typeface="Corbel"/>
              </a:rPr>
              <a:t>allows sustained </a:t>
            </a:r>
            <a:r>
              <a:rPr kumimoji="1" lang="en-US" altLang="ja-JP" sz="1600" b="1" smtClean="0">
                <a:solidFill>
                  <a:srgbClr val="FF0000"/>
                </a:solidFill>
                <a:latin typeface="Corbel"/>
                <a:cs typeface="Corbel"/>
              </a:rPr>
              <a:t>burning plasma</a:t>
            </a:r>
            <a:endParaRPr kumimoji="1" lang="ja-JP" altLang="en-US" sz="1600" b="1" dirty="0">
              <a:solidFill>
                <a:srgbClr val="FF0000"/>
              </a:solidFill>
              <a:latin typeface="Corbel"/>
              <a:cs typeface="Corbel"/>
            </a:endParaRPr>
          </a:p>
        </p:txBody>
      </p:sp>
      <p:sp>
        <p:nvSpPr>
          <p:cNvPr id="46" name="テキスト ボックス 45"/>
          <p:cNvSpPr txBox="1"/>
          <p:nvPr/>
        </p:nvSpPr>
        <p:spPr>
          <a:xfrm>
            <a:off x="5777016" y="3987632"/>
            <a:ext cx="3366984" cy="1015663"/>
          </a:xfrm>
          <a:prstGeom prst="rect">
            <a:avLst/>
          </a:prstGeom>
          <a:noFill/>
        </p:spPr>
        <p:txBody>
          <a:bodyPr wrap="square" rtlCol="0">
            <a:spAutoFit/>
          </a:bodyPr>
          <a:lstStyle/>
          <a:p>
            <a:pPr defTabSz="457200" fontAlgn="auto">
              <a:spcBef>
                <a:spcPts val="0"/>
              </a:spcBef>
              <a:spcAft>
                <a:spcPts val="0"/>
              </a:spcAft>
            </a:pPr>
            <a:r>
              <a:rPr kumimoji="1" lang="en-US" altLang="ja-JP" sz="2800" b="1" i="1" dirty="0" smtClean="0">
                <a:solidFill>
                  <a:srgbClr val="000000"/>
                </a:solidFill>
                <a:latin typeface="Corbel"/>
                <a:cs typeface="Corbel"/>
              </a:rPr>
              <a:t>4</a:t>
            </a:r>
            <a:r>
              <a:rPr kumimoji="1" lang="en-US" altLang="ja-JP" sz="2800" b="1" dirty="0" smtClean="0">
                <a:solidFill>
                  <a:srgbClr val="000000"/>
                </a:solidFill>
                <a:latin typeface="Corbel"/>
                <a:cs typeface="Corbel"/>
              </a:rPr>
              <a:t>. </a:t>
            </a:r>
            <a:r>
              <a:rPr kumimoji="1" lang="en-US" altLang="ja-JP" sz="1600" b="1" u="sng" dirty="0" smtClean="0">
                <a:solidFill>
                  <a:srgbClr val="FF6600"/>
                </a:solidFill>
                <a:latin typeface="Corbel"/>
                <a:cs typeface="Corbel"/>
              </a:rPr>
              <a:t>Direct loss of alpha particles</a:t>
            </a:r>
            <a:r>
              <a:rPr kumimoji="1" lang="en-US" altLang="ja-JP" sz="1600" b="1" dirty="0" smtClean="0">
                <a:solidFill>
                  <a:srgbClr val="FF6600"/>
                </a:solidFill>
                <a:latin typeface="Corbel"/>
                <a:cs typeface="Corbel"/>
              </a:rPr>
              <a:t> is tolerable and reaches the divertor behind blanket</a:t>
            </a:r>
            <a:endParaRPr kumimoji="1" lang="ja-JP" altLang="en-US" sz="1600" b="1" dirty="0">
              <a:solidFill>
                <a:srgbClr val="FF6600"/>
              </a:solidFill>
              <a:latin typeface="Corbel"/>
              <a:cs typeface="Corbel"/>
            </a:endParaRPr>
          </a:p>
        </p:txBody>
      </p:sp>
      <p:sp>
        <p:nvSpPr>
          <p:cNvPr id="61" name="テキスト ボックス 60"/>
          <p:cNvSpPr txBox="1"/>
          <p:nvPr/>
        </p:nvSpPr>
        <p:spPr>
          <a:xfrm>
            <a:off x="6921764" y="2491420"/>
            <a:ext cx="1910696" cy="369332"/>
          </a:xfrm>
          <a:prstGeom prst="rect">
            <a:avLst/>
          </a:prstGeom>
          <a:noFill/>
        </p:spPr>
        <p:txBody>
          <a:bodyPr wrap="square" rtlCol="0">
            <a:spAutoFit/>
          </a:bodyPr>
          <a:lstStyle/>
          <a:p>
            <a:pPr algn="r" defTabSz="457200" fontAlgn="auto">
              <a:spcBef>
                <a:spcPts val="0"/>
              </a:spcBef>
              <a:spcAft>
                <a:spcPts val="0"/>
              </a:spcAft>
            </a:pPr>
            <a:r>
              <a:rPr kumimoji="1" lang="en-US" altLang="ja-JP" b="1" dirty="0" smtClean="0">
                <a:solidFill>
                  <a:prstClr val="white"/>
                </a:solidFill>
                <a:latin typeface="Corbel"/>
                <a:cs typeface="Corbel"/>
              </a:rPr>
              <a:t>lost</a:t>
            </a:r>
            <a:endParaRPr kumimoji="1" lang="ja-JP" altLang="en-US" b="1" dirty="0">
              <a:solidFill>
                <a:prstClr val="white"/>
              </a:solidFill>
              <a:latin typeface="Corbel"/>
              <a:cs typeface="Corbel"/>
            </a:endParaRPr>
          </a:p>
        </p:txBody>
      </p:sp>
      <p:sp>
        <p:nvSpPr>
          <p:cNvPr id="62" name="テキスト ボックス 61"/>
          <p:cNvSpPr txBox="1"/>
          <p:nvPr/>
        </p:nvSpPr>
        <p:spPr>
          <a:xfrm>
            <a:off x="6650810" y="2972404"/>
            <a:ext cx="1910696" cy="400110"/>
          </a:xfrm>
          <a:prstGeom prst="rect">
            <a:avLst/>
          </a:prstGeom>
          <a:noFill/>
        </p:spPr>
        <p:txBody>
          <a:bodyPr wrap="square" rtlCol="0">
            <a:spAutoFit/>
          </a:bodyPr>
          <a:lstStyle/>
          <a:p>
            <a:pPr algn="ctr" defTabSz="457200" fontAlgn="auto">
              <a:spcBef>
                <a:spcPts val="0"/>
              </a:spcBef>
              <a:spcAft>
                <a:spcPts val="0"/>
              </a:spcAft>
            </a:pPr>
            <a:r>
              <a:rPr kumimoji="1" lang="en-US" altLang="ja-JP" sz="2000" b="1" dirty="0" smtClean="0">
                <a:solidFill>
                  <a:srgbClr val="FF6600"/>
                </a:solidFill>
                <a:latin typeface="Corbel"/>
                <a:cs typeface="Corbel"/>
              </a:rPr>
              <a:t>confined</a:t>
            </a:r>
            <a:endParaRPr kumimoji="1" lang="ja-JP" altLang="en-US" sz="2000" b="1" dirty="0">
              <a:solidFill>
                <a:srgbClr val="FF6600"/>
              </a:solidFill>
              <a:latin typeface="Corbel"/>
              <a:cs typeface="Corbel"/>
            </a:endParaRPr>
          </a:p>
        </p:txBody>
      </p:sp>
      <p:sp>
        <p:nvSpPr>
          <p:cNvPr id="63" name="テキスト ボックス 62"/>
          <p:cNvSpPr txBox="1"/>
          <p:nvPr/>
        </p:nvSpPr>
        <p:spPr>
          <a:xfrm>
            <a:off x="6509064" y="3447912"/>
            <a:ext cx="2305756" cy="338554"/>
          </a:xfrm>
          <a:prstGeom prst="rect">
            <a:avLst/>
          </a:prstGeom>
          <a:noFill/>
        </p:spPr>
        <p:txBody>
          <a:bodyPr wrap="square" rtlCol="0">
            <a:spAutoFit/>
          </a:bodyPr>
          <a:lstStyle/>
          <a:p>
            <a:pPr defTabSz="457200" fontAlgn="auto">
              <a:spcBef>
                <a:spcPts val="0"/>
              </a:spcBef>
              <a:spcAft>
                <a:spcPts val="0"/>
              </a:spcAft>
            </a:pPr>
            <a:r>
              <a:rPr kumimoji="1" lang="en-US" altLang="ja-JP" sz="1600" i="1" dirty="0" smtClean="0">
                <a:solidFill>
                  <a:prstClr val="black"/>
                </a:solidFill>
                <a:latin typeface="Corbel"/>
                <a:cs typeface="Corbel"/>
              </a:rPr>
              <a:t>Ratio of confined alpha</a:t>
            </a:r>
            <a:endParaRPr kumimoji="1" lang="ja-JP" altLang="en-US" sz="1600" i="1" dirty="0">
              <a:solidFill>
                <a:prstClr val="black"/>
              </a:solidFill>
              <a:latin typeface="Corbel"/>
              <a:cs typeface="Corbel"/>
            </a:endParaRPr>
          </a:p>
        </p:txBody>
      </p:sp>
      <p:sp>
        <p:nvSpPr>
          <p:cNvPr id="24" name="テキスト ボックス 23"/>
          <p:cNvSpPr txBox="1"/>
          <p:nvPr/>
        </p:nvSpPr>
        <p:spPr>
          <a:xfrm>
            <a:off x="4713968" y="1444876"/>
            <a:ext cx="953861" cy="553998"/>
          </a:xfrm>
          <a:prstGeom prst="rect">
            <a:avLst/>
          </a:prstGeom>
          <a:noFill/>
        </p:spPr>
        <p:txBody>
          <a:bodyPr wrap="square" rtlCol="0">
            <a:spAutoFit/>
          </a:bodyPr>
          <a:lstStyle/>
          <a:p>
            <a:pPr defTabSz="457200" fontAlgn="auto">
              <a:spcBef>
                <a:spcPts val="0"/>
              </a:spcBef>
              <a:spcAft>
                <a:spcPts val="0"/>
              </a:spcAft>
            </a:pPr>
            <a:r>
              <a:rPr kumimoji="1" lang="en-US" altLang="ja-JP" sz="1000" b="1" dirty="0" err="1" smtClean="0">
                <a:solidFill>
                  <a:prstClr val="white"/>
                </a:solidFill>
                <a:effectLst>
                  <a:outerShdw blurRad="38100" dist="38100" dir="2700000" algn="tl">
                    <a:srgbClr val="000000">
                      <a:alpha val="43137"/>
                    </a:srgbClr>
                  </a:outerShdw>
                </a:effectLst>
                <a:latin typeface="Corbel"/>
                <a:cs typeface="Corbel"/>
              </a:rPr>
              <a:t>R</a:t>
            </a:r>
            <a:r>
              <a:rPr kumimoji="1" lang="en-US" altLang="ja-JP" sz="1000" b="1" baseline="-25000" dirty="0" err="1" smtClean="0">
                <a:solidFill>
                  <a:prstClr val="white"/>
                </a:solidFill>
                <a:effectLst>
                  <a:outerShdw blurRad="38100" dist="38100" dir="2700000" algn="tl">
                    <a:srgbClr val="000000">
                      <a:alpha val="43137"/>
                    </a:srgbClr>
                  </a:outerShdw>
                </a:effectLst>
                <a:latin typeface="Corbel"/>
                <a:cs typeface="Corbel"/>
              </a:rPr>
              <a:t>c</a:t>
            </a:r>
            <a:r>
              <a:rPr kumimoji="1" lang="en-US" altLang="ja-JP" sz="1000" b="1" dirty="0" smtClean="0">
                <a:solidFill>
                  <a:prstClr val="white"/>
                </a:solidFill>
                <a:effectLst>
                  <a:outerShdw blurRad="38100" dist="38100" dir="2700000" algn="tl">
                    <a:srgbClr val="000000">
                      <a:alpha val="43137"/>
                    </a:srgbClr>
                  </a:outerShdw>
                </a:effectLst>
                <a:latin typeface="Corbel"/>
                <a:cs typeface="Corbel"/>
              </a:rPr>
              <a:t> = 15.6 m</a:t>
            </a:r>
          </a:p>
          <a:p>
            <a:pPr defTabSz="457200" fontAlgn="auto">
              <a:spcBef>
                <a:spcPts val="0"/>
              </a:spcBef>
              <a:spcAft>
                <a:spcPts val="0"/>
              </a:spcAft>
            </a:pPr>
            <a:r>
              <a:rPr kumimoji="1" lang="en-US" altLang="ja-JP" sz="1000" b="1" dirty="0" err="1" smtClean="0">
                <a:solidFill>
                  <a:prstClr val="white"/>
                </a:solidFill>
                <a:effectLst>
                  <a:outerShdw blurRad="38100" dist="38100" dir="2700000" algn="tl">
                    <a:srgbClr val="000000">
                      <a:alpha val="43137"/>
                    </a:srgbClr>
                  </a:outerShdw>
                </a:effectLst>
                <a:latin typeface="Corbel"/>
                <a:cs typeface="Corbel"/>
              </a:rPr>
              <a:t>B</a:t>
            </a:r>
            <a:r>
              <a:rPr kumimoji="1" lang="en-US" altLang="ja-JP" sz="1000" b="1" baseline="-25000" dirty="0" err="1" smtClean="0">
                <a:solidFill>
                  <a:prstClr val="white"/>
                </a:solidFill>
                <a:effectLst>
                  <a:outerShdw blurRad="38100" dist="38100" dir="2700000" algn="tl">
                    <a:srgbClr val="000000">
                      <a:alpha val="43137"/>
                    </a:srgbClr>
                  </a:outerShdw>
                </a:effectLst>
                <a:latin typeface="Corbel"/>
                <a:cs typeface="Corbel"/>
              </a:rPr>
              <a:t>c</a:t>
            </a:r>
            <a:r>
              <a:rPr kumimoji="1" lang="en-US" altLang="ja-JP" sz="1000" b="1" dirty="0" smtClean="0">
                <a:solidFill>
                  <a:prstClr val="white"/>
                </a:solidFill>
                <a:effectLst>
                  <a:outerShdw blurRad="38100" dist="38100" dir="2700000" algn="tl">
                    <a:srgbClr val="000000">
                      <a:alpha val="43137"/>
                    </a:srgbClr>
                  </a:outerShdw>
                </a:effectLst>
                <a:latin typeface="Corbel"/>
                <a:cs typeface="Corbel"/>
              </a:rPr>
              <a:t> = 4.7 T</a:t>
            </a:r>
          </a:p>
          <a:p>
            <a:pPr defTabSz="457200" fontAlgn="auto">
              <a:spcBef>
                <a:spcPts val="0"/>
              </a:spcBef>
              <a:spcAft>
                <a:spcPts val="0"/>
              </a:spcAft>
            </a:pPr>
            <a:r>
              <a:rPr kumimoji="1" lang="en-US" altLang="ja-JP" sz="1000" b="1" dirty="0" err="1" smtClean="0">
                <a:solidFill>
                  <a:prstClr val="white"/>
                </a:solidFill>
                <a:effectLst>
                  <a:outerShdw blurRad="38100" dist="38100" dir="2700000" algn="tl">
                    <a:srgbClr val="000000">
                      <a:alpha val="43137"/>
                    </a:srgbClr>
                  </a:outerShdw>
                </a:effectLst>
                <a:latin typeface="Corbel"/>
                <a:cs typeface="Corbel"/>
              </a:rPr>
              <a:t>P</a:t>
            </a:r>
            <a:r>
              <a:rPr kumimoji="1" lang="en-US" altLang="ja-JP" sz="1000" b="1" baseline="-25000" dirty="0" err="1" smtClean="0">
                <a:solidFill>
                  <a:prstClr val="white"/>
                </a:solidFill>
                <a:effectLst>
                  <a:outerShdw blurRad="38100" dist="38100" dir="2700000" algn="tl">
                    <a:srgbClr val="000000">
                      <a:alpha val="43137"/>
                    </a:srgbClr>
                  </a:outerShdw>
                </a:effectLst>
                <a:latin typeface="Corbel"/>
                <a:cs typeface="Corbel"/>
              </a:rPr>
              <a:t>fusion</a:t>
            </a:r>
            <a:r>
              <a:rPr kumimoji="1" lang="en-US" altLang="ja-JP" sz="1000" b="1" dirty="0" smtClean="0">
                <a:solidFill>
                  <a:prstClr val="white"/>
                </a:solidFill>
                <a:effectLst>
                  <a:outerShdw blurRad="38100" dist="38100" dir="2700000" algn="tl">
                    <a:srgbClr val="000000">
                      <a:alpha val="43137"/>
                    </a:srgbClr>
                  </a:outerShdw>
                </a:effectLst>
                <a:latin typeface="Corbel"/>
                <a:cs typeface="Corbel"/>
              </a:rPr>
              <a:t> ~ 3 GW</a:t>
            </a:r>
            <a:endParaRPr kumimoji="1" lang="ja-JP" altLang="en-US" sz="1000" b="1" dirty="0">
              <a:solidFill>
                <a:prstClr val="white"/>
              </a:solidFill>
              <a:effectLst>
                <a:outerShdw blurRad="38100" dist="38100" dir="2700000" algn="tl">
                  <a:srgbClr val="000000">
                    <a:alpha val="43137"/>
                  </a:srgbClr>
                </a:outerShdw>
              </a:effectLst>
              <a:latin typeface="Corbel"/>
              <a:cs typeface="Corbel"/>
            </a:endParaRPr>
          </a:p>
        </p:txBody>
      </p:sp>
      <p:pic>
        <p:nvPicPr>
          <p:cNvPr id="6" name="図 5" descr="alpha_loss_point_theta18_mod-1.jpg"/>
          <p:cNvPicPr>
            <a:picLocks noChangeAspect="1"/>
          </p:cNvPicPr>
          <p:nvPr/>
        </p:nvPicPr>
        <p:blipFill rotWithShape="1">
          <a:blip r:embed="rId8" cstate="print">
            <a:extLst>
              <a:ext uri="{28A0092B-C50C-407E-A947-70E740481C1C}">
                <a14:useLocalDpi xmlns:a14="http://schemas.microsoft.com/office/drawing/2010/main" val="0"/>
              </a:ext>
            </a:extLst>
          </a:blip>
          <a:srcRect r="6927"/>
          <a:stretch/>
        </p:blipFill>
        <p:spPr>
          <a:xfrm>
            <a:off x="5797719" y="5105409"/>
            <a:ext cx="1615321" cy="1549952"/>
          </a:xfrm>
          <a:prstGeom prst="rect">
            <a:avLst/>
          </a:prstGeom>
          <a:effectLst>
            <a:outerShdw blurRad="50800" dist="38100" dir="2700000" algn="tl" rotWithShape="0">
              <a:prstClr val="black">
                <a:alpha val="40000"/>
              </a:prstClr>
            </a:outerShdw>
          </a:effectLst>
        </p:spPr>
      </p:pic>
      <p:pic>
        <p:nvPicPr>
          <p:cNvPr id="4" name="図 3" descr="alpha_loss_point_theta00_mod-1.jpg"/>
          <p:cNvPicPr>
            <a:picLocks noChangeAspect="1"/>
          </p:cNvPicPr>
          <p:nvPr/>
        </p:nvPicPr>
        <p:blipFill rotWithShape="1">
          <a:blip r:embed="rId9" cstate="print">
            <a:extLst>
              <a:ext uri="{28A0092B-C50C-407E-A947-70E740481C1C}">
                <a14:useLocalDpi xmlns:a14="http://schemas.microsoft.com/office/drawing/2010/main" val="0"/>
              </a:ext>
            </a:extLst>
          </a:blip>
          <a:srcRect r="5368"/>
          <a:stretch/>
        </p:blipFill>
        <p:spPr>
          <a:xfrm>
            <a:off x="7408929" y="5105409"/>
            <a:ext cx="1642394" cy="15499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2783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and Blankets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4562" y="81247"/>
            <a:ext cx="8574833" cy="1116180"/>
          </a:xfrm>
        </p:spPr>
        <p:txBody>
          <a:bodyPr>
            <a:noAutofit/>
          </a:bodyPr>
          <a:lstStyle/>
          <a:p>
            <a:pPr algn="l">
              <a:lnSpc>
                <a:spcPts val="2100"/>
              </a:lnSpc>
            </a:pPr>
            <a:r>
              <a:rPr lang="en-US" altLang="ja-JP" sz="2000" b="1" dirty="0" smtClean="0"/>
              <a:t>FTP/4-5Ra: Opt. production of nanostructured ODS ferritic steels</a:t>
            </a:r>
            <a:br>
              <a:rPr lang="en-US" altLang="ja-JP" sz="2000" b="1" dirty="0" smtClean="0"/>
            </a:br>
            <a:r>
              <a:rPr lang="en-US" altLang="ja-JP" sz="2000" dirty="0" smtClean="0"/>
              <a:t>P. </a:t>
            </a:r>
            <a:r>
              <a:rPr lang="en-US" altLang="ja-JP" sz="2000" dirty="0" err="1" smtClean="0"/>
              <a:t>Unifantowicz</a:t>
            </a:r>
            <a:r>
              <a:rPr lang="en-US" altLang="ja-JP" sz="2000" dirty="0" smtClean="0"/>
              <a:t>, </a:t>
            </a:r>
            <a:r>
              <a:rPr lang="en-US" altLang="ja-JP" sz="2000" u="sng" dirty="0" smtClean="0"/>
              <a:t>J. </a:t>
            </a:r>
            <a:r>
              <a:rPr lang="en-US" altLang="ja-JP" sz="2000" u="sng" dirty="0" err="1" smtClean="0"/>
              <a:t>Fikar</a:t>
            </a:r>
            <a:r>
              <a:rPr lang="en-US" altLang="ja-JP" sz="2000" dirty="0" smtClean="0"/>
              <a:t>, et al., CRPP-EPFL, Switzerland</a:t>
            </a:r>
            <a:br>
              <a:rPr lang="en-US" altLang="ja-JP" sz="2000" dirty="0" smtClean="0"/>
            </a:br>
            <a:r>
              <a:rPr lang="en-US" altLang="ja-JP" sz="2000" b="1" dirty="0" smtClean="0"/>
              <a:t>FTP/4-5Rb: Low activation V alloys for fusion reactors </a:t>
            </a:r>
            <a:r>
              <a:rPr lang="en-US" altLang="ja-JP" sz="2000" dirty="0" smtClean="0"/>
              <a:t/>
            </a:r>
            <a:br>
              <a:rPr lang="en-US" altLang="ja-JP" sz="2000" dirty="0" smtClean="0"/>
            </a:br>
            <a:r>
              <a:rPr lang="en-US" altLang="ja-JP" sz="2000" dirty="0" smtClean="0"/>
              <a:t>VM </a:t>
            </a:r>
            <a:r>
              <a:rPr lang="en-US" altLang="ja-JP" sz="2000" dirty="0" err="1" smtClean="0"/>
              <a:t>Chernov</a:t>
            </a:r>
            <a:r>
              <a:rPr lang="en-US" altLang="ja-JP" sz="2000" dirty="0" smtClean="0"/>
              <a:t> et al., </a:t>
            </a:r>
            <a:r>
              <a:rPr lang="en-US" altLang="ja-JP" sz="2000" dirty="0" err="1" smtClean="0"/>
              <a:t>Bochvar</a:t>
            </a:r>
            <a:r>
              <a:rPr lang="en-US" altLang="ja-JP" sz="2000" dirty="0" smtClean="0"/>
              <a:t> Inst., Moscow, Russia</a:t>
            </a:r>
            <a:endParaRPr kumimoji="1" lang="ja-JP" altLang="en-US" sz="2000" dirty="0"/>
          </a:p>
        </p:txBody>
      </p:sp>
      <p:sp>
        <p:nvSpPr>
          <p:cNvPr id="43" name="テキスト ボックス 42"/>
          <p:cNvSpPr txBox="1"/>
          <p:nvPr/>
        </p:nvSpPr>
        <p:spPr>
          <a:xfrm>
            <a:off x="181428" y="1340658"/>
            <a:ext cx="4332515" cy="1077218"/>
          </a:xfrm>
          <a:prstGeom prst="rect">
            <a:avLst/>
          </a:prstGeom>
          <a:noFill/>
        </p:spPr>
        <p:txBody>
          <a:bodyPr wrap="square" rtlCol="0">
            <a:spAutoFit/>
          </a:bodyPr>
          <a:lstStyle/>
          <a:p>
            <a:pPr marL="168275"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a:cs typeface="Corbel"/>
              </a:rPr>
              <a:t>ODS-FS: Multiple Hot Cross Rolling (HCR) to 65-80% Reduction of Thickness (ROT) &amp; higher purity of substrate powder improve strength and DBTT.</a:t>
            </a:r>
            <a:endParaRPr kumimoji="1" lang="ja-JP" altLang="en-US" sz="1600" b="1" dirty="0">
              <a:solidFill>
                <a:prstClr val="black"/>
              </a:solidFill>
              <a:latin typeface="Corbel"/>
              <a:cs typeface="Corbel"/>
            </a:endParaRPr>
          </a:p>
        </p:txBody>
      </p:sp>
      <p:sp>
        <p:nvSpPr>
          <p:cNvPr id="45" name="テキスト ボックス 44"/>
          <p:cNvSpPr txBox="1"/>
          <p:nvPr/>
        </p:nvSpPr>
        <p:spPr>
          <a:xfrm>
            <a:off x="4707811" y="1340658"/>
            <a:ext cx="4250611" cy="1815882"/>
          </a:xfrm>
          <a:prstGeom prst="rect">
            <a:avLst/>
          </a:prstGeom>
          <a:noFill/>
        </p:spPr>
        <p:txBody>
          <a:bodyPr wrap="square" rtlCol="0">
            <a:spAutoFit/>
          </a:bodyPr>
          <a:lstStyle/>
          <a:p>
            <a:pPr marL="168275"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Reference V-4Ti-4Cr @2012: </a:t>
            </a:r>
          </a:p>
          <a:p>
            <a:pPr marL="458788" lvl="1"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Fusion appl. for </a:t>
            </a:r>
            <a:r>
              <a:rPr kumimoji="1" lang="de-DE" sz="1600" b="1" dirty="0" smtClean="0">
                <a:solidFill>
                  <a:prstClr val="black"/>
                </a:solidFill>
                <a:latin typeface="Corbel" pitchFamily="34" charset="0"/>
                <a:cs typeface="+mn-cs"/>
              </a:rPr>
              <a:t>&lt;100 dpa &amp; 350C </a:t>
            </a:r>
            <a:r>
              <a:rPr kumimoji="1" lang="de-DE" sz="1600" b="1" dirty="0">
                <a:solidFill>
                  <a:prstClr val="black"/>
                </a:solidFill>
                <a:latin typeface="Corbel" pitchFamily="34" charset="0"/>
                <a:cs typeface="+mn-cs"/>
              </a:rPr>
              <a:t>– </a:t>
            </a:r>
            <a:r>
              <a:rPr kumimoji="1" lang="de-DE" sz="1600" b="1" dirty="0" smtClean="0">
                <a:solidFill>
                  <a:prstClr val="black"/>
                </a:solidFill>
                <a:latin typeface="Corbel" pitchFamily="34" charset="0"/>
                <a:cs typeface="+mn-cs"/>
              </a:rPr>
              <a:t>800C</a:t>
            </a:r>
            <a:endParaRPr kumimoji="1" lang="de-DE" sz="1600" b="1" dirty="0">
              <a:solidFill>
                <a:prstClr val="black"/>
              </a:solidFill>
              <a:latin typeface="Corbel" pitchFamily="34" charset="0"/>
              <a:cs typeface="+mn-cs"/>
            </a:endParaRPr>
          </a:p>
          <a:p>
            <a:pPr marL="168275"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Optimized V-4Ti-4Cr @2020: </a:t>
            </a:r>
          </a:p>
          <a:p>
            <a:pPr marL="458788" lvl="1"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B600 tests for  </a:t>
            </a:r>
            <a:r>
              <a:rPr kumimoji="1" lang="de-DE" sz="1600" b="1" dirty="0">
                <a:solidFill>
                  <a:prstClr val="black"/>
                </a:solidFill>
                <a:latin typeface="Corbel" pitchFamily="34" charset="0"/>
                <a:cs typeface="+mn-cs"/>
              </a:rPr>
              <a:t>&lt;</a:t>
            </a:r>
            <a:r>
              <a:rPr kumimoji="1" lang="de-DE" sz="1600" b="1" dirty="0" smtClean="0">
                <a:solidFill>
                  <a:prstClr val="black"/>
                </a:solidFill>
                <a:latin typeface="Corbel" pitchFamily="34" charset="0"/>
                <a:cs typeface="+mn-cs"/>
              </a:rPr>
              <a:t>150 </a:t>
            </a:r>
            <a:r>
              <a:rPr kumimoji="1" lang="de-DE" sz="1600" b="1" dirty="0">
                <a:solidFill>
                  <a:prstClr val="black"/>
                </a:solidFill>
                <a:latin typeface="Corbel" pitchFamily="34" charset="0"/>
                <a:cs typeface="+mn-cs"/>
              </a:rPr>
              <a:t>dpa &amp; </a:t>
            </a:r>
            <a:r>
              <a:rPr kumimoji="1" lang="de-DE" sz="1600" b="1" dirty="0" smtClean="0">
                <a:solidFill>
                  <a:prstClr val="black"/>
                </a:solidFill>
                <a:latin typeface="Corbel" pitchFamily="34" charset="0"/>
                <a:cs typeface="+mn-cs"/>
              </a:rPr>
              <a:t>380C </a:t>
            </a:r>
            <a:r>
              <a:rPr kumimoji="1" lang="de-DE" sz="1600" b="1" dirty="0">
                <a:solidFill>
                  <a:prstClr val="black"/>
                </a:solidFill>
                <a:latin typeface="Corbel" pitchFamily="34" charset="0"/>
                <a:cs typeface="+mn-cs"/>
              </a:rPr>
              <a:t>– </a:t>
            </a:r>
            <a:r>
              <a:rPr kumimoji="1" lang="de-DE" sz="1600" b="1" dirty="0" smtClean="0">
                <a:solidFill>
                  <a:prstClr val="black"/>
                </a:solidFill>
                <a:latin typeface="Corbel" pitchFamily="34" charset="0"/>
                <a:cs typeface="+mn-cs"/>
              </a:rPr>
              <a:t>700C</a:t>
            </a:r>
          </a:p>
          <a:p>
            <a:pPr marL="458788" lvl="1" indent="-168275" defTabSz="457200" fontAlgn="auto">
              <a:spcBef>
                <a:spcPts val="0"/>
              </a:spcBef>
              <a:spcAft>
                <a:spcPts val="0"/>
              </a:spcAft>
              <a:buFont typeface="Arial" pitchFamily="34" charset="0"/>
              <a:buChar char="•"/>
            </a:pPr>
            <a:r>
              <a:rPr kumimoji="1" lang="de-DE" sz="1600" b="1" dirty="0" smtClean="0">
                <a:solidFill>
                  <a:prstClr val="black"/>
                </a:solidFill>
                <a:latin typeface="Corbel" pitchFamily="34" charset="0"/>
                <a:cs typeface="+mn-cs"/>
              </a:rPr>
              <a:t>Corrosion tests: Li, Na, Pb, Pb-Li</a:t>
            </a:r>
            <a:endParaRPr kumimoji="1" lang="de-DE" sz="1600" b="1" dirty="0">
              <a:solidFill>
                <a:prstClr val="black"/>
              </a:solidFill>
              <a:latin typeface="Corbel" pitchFamily="34" charset="0"/>
              <a:cs typeface="+mn-cs"/>
            </a:endParaRPr>
          </a:p>
          <a:p>
            <a:pPr marL="168275"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Advanced V-Cr-W-</a:t>
            </a:r>
            <a:r>
              <a:rPr kumimoji="1" lang="en-US" altLang="ja-JP" sz="1600" b="1" dirty="0" err="1" smtClean="0">
                <a:solidFill>
                  <a:prstClr val="black"/>
                </a:solidFill>
                <a:latin typeface="Corbel" pitchFamily="34" charset="0"/>
                <a:cs typeface="Corbel"/>
              </a:rPr>
              <a:t>Zr</a:t>
            </a:r>
            <a:r>
              <a:rPr kumimoji="1" lang="en-US" altLang="ja-JP" sz="1600" b="1" dirty="0" smtClean="0">
                <a:solidFill>
                  <a:prstClr val="black"/>
                </a:solidFill>
                <a:latin typeface="Corbel" pitchFamily="34" charset="0"/>
                <a:cs typeface="Corbel"/>
              </a:rPr>
              <a:t>-C-O:</a:t>
            </a:r>
          </a:p>
          <a:p>
            <a:pPr marL="458788" lvl="1" indent="-168275" defTabSz="457200" fontAlgn="auto">
              <a:spcBef>
                <a:spcPts val="0"/>
              </a:spcBef>
              <a:spcAft>
                <a:spcPts val="0"/>
              </a:spcAft>
              <a:buFont typeface="Arial" pitchFamily="34" charset="0"/>
              <a:buChar char="•"/>
            </a:pPr>
            <a:r>
              <a:rPr kumimoji="1" lang="en-US" altLang="ja-JP" sz="1600" b="1" dirty="0" smtClean="0">
                <a:solidFill>
                  <a:prstClr val="black"/>
                </a:solidFill>
                <a:latin typeface="Corbel" pitchFamily="34" charset="0"/>
                <a:cs typeface="Corbel"/>
              </a:rPr>
              <a:t>Further </a:t>
            </a:r>
            <a:r>
              <a:rPr kumimoji="1" lang="en-US" altLang="ja-JP" sz="1600" b="1" dirty="0">
                <a:solidFill>
                  <a:prstClr val="black"/>
                </a:solidFill>
                <a:latin typeface="Corbel" pitchFamily="34" charset="0"/>
                <a:cs typeface="Corbel"/>
              </a:rPr>
              <a:t>optimization </a:t>
            </a:r>
            <a:r>
              <a:rPr kumimoji="1" lang="en-US" altLang="ja-JP" sz="1600" b="1" dirty="0" smtClean="0">
                <a:solidFill>
                  <a:prstClr val="black"/>
                </a:solidFill>
                <a:latin typeface="Corbel" pitchFamily="34" charset="0"/>
                <a:cs typeface="Corbel"/>
              </a:rPr>
              <a:t>tests in progress</a:t>
            </a:r>
            <a:endParaRPr kumimoji="1" lang="ja-JP" altLang="en-US" sz="1600" b="1" dirty="0">
              <a:solidFill>
                <a:prstClr val="black"/>
              </a:solidFill>
              <a:latin typeface="Corbel" pitchFamily="34" charset="0"/>
              <a:cs typeface="Corbe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073" y="2887980"/>
            <a:ext cx="4036581" cy="320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285" y="3278281"/>
            <a:ext cx="2097314" cy="156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361" y="4948533"/>
            <a:ext cx="3676505" cy="176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4267" y="3271908"/>
            <a:ext cx="1929803" cy="155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42"/>
          <p:cNvSpPr txBox="1"/>
          <p:nvPr/>
        </p:nvSpPr>
        <p:spPr>
          <a:xfrm>
            <a:off x="7212472" y="5186946"/>
            <a:ext cx="1140506" cy="338554"/>
          </a:xfrm>
          <a:prstGeom prst="rect">
            <a:avLst/>
          </a:prstGeom>
          <a:noFill/>
        </p:spPr>
        <p:txBody>
          <a:bodyPr wrap="square" rtlCol="0">
            <a:spAutoFit/>
          </a:bodyPr>
          <a:lstStyle/>
          <a:p>
            <a:pPr algn="ctr" defTabSz="457200" fontAlgn="auto">
              <a:spcBef>
                <a:spcPts val="0"/>
              </a:spcBef>
              <a:spcAft>
                <a:spcPts val="0"/>
              </a:spcAft>
            </a:pPr>
            <a:r>
              <a:rPr kumimoji="1" lang="en-US" altLang="ja-JP" sz="1600" b="1" dirty="0" smtClean="0">
                <a:solidFill>
                  <a:prstClr val="black"/>
                </a:solidFill>
                <a:latin typeface="Corbel"/>
                <a:cs typeface="Corbel"/>
              </a:rPr>
              <a:t>V-4Ti-4Cr</a:t>
            </a:r>
            <a:endParaRPr kumimoji="1" lang="ja-JP" altLang="en-US" sz="1600" b="1" dirty="0">
              <a:solidFill>
                <a:prstClr val="black"/>
              </a:solidFill>
              <a:latin typeface="Corbel"/>
              <a:cs typeface="Corbel"/>
            </a:endParaRPr>
          </a:p>
        </p:txBody>
      </p:sp>
    </p:spTree>
    <p:extLst>
      <p:ext uri="{BB962C8B-B14F-4D97-AF65-F5344CB8AC3E}">
        <p14:creationId xmlns:p14="http://schemas.microsoft.com/office/powerpoint/2010/main" val="22327830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Fusion Budget Planning Meeting</a:t>
            </a:r>
            <a:endParaRPr lang="en-US"/>
          </a:p>
        </p:txBody>
      </p:sp>
      <p:pic>
        <p:nvPicPr>
          <p:cNvPr id="248834" name="Picture 2"/>
          <p:cNvPicPr>
            <a:picLocks noChangeAspect="1" noChangeArrowheads="1"/>
          </p:cNvPicPr>
          <p:nvPr/>
        </p:nvPicPr>
        <p:blipFill>
          <a:blip r:embed="rId2" cstate="print"/>
          <a:srcRect/>
          <a:stretch>
            <a:fillRect/>
          </a:stretch>
        </p:blipFill>
        <p:spPr bwMode="auto">
          <a:xfrm>
            <a:off x="395288" y="500063"/>
            <a:ext cx="8353425" cy="5857875"/>
          </a:xfrm>
          <a:prstGeom prst="rect">
            <a:avLst/>
          </a:prstGeom>
          <a:noFill/>
          <a:ln w="9525">
            <a:noFill/>
            <a:miter lim="800000"/>
            <a:headEnd/>
            <a:tailEnd/>
          </a:ln>
        </p:spPr>
      </p:pic>
      <p:sp>
        <p:nvSpPr>
          <p:cNvPr id="5" name="TextBox 4"/>
          <p:cNvSpPr txBox="1"/>
          <p:nvPr/>
        </p:nvSpPr>
        <p:spPr>
          <a:xfrm>
            <a:off x="1935480" y="5981700"/>
            <a:ext cx="2636520" cy="646331"/>
          </a:xfrm>
          <a:prstGeom prst="rect">
            <a:avLst/>
          </a:prstGeom>
          <a:noFill/>
        </p:spPr>
        <p:txBody>
          <a:bodyPr wrap="square" rtlCol="0">
            <a:spAutoFit/>
          </a:bodyPr>
          <a:lstStyle/>
          <a:p>
            <a:r>
              <a:rPr lang="en-US" dirty="0" smtClean="0">
                <a:solidFill>
                  <a:srgbClr val="009900"/>
                </a:solidFill>
              </a:rPr>
              <a:t>Isotope exchange</a:t>
            </a:r>
          </a:p>
          <a:p>
            <a:r>
              <a:rPr lang="en-US" dirty="0" smtClean="0">
                <a:solidFill>
                  <a:srgbClr val="009900"/>
                </a:solidFill>
              </a:rPr>
              <a:t>with H removes 2/3</a:t>
            </a:r>
            <a:endParaRPr lang="en-US" dirty="0">
              <a:solidFill>
                <a:srgbClr val="0099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47810" name="Picture 2"/>
          <p:cNvPicPr>
            <a:picLocks noChangeAspect="1" noChangeArrowheads="1"/>
          </p:cNvPicPr>
          <p:nvPr/>
        </p:nvPicPr>
        <p:blipFill>
          <a:blip r:embed="rId2" cstate="print"/>
          <a:srcRect/>
          <a:stretch>
            <a:fillRect/>
          </a:stretch>
        </p:blipFill>
        <p:spPr bwMode="auto">
          <a:xfrm>
            <a:off x="547688" y="423863"/>
            <a:ext cx="8048625" cy="601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descr="D:\Documents\Working\Meetings\2012\121008-13 24th IAEA Fusion Energy Conference\DATA\For presentation\熱応力_FW角_温度（300-550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12535"/>
          <a:stretch/>
        </p:blipFill>
        <p:spPr bwMode="auto">
          <a:xfrm rot="16200000" flipH="1">
            <a:off x="4474650" y="5684892"/>
            <a:ext cx="971164" cy="12214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9"/>
          <p:cNvGrpSpPr/>
          <p:nvPr/>
        </p:nvGrpSpPr>
        <p:grpSpPr>
          <a:xfrm>
            <a:off x="662737" y="3669313"/>
            <a:ext cx="1929422" cy="1368414"/>
            <a:chOff x="791623" y="3407421"/>
            <a:chExt cx="1763788" cy="1368414"/>
          </a:xfrm>
        </p:grpSpPr>
        <p:sp>
          <p:nvSpPr>
            <p:cNvPr id="15" name="Curved Up Arrow 14"/>
            <p:cNvSpPr/>
            <p:nvPr/>
          </p:nvSpPr>
          <p:spPr>
            <a:xfrm rot="2532187">
              <a:off x="791623" y="3976296"/>
              <a:ext cx="1763788" cy="799539"/>
            </a:xfrm>
            <a:prstGeom prst="curved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Rectangle 16"/>
            <p:cNvSpPr/>
            <p:nvPr/>
          </p:nvSpPr>
          <p:spPr>
            <a:xfrm>
              <a:off x="876714" y="3407421"/>
              <a:ext cx="619577" cy="1200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352" y="3435053"/>
            <a:ext cx="829965" cy="135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0"/>
            <a:ext cx="9144000" cy="1143000"/>
          </a:xfrm>
        </p:spPr>
        <p:txBody>
          <a:bodyPr>
            <a:noAutofit/>
          </a:bodyPr>
          <a:lstStyle/>
          <a:p>
            <a:pPr algn="l"/>
            <a:r>
              <a:rPr lang="en-US" altLang="ja-JP" sz="2300" b="1" dirty="0" smtClean="0"/>
              <a:t>FTP/P7-17</a:t>
            </a:r>
            <a:r>
              <a:rPr lang="ja-JP" altLang="en-US" sz="2300" b="1" dirty="0" smtClean="0"/>
              <a:t>　</a:t>
            </a:r>
            <a:r>
              <a:rPr lang="en-US" altLang="ja-JP" sz="2300" b="1" dirty="0" smtClean="0"/>
              <a:t>Research </a:t>
            </a:r>
            <a:r>
              <a:rPr lang="en-US" altLang="ja-JP" sz="2300" b="1" dirty="0"/>
              <a:t>and Development Status of </a:t>
            </a:r>
            <a:r>
              <a:rPr lang="en-US" altLang="ja-JP" sz="2300" b="1" dirty="0" smtClean="0"/>
              <a:t>Reduced </a:t>
            </a:r>
            <a:r>
              <a:rPr lang="en-US" altLang="ja-JP" sz="2300" b="1" dirty="0"/>
              <a:t>Activation </a:t>
            </a:r>
            <a:r>
              <a:rPr lang="en-US" altLang="ja-JP" sz="2300" b="1" dirty="0" err="1"/>
              <a:t>Ferritic</a:t>
            </a:r>
            <a:r>
              <a:rPr lang="en-US" altLang="ja-JP" sz="2300" b="1" dirty="0"/>
              <a:t>/Martensitic Steels Corresponding to DEMO Design </a:t>
            </a:r>
            <a:r>
              <a:rPr lang="en-US" altLang="ja-JP" sz="2300" b="1" dirty="0" smtClean="0"/>
              <a:t>Requirement</a:t>
            </a:r>
            <a:r>
              <a:rPr lang="en-US" altLang="ja-JP" sz="2400" dirty="0" smtClean="0"/>
              <a:t/>
            </a:r>
            <a:br>
              <a:rPr lang="en-US" altLang="ja-JP" sz="2400" dirty="0" smtClean="0"/>
            </a:br>
            <a:r>
              <a:rPr lang="en-US" altLang="ja-JP" sz="2400" dirty="0" smtClean="0"/>
              <a:t>H. </a:t>
            </a:r>
            <a:r>
              <a:rPr lang="en-US" altLang="ja-JP" sz="2400" dirty="0" err="1" smtClean="0"/>
              <a:t>Tanigawa</a:t>
            </a:r>
            <a:r>
              <a:rPr lang="en-US" altLang="ja-JP" sz="2400" dirty="0"/>
              <a:t> </a:t>
            </a:r>
            <a:r>
              <a:rPr lang="en-US" altLang="ja-JP" sz="2400" dirty="0" smtClean="0"/>
              <a:t>(JAEA), et.al.</a:t>
            </a:r>
            <a:endParaRPr kumimoji="1" lang="ja-JP" altLang="en-US" sz="2400" dirty="0"/>
          </a:p>
        </p:txBody>
      </p:sp>
      <p:sp>
        <p:nvSpPr>
          <p:cNvPr id="5" name="Content Placeholder 4"/>
          <p:cNvSpPr>
            <a:spLocks noGrp="1"/>
          </p:cNvSpPr>
          <p:nvPr>
            <p:ph idx="1"/>
          </p:nvPr>
        </p:nvSpPr>
        <p:spPr>
          <a:xfrm>
            <a:off x="0" y="1109886"/>
            <a:ext cx="9108504" cy="2031082"/>
          </a:xfrm>
        </p:spPr>
        <p:txBody>
          <a:bodyPr>
            <a:noAutofit/>
          </a:bodyPr>
          <a:lstStyle/>
          <a:p>
            <a:pPr marL="82550" indent="-82550">
              <a:buFont typeface="Wingdings" pitchFamily="2" charset="2"/>
              <a:buChar char="l"/>
            </a:pPr>
            <a:r>
              <a:rPr lang="en-US" altLang="ja-JP" sz="1800" dirty="0" smtClean="0"/>
              <a:t> Applicability and technical issues of RAFM steel as the DEMO blanket structural material have to be discussed in view of the DEMO blanket structural soundness in various operation modes.</a:t>
            </a:r>
          </a:p>
          <a:p>
            <a:pPr marL="82550" indent="-82550">
              <a:buFont typeface="Wingdings" pitchFamily="2" charset="2"/>
              <a:buChar char="l"/>
            </a:pPr>
            <a:r>
              <a:rPr lang="en-US" altLang="ja-JP" sz="1800" dirty="0" smtClean="0"/>
              <a:t>  In the case of water cooled / ceramic breeder blanket of </a:t>
            </a:r>
            <a:r>
              <a:rPr lang="en-US" altLang="ja-JP" sz="1800" dirty="0" err="1" smtClean="0"/>
              <a:t>SlimCS</a:t>
            </a:r>
            <a:r>
              <a:rPr lang="en-US" altLang="ja-JP" sz="1800" dirty="0" smtClean="0"/>
              <a:t> design, RAFM hardening and </a:t>
            </a:r>
            <a:r>
              <a:rPr lang="en-US" altLang="ja-JP" sz="1800" dirty="0" err="1" smtClean="0"/>
              <a:t>embrittlement</a:t>
            </a:r>
            <a:r>
              <a:rPr lang="en-US" altLang="ja-JP" sz="1800" dirty="0" smtClean="0"/>
              <a:t> is expected just around cooling channels, and the discussion on the structural soundness of the blanket and applicability of RAFM should regard these thin structure.</a:t>
            </a:r>
          </a:p>
          <a:p>
            <a:pPr marL="82550" indent="-82550">
              <a:buFont typeface="Wingdings" pitchFamily="2" charset="2"/>
              <a:buChar char="l"/>
            </a:pPr>
            <a:r>
              <a:rPr lang="en-US" altLang="ja-JP" sz="1800" b="1" i="1" dirty="0" smtClean="0"/>
              <a:t>  Estimation of </a:t>
            </a:r>
            <a:r>
              <a:rPr lang="en-US" altLang="ja-JP" sz="1800" b="1" i="1" u="sng" dirty="0" smtClean="0"/>
              <a:t>the </a:t>
            </a:r>
            <a:r>
              <a:rPr lang="en-US" altLang="ja-JP" sz="1800" b="1" i="1" u="sng" dirty="0"/>
              <a:t>critical </a:t>
            </a:r>
            <a:r>
              <a:rPr lang="en-US" altLang="ja-JP" sz="1800" b="1" i="1" u="sng" dirty="0" smtClean="0"/>
              <a:t>condition* </a:t>
            </a:r>
            <a:r>
              <a:rPr lang="en-US" altLang="ja-JP" sz="1800" b="1" i="1" dirty="0" smtClean="0"/>
              <a:t>and validation of  14 MeV neutron irradiation effects up to that condition in early stage of DEMO engineering design phase is essential. </a:t>
            </a:r>
            <a:endParaRPr lang="ja-JP" altLang="ja-JP" sz="1800" b="1" i="1" dirty="0" smtClean="0"/>
          </a:p>
        </p:txBody>
      </p:sp>
      <p:pic>
        <p:nvPicPr>
          <p:cNvPr id="7" name="Picture 8" descr="D:\Documents\Working\Meetings\2012\121008-13 24th IAEA Fusion Energy Conference\DATA\For presentation\応力コンターバー　0－6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4604" y="6573247"/>
            <a:ext cx="1626591" cy="523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17821" y="6570031"/>
            <a:ext cx="2211042" cy="246221"/>
          </a:xfrm>
          <a:prstGeom prst="rect">
            <a:avLst/>
          </a:prstGeom>
          <a:noFill/>
        </p:spPr>
        <p:txBody>
          <a:bodyPr wrap="square" rtlCol="0">
            <a:spAutoFit/>
          </a:bodyPr>
          <a:lstStyle/>
          <a:p>
            <a:pPr algn="dist"/>
            <a:r>
              <a:rPr kumimoji="1" lang="en-US" altLang="ja-JP" sz="1000" dirty="0" smtClean="0"/>
              <a:t>0        200</a:t>
            </a:r>
            <a:r>
              <a:rPr lang="en-US" altLang="ja-JP" sz="1000" dirty="0" smtClean="0"/>
              <a:t> </a:t>
            </a:r>
            <a:r>
              <a:rPr kumimoji="1" lang="en-US" altLang="ja-JP" sz="1000" dirty="0" smtClean="0"/>
              <a:t>     400       600 </a:t>
            </a:r>
            <a:r>
              <a:rPr kumimoji="1" lang="en-US" altLang="ja-JP" sz="1000" dirty="0" err="1" smtClean="0"/>
              <a:t>MPa</a:t>
            </a:r>
            <a:endParaRPr kumimoji="1" lang="ja-JP" altLang="en-US" sz="1000" dirty="0"/>
          </a:p>
        </p:txBody>
      </p:sp>
      <p:sp>
        <p:nvSpPr>
          <p:cNvPr id="10" name="TextBox 9"/>
          <p:cNvSpPr txBox="1"/>
          <p:nvPr/>
        </p:nvSpPr>
        <p:spPr>
          <a:xfrm>
            <a:off x="6641435" y="3260476"/>
            <a:ext cx="2365919" cy="553998"/>
          </a:xfrm>
          <a:prstGeom prst="rect">
            <a:avLst/>
          </a:prstGeom>
          <a:noFill/>
        </p:spPr>
        <p:txBody>
          <a:bodyPr wrap="square" rtlCol="0">
            <a:spAutoFit/>
          </a:bodyPr>
          <a:lstStyle/>
          <a:p>
            <a:pPr algn="ctr"/>
            <a:r>
              <a:rPr kumimoji="1" lang="en-US" altLang="ja-JP" sz="1600" b="1" dirty="0" smtClean="0"/>
              <a:t>Electromagnetic force</a:t>
            </a:r>
          </a:p>
          <a:p>
            <a:pPr algn="ctr"/>
            <a:r>
              <a:rPr kumimoji="1" lang="en-US" altLang="ja-JP" sz="1400" dirty="0" smtClean="0"/>
              <a:t> (</a:t>
            </a:r>
            <a:r>
              <a:rPr lang="en-US" altLang="ja-JP" sz="1400" dirty="0" smtClean="0"/>
              <a:t>plasma current disruption)</a:t>
            </a:r>
            <a:endParaRPr kumimoji="1" lang="ja-JP" altLang="en-US" sz="1400" dirty="0"/>
          </a:p>
        </p:txBody>
      </p:sp>
      <p:cxnSp>
        <p:nvCxnSpPr>
          <p:cNvPr id="19" name="Straight Arrow Connector 52"/>
          <p:cNvCxnSpPr/>
          <p:nvPr/>
        </p:nvCxnSpPr>
        <p:spPr>
          <a:xfrm flipH="1">
            <a:off x="5458253" y="5785687"/>
            <a:ext cx="224129" cy="11572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7"/>
          <p:cNvGrpSpPr/>
          <p:nvPr/>
        </p:nvGrpSpPr>
        <p:grpSpPr>
          <a:xfrm flipH="1">
            <a:off x="870509" y="3898988"/>
            <a:ext cx="1238669" cy="1023101"/>
            <a:chOff x="3096267" y="2964537"/>
            <a:chExt cx="1816364" cy="1500259"/>
          </a:xfrm>
        </p:grpSpPr>
        <p:pic>
          <p:nvPicPr>
            <p:cNvPr id="23" name="Picture 2" descr="C:\Users\染谷 洋二\Desktop\CAD\ブランケット冷却配管 作図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267" y="2964537"/>
              <a:ext cx="1792094" cy="1500259"/>
            </a:xfrm>
            <a:prstGeom prst="rect">
              <a:avLst/>
            </a:prstGeom>
            <a:noFill/>
          </p:spPr>
        </p:pic>
        <p:sp>
          <p:nvSpPr>
            <p:cNvPr id="24" name="Parallelogram 23"/>
            <p:cNvSpPr/>
            <p:nvPr/>
          </p:nvSpPr>
          <p:spPr>
            <a:xfrm rot="2047238">
              <a:off x="3757242" y="3748435"/>
              <a:ext cx="1155389" cy="422693"/>
            </a:xfrm>
            <a:prstGeom prst="parallelogram">
              <a:avLst>
                <a:gd name="adj" fmla="val 61215"/>
              </a:avLst>
            </a:prstGeom>
            <a:solidFill>
              <a:srgbClr val="FF0000">
                <a:alpha val="2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Parallelogram 72"/>
            <p:cNvSpPr/>
            <p:nvPr/>
          </p:nvSpPr>
          <p:spPr>
            <a:xfrm rot="2047238">
              <a:off x="4318647" y="4163573"/>
              <a:ext cx="381851" cy="214536"/>
            </a:xfrm>
            <a:prstGeom prst="parallelogram">
              <a:avLst>
                <a:gd name="adj" fmla="val 61215"/>
              </a:avLst>
            </a:prstGeom>
            <a:solidFill>
              <a:srgbClr val="FFFF00">
                <a:alpha val="5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Rectangle 41"/>
          <p:cNvSpPr/>
          <p:nvPr/>
        </p:nvSpPr>
        <p:spPr>
          <a:xfrm>
            <a:off x="6654200" y="3260477"/>
            <a:ext cx="2418679" cy="355633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TextBox 45"/>
          <p:cNvSpPr txBox="1"/>
          <p:nvPr/>
        </p:nvSpPr>
        <p:spPr>
          <a:xfrm>
            <a:off x="4151827" y="3307976"/>
            <a:ext cx="2261797" cy="553998"/>
          </a:xfrm>
          <a:prstGeom prst="rect">
            <a:avLst/>
          </a:prstGeom>
          <a:noFill/>
        </p:spPr>
        <p:txBody>
          <a:bodyPr wrap="square" rtlCol="0">
            <a:spAutoFit/>
          </a:bodyPr>
          <a:lstStyle/>
          <a:p>
            <a:pPr algn="ctr"/>
            <a:r>
              <a:rPr lang="en-US" altLang="ja-JP" sz="1600" b="1" dirty="0" smtClean="0"/>
              <a:t>Thermal stres</a:t>
            </a:r>
            <a:r>
              <a:rPr lang="en-US" altLang="ja-JP" sz="1600" b="1" dirty="0"/>
              <a:t>s</a:t>
            </a:r>
            <a:endParaRPr kumimoji="1" lang="en-US" altLang="ja-JP" sz="1600" b="1" dirty="0" smtClean="0"/>
          </a:p>
          <a:p>
            <a:pPr algn="ctr"/>
            <a:r>
              <a:rPr kumimoji="1" lang="en-US" altLang="ja-JP" sz="1400" dirty="0" smtClean="0"/>
              <a:t> (steady state operation</a:t>
            </a:r>
            <a:r>
              <a:rPr lang="en-US" altLang="ja-JP" sz="1400" dirty="0" smtClean="0"/>
              <a:t>)</a:t>
            </a:r>
            <a:endParaRPr kumimoji="1" lang="ja-JP" altLang="en-US" sz="1400" dirty="0"/>
          </a:p>
        </p:txBody>
      </p:sp>
      <p:sp>
        <p:nvSpPr>
          <p:cNvPr id="49" name="Rectangle 48"/>
          <p:cNvSpPr/>
          <p:nvPr/>
        </p:nvSpPr>
        <p:spPr>
          <a:xfrm>
            <a:off x="4157589" y="3337719"/>
            <a:ext cx="2327564" cy="20781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Group 52"/>
          <p:cNvGrpSpPr/>
          <p:nvPr/>
        </p:nvGrpSpPr>
        <p:grpSpPr>
          <a:xfrm>
            <a:off x="6707359" y="3851168"/>
            <a:ext cx="760136" cy="1046203"/>
            <a:chOff x="5355917" y="3965982"/>
            <a:chExt cx="1487459" cy="2624226"/>
          </a:xfrm>
        </p:grpSpPr>
        <p:pic>
          <p:nvPicPr>
            <p:cNvPr id="54"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55917" y="3965982"/>
              <a:ext cx="1487459" cy="262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Parallelogram 10"/>
            <p:cNvSpPr/>
            <p:nvPr/>
          </p:nvSpPr>
          <p:spPr>
            <a:xfrm rot="19946106">
              <a:off x="5659013" y="4927968"/>
              <a:ext cx="172231" cy="218665"/>
            </a:xfrm>
            <a:prstGeom prst="parallelogram">
              <a:avLst>
                <a:gd name="adj" fmla="val 65312"/>
              </a:avLst>
            </a:prstGeom>
            <a:solidFill>
              <a:srgbClr val="FFFF00">
                <a:alpha val="50196"/>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Parallelogram 16"/>
            <p:cNvSpPr/>
            <p:nvPr/>
          </p:nvSpPr>
          <p:spPr>
            <a:xfrm rot="1067772" flipV="1">
              <a:off x="5640876" y="4932619"/>
              <a:ext cx="117408" cy="229207"/>
            </a:xfrm>
            <a:prstGeom prst="parallelogram">
              <a:avLst>
                <a:gd name="adj" fmla="val 63824"/>
              </a:avLst>
            </a:prstGeom>
            <a:solidFill>
              <a:srgbClr val="FFFF00">
                <a:alpha val="50196"/>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Straight Arrow Connector 43"/>
          <p:cNvCxnSpPr/>
          <p:nvPr/>
        </p:nvCxnSpPr>
        <p:spPr>
          <a:xfrm flipV="1">
            <a:off x="6927445" y="4176244"/>
            <a:ext cx="936094" cy="1020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86645" y="3898988"/>
            <a:ext cx="453135" cy="2134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783204" y="6295845"/>
            <a:ext cx="1641603" cy="276999"/>
          </a:xfrm>
          <a:prstGeom prst="rect">
            <a:avLst/>
          </a:prstGeom>
          <a:noFill/>
        </p:spPr>
        <p:txBody>
          <a:bodyPr wrap="none" rtlCol="0">
            <a:spAutoFit/>
          </a:bodyPr>
          <a:lstStyle/>
          <a:p>
            <a:r>
              <a:rPr kumimoji="1" lang="en-US" altLang="ja-JP" sz="1200" dirty="0" smtClean="0"/>
              <a:t>Eq</a:t>
            </a:r>
            <a:r>
              <a:rPr lang="en-US" altLang="ja-JP" sz="1200" dirty="0" smtClean="0"/>
              <a:t>uivalent </a:t>
            </a:r>
            <a:r>
              <a:rPr kumimoji="1" lang="en-US" altLang="ja-JP" sz="1200" dirty="0" smtClean="0"/>
              <a:t>stress (</a:t>
            </a:r>
            <a:r>
              <a:rPr kumimoji="1" lang="en-US" altLang="ja-JP" sz="1200" dirty="0" err="1" smtClean="0"/>
              <a:t>MPa</a:t>
            </a:r>
            <a:r>
              <a:rPr kumimoji="1" lang="en-US" altLang="ja-JP" sz="1200" dirty="0" smtClean="0"/>
              <a:t>)</a:t>
            </a:r>
          </a:p>
        </p:txBody>
      </p:sp>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03165" y="3802893"/>
            <a:ext cx="490080" cy="107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2" descr="D:\Documents\Working\Meetings\2012\121008-13 24th IAEA Fusion Energy Conference\DATA\For presentation\電磁力_赤道面_相当応力.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6200000" flipH="1">
            <a:off x="8188487" y="4801290"/>
            <a:ext cx="596206" cy="84364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8712839" y="4908608"/>
            <a:ext cx="260759" cy="224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8" name="Picture 5" descr="D:\Documents\Working\Meetings\2012\121008-13 24th IAEA Fusion Energy Conference\DATA\For presentation\電磁力_赤道面FW角_相当応力.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5400000" flipV="1">
            <a:off x="6860153" y="5114331"/>
            <a:ext cx="934935" cy="1262011"/>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Arrow Connector 99"/>
          <p:cNvCxnSpPr/>
          <p:nvPr/>
        </p:nvCxnSpPr>
        <p:spPr>
          <a:xfrm flipH="1">
            <a:off x="8003165" y="5016036"/>
            <a:ext cx="684370" cy="2968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8496962" y="4374269"/>
            <a:ext cx="0" cy="5231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34136" y="5480534"/>
            <a:ext cx="409086" cy="276999"/>
          </a:xfrm>
          <a:prstGeom prst="rect">
            <a:avLst/>
          </a:prstGeom>
          <a:noFill/>
        </p:spPr>
        <p:txBody>
          <a:bodyPr wrap="none" rtlCol="0">
            <a:spAutoFit/>
          </a:bodyPr>
          <a:lstStyle/>
          <a:p>
            <a:r>
              <a:rPr kumimoji="1" lang="en-US" altLang="ja-JP" sz="1200" dirty="0" smtClean="0">
                <a:latin typeface="Calibri"/>
                <a:cs typeface="Calibri"/>
              </a:rPr>
              <a:t>(˚</a:t>
            </a:r>
            <a:r>
              <a:rPr kumimoji="1" lang="en-US" altLang="ja-JP" sz="1200" dirty="0" smtClean="0"/>
              <a:t>C)</a:t>
            </a:r>
            <a:endParaRPr kumimoji="1" lang="ja-JP" altLang="en-US" sz="1200" dirty="0"/>
          </a:p>
        </p:txBody>
      </p:sp>
      <p:pic>
        <p:nvPicPr>
          <p:cNvPr id="64" name="Picture 3" descr="D:\Documents\Working\Meetings\2012\121008-13 24th IAEA Fusion Energy Conference\DATA\For presentation\熱応力_FW角_相当応力.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 t="5070" r="48840"/>
          <a:stretch/>
        </p:blipFill>
        <p:spPr bwMode="auto">
          <a:xfrm rot="5400000" flipV="1">
            <a:off x="4767032" y="3768418"/>
            <a:ext cx="1008694" cy="123745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4067944" y="5448625"/>
            <a:ext cx="1458782" cy="338554"/>
          </a:xfrm>
          <a:prstGeom prst="rect">
            <a:avLst/>
          </a:prstGeom>
          <a:noFill/>
        </p:spPr>
        <p:txBody>
          <a:bodyPr wrap="square" rtlCol="0">
            <a:spAutoFit/>
          </a:bodyPr>
          <a:lstStyle/>
          <a:p>
            <a:pPr algn="ctr"/>
            <a:r>
              <a:rPr lang="en-US" altLang="ja-JP" sz="1400" b="1" u="sng" dirty="0" smtClean="0"/>
              <a:t>Temperature</a:t>
            </a:r>
            <a:r>
              <a:rPr lang="en-US" altLang="ja-JP" sz="1600" b="1" dirty="0" smtClean="0"/>
              <a:t> </a:t>
            </a:r>
          </a:p>
        </p:txBody>
      </p:sp>
      <p:pic>
        <p:nvPicPr>
          <p:cNvPr id="67"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8442" b="12629"/>
          <a:stretch/>
        </p:blipFill>
        <p:spPr bwMode="auto">
          <a:xfrm rot="16200000" flipH="1" flipV="1">
            <a:off x="683383" y="5687890"/>
            <a:ext cx="995537" cy="119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 r="49705" b="8490"/>
          <a:stretch/>
        </p:blipFill>
        <p:spPr bwMode="auto">
          <a:xfrm rot="16200000" flipH="1" flipV="1">
            <a:off x="2604967" y="5666909"/>
            <a:ext cx="971163" cy="125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6" descr="D:\Documents\mail\Tsurukame\JAEA\受信添付\121002_17\corner.BMP"/>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10668" t="5497" r="47078" b="17612"/>
          <a:stretch/>
        </p:blipFill>
        <p:spPr bwMode="auto">
          <a:xfrm rot="5400000" flipV="1">
            <a:off x="2686971" y="3726717"/>
            <a:ext cx="1007307" cy="133400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107504" y="5282044"/>
            <a:ext cx="2098588" cy="523220"/>
          </a:xfrm>
          <a:prstGeom prst="rect">
            <a:avLst/>
          </a:prstGeom>
          <a:noFill/>
        </p:spPr>
        <p:txBody>
          <a:bodyPr wrap="none" rtlCol="0">
            <a:spAutoFit/>
          </a:bodyPr>
          <a:lstStyle/>
          <a:p>
            <a:pPr algn="ctr"/>
            <a:r>
              <a:rPr lang="en-US" altLang="ja-JP" sz="1400" b="1" u="sng" dirty="0" smtClean="0"/>
              <a:t>Transmutation formed He</a:t>
            </a:r>
          </a:p>
          <a:p>
            <a:pPr algn="ctr"/>
            <a:r>
              <a:rPr lang="en-US" altLang="ja-JP" sz="1400" dirty="0"/>
              <a:t>(</a:t>
            </a:r>
            <a:r>
              <a:rPr kumimoji="1" lang="en-US" altLang="ja-JP" sz="1400" dirty="0" err="1" smtClean="0"/>
              <a:t>appmHe</a:t>
            </a:r>
            <a:r>
              <a:rPr kumimoji="1" lang="en-US" altLang="ja-JP" sz="1400" dirty="0" smtClean="0"/>
              <a:t>)</a:t>
            </a:r>
            <a:endParaRPr kumimoji="1" lang="ja-JP" altLang="en-US" sz="1400" dirty="0" smtClean="0"/>
          </a:p>
        </p:txBody>
      </p:sp>
      <p:sp>
        <p:nvSpPr>
          <p:cNvPr id="75" name="TextBox 74"/>
          <p:cNvSpPr txBox="1"/>
          <p:nvPr/>
        </p:nvSpPr>
        <p:spPr>
          <a:xfrm>
            <a:off x="1684648" y="5630909"/>
            <a:ext cx="601447" cy="338554"/>
          </a:xfrm>
          <a:prstGeom prst="rect">
            <a:avLst/>
          </a:prstGeom>
          <a:noFill/>
        </p:spPr>
        <p:txBody>
          <a:bodyPr wrap="none" rtlCol="0">
            <a:spAutoFit/>
          </a:bodyPr>
          <a:lstStyle/>
          <a:p>
            <a:r>
              <a:rPr kumimoji="1" lang="en-US" altLang="ja-JP" sz="1600" b="1" dirty="0" smtClean="0">
                <a:solidFill>
                  <a:srgbClr val="FF0000"/>
                </a:solidFill>
                <a:latin typeface="+mn-lt"/>
              </a:rPr>
              <a:t>1500</a:t>
            </a:r>
            <a:endParaRPr kumimoji="1" lang="ja-JP" altLang="en-US" sz="1600" b="1" dirty="0" smtClean="0">
              <a:solidFill>
                <a:srgbClr val="FF0000"/>
              </a:solidFill>
              <a:latin typeface="+mn-lt"/>
            </a:endParaRPr>
          </a:p>
        </p:txBody>
      </p:sp>
      <p:sp>
        <p:nvSpPr>
          <p:cNvPr id="76" name="TextBox 75"/>
          <p:cNvSpPr txBox="1"/>
          <p:nvPr/>
        </p:nvSpPr>
        <p:spPr>
          <a:xfrm>
            <a:off x="1686281" y="5831827"/>
            <a:ext cx="601447" cy="338554"/>
          </a:xfrm>
          <a:prstGeom prst="rect">
            <a:avLst/>
          </a:prstGeom>
          <a:noFill/>
        </p:spPr>
        <p:txBody>
          <a:bodyPr wrap="none" rtlCol="0">
            <a:spAutoFit/>
          </a:bodyPr>
          <a:lstStyle/>
          <a:p>
            <a:r>
              <a:rPr kumimoji="1" lang="en-US" altLang="ja-JP" sz="1600" b="1" dirty="0" smtClean="0">
                <a:solidFill>
                  <a:srgbClr val="FFC000"/>
                </a:solidFill>
                <a:latin typeface="+mn-lt"/>
              </a:rPr>
              <a:t>1000</a:t>
            </a:r>
            <a:endParaRPr kumimoji="1" lang="ja-JP" altLang="en-US" sz="1600" b="1" dirty="0" smtClean="0">
              <a:solidFill>
                <a:srgbClr val="FFC000"/>
              </a:solidFill>
              <a:latin typeface="+mn-lt"/>
            </a:endParaRPr>
          </a:p>
        </p:txBody>
      </p:sp>
      <p:sp>
        <p:nvSpPr>
          <p:cNvPr id="77" name="TextBox 76"/>
          <p:cNvSpPr txBox="1"/>
          <p:nvPr/>
        </p:nvSpPr>
        <p:spPr>
          <a:xfrm>
            <a:off x="1686281" y="6131734"/>
            <a:ext cx="497252" cy="338554"/>
          </a:xfrm>
          <a:prstGeom prst="rect">
            <a:avLst/>
          </a:prstGeom>
          <a:noFill/>
        </p:spPr>
        <p:txBody>
          <a:bodyPr wrap="none" rtlCol="0">
            <a:spAutoFit/>
          </a:bodyPr>
          <a:lstStyle/>
          <a:p>
            <a:r>
              <a:rPr kumimoji="1" lang="en-US" altLang="ja-JP" sz="1600" b="1" dirty="0" smtClean="0">
                <a:solidFill>
                  <a:srgbClr val="0070C0"/>
                </a:solidFill>
                <a:latin typeface="+mn-lt"/>
              </a:rPr>
              <a:t>500</a:t>
            </a:r>
            <a:endParaRPr kumimoji="1" lang="ja-JP" altLang="en-US" sz="1600" b="1" dirty="0" smtClean="0">
              <a:solidFill>
                <a:srgbClr val="0070C0"/>
              </a:solidFill>
              <a:latin typeface="+mn-lt"/>
            </a:endParaRPr>
          </a:p>
        </p:txBody>
      </p:sp>
      <p:sp>
        <p:nvSpPr>
          <p:cNvPr id="78" name="TextBox 77"/>
          <p:cNvSpPr txBox="1"/>
          <p:nvPr/>
        </p:nvSpPr>
        <p:spPr>
          <a:xfrm>
            <a:off x="1686281" y="6522322"/>
            <a:ext cx="497252" cy="338554"/>
          </a:xfrm>
          <a:prstGeom prst="rect">
            <a:avLst/>
          </a:prstGeom>
          <a:noFill/>
        </p:spPr>
        <p:txBody>
          <a:bodyPr wrap="none" rtlCol="0">
            <a:spAutoFit/>
          </a:bodyPr>
          <a:lstStyle/>
          <a:p>
            <a:r>
              <a:rPr kumimoji="1" lang="en-US" altLang="ja-JP" sz="1600" b="1" dirty="0" smtClean="0">
                <a:solidFill>
                  <a:schemeClr val="tx2">
                    <a:lumMod val="75000"/>
                  </a:schemeClr>
                </a:solidFill>
                <a:latin typeface="+mn-lt"/>
              </a:rPr>
              <a:t>250</a:t>
            </a:r>
            <a:endParaRPr kumimoji="1" lang="ja-JP" altLang="en-US" sz="1600" b="1" dirty="0" smtClean="0">
              <a:solidFill>
                <a:schemeClr val="tx2">
                  <a:lumMod val="75000"/>
                </a:schemeClr>
              </a:solidFill>
              <a:latin typeface="+mn-lt"/>
            </a:endParaRPr>
          </a:p>
        </p:txBody>
      </p:sp>
      <p:sp>
        <p:nvSpPr>
          <p:cNvPr id="80" name="TextBox 79"/>
          <p:cNvSpPr txBox="1"/>
          <p:nvPr/>
        </p:nvSpPr>
        <p:spPr>
          <a:xfrm>
            <a:off x="2483768" y="5282044"/>
            <a:ext cx="1366848" cy="523220"/>
          </a:xfrm>
          <a:prstGeom prst="rect">
            <a:avLst/>
          </a:prstGeom>
          <a:noFill/>
        </p:spPr>
        <p:txBody>
          <a:bodyPr wrap="none" rtlCol="0">
            <a:spAutoFit/>
          </a:bodyPr>
          <a:lstStyle/>
          <a:p>
            <a:pPr algn="ctr"/>
            <a:r>
              <a:rPr kumimoji="1" lang="en-US" altLang="ja-JP" sz="1400" b="1" u="sng" dirty="0" smtClean="0">
                <a:latin typeface="+mn-lt"/>
              </a:rPr>
              <a:t>Irradiation dose</a:t>
            </a:r>
          </a:p>
          <a:p>
            <a:pPr algn="ctr"/>
            <a:r>
              <a:rPr kumimoji="1" lang="en-US" altLang="ja-JP" sz="1400" dirty="0" smtClean="0">
                <a:latin typeface="+mn-lt"/>
              </a:rPr>
              <a:t>(</a:t>
            </a:r>
            <a:r>
              <a:rPr kumimoji="1" lang="en-US" altLang="ja-JP" sz="1400" dirty="0" err="1" smtClean="0">
                <a:latin typeface="+mn-lt"/>
              </a:rPr>
              <a:t>dpa</a:t>
            </a:r>
            <a:r>
              <a:rPr kumimoji="1" lang="en-US" altLang="ja-JP" sz="1400" dirty="0" smtClean="0">
                <a:latin typeface="+mn-lt"/>
              </a:rPr>
              <a:t>)</a:t>
            </a:r>
            <a:endParaRPr kumimoji="1" lang="ja-JP" altLang="en-US" sz="1400" dirty="0" smtClean="0">
              <a:latin typeface="+mn-lt"/>
            </a:endParaRPr>
          </a:p>
        </p:txBody>
      </p:sp>
      <p:sp>
        <p:nvSpPr>
          <p:cNvPr id="81" name="TextBox 80"/>
          <p:cNvSpPr txBox="1"/>
          <p:nvPr/>
        </p:nvSpPr>
        <p:spPr>
          <a:xfrm>
            <a:off x="3618622" y="5650675"/>
            <a:ext cx="546977" cy="338554"/>
          </a:xfrm>
          <a:prstGeom prst="rect">
            <a:avLst/>
          </a:prstGeom>
          <a:noFill/>
        </p:spPr>
        <p:txBody>
          <a:bodyPr wrap="none" rtlCol="0">
            <a:spAutoFit/>
          </a:bodyPr>
          <a:lstStyle/>
          <a:p>
            <a:r>
              <a:rPr kumimoji="1" lang="en-US" altLang="ja-JP" sz="1600" b="1" dirty="0" smtClean="0">
                <a:solidFill>
                  <a:srgbClr val="FF0000"/>
                </a:solidFill>
                <a:latin typeface="+mn-lt"/>
              </a:rPr>
              <a:t>100</a:t>
            </a:r>
            <a:endParaRPr kumimoji="1" lang="ja-JP" altLang="en-US" sz="1600" b="1" dirty="0" smtClean="0">
              <a:solidFill>
                <a:srgbClr val="FF0000"/>
              </a:solidFill>
              <a:latin typeface="+mn-lt"/>
            </a:endParaRPr>
          </a:p>
        </p:txBody>
      </p:sp>
      <p:sp>
        <p:nvSpPr>
          <p:cNvPr id="82" name="TextBox 81"/>
          <p:cNvSpPr txBox="1"/>
          <p:nvPr/>
        </p:nvSpPr>
        <p:spPr>
          <a:xfrm>
            <a:off x="3642372" y="5831827"/>
            <a:ext cx="393056" cy="338554"/>
          </a:xfrm>
          <a:prstGeom prst="rect">
            <a:avLst/>
          </a:prstGeom>
          <a:noFill/>
        </p:spPr>
        <p:txBody>
          <a:bodyPr wrap="none" rtlCol="0">
            <a:spAutoFit/>
          </a:bodyPr>
          <a:lstStyle/>
          <a:p>
            <a:r>
              <a:rPr lang="en-US" altLang="ja-JP" sz="1600" b="1" dirty="0" smtClean="0">
                <a:solidFill>
                  <a:srgbClr val="FFC000"/>
                </a:solidFill>
              </a:rPr>
              <a:t>8</a:t>
            </a:r>
            <a:r>
              <a:rPr kumimoji="1" lang="en-US" altLang="ja-JP" sz="1600" b="1" dirty="0" smtClean="0">
                <a:solidFill>
                  <a:srgbClr val="FFC000"/>
                </a:solidFill>
              </a:rPr>
              <a:t>0</a:t>
            </a:r>
            <a:endParaRPr kumimoji="1" lang="ja-JP" altLang="en-US" sz="1600" b="1" dirty="0" smtClean="0">
              <a:solidFill>
                <a:srgbClr val="FFC000"/>
              </a:solidFill>
            </a:endParaRPr>
          </a:p>
        </p:txBody>
      </p:sp>
      <p:sp>
        <p:nvSpPr>
          <p:cNvPr id="83" name="TextBox 82"/>
          <p:cNvSpPr txBox="1"/>
          <p:nvPr/>
        </p:nvSpPr>
        <p:spPr>
          <a:xfrm>
            <a:off x="3661098" y="6457976"/>
            <a:ext cx="393056" cy="338554"/>
          </a:xfrm>
          <a:prstGeom prst="rect">
            <a:avLst/>
          </a:prstGeom>
          <a:noFill/>
        </p:spPr>
        <p:txBody>
          <a:bodyPr wrap="none" rtlCol="0">
            <a:spAutoFit/>
          </a:bodyPr>
          <a:lstStyle/>
          <a:p>
            <a:r>
              <a:rPr lang="en-US" altLang="ja-JP" sz="1600" b="1" dirty="0">
                <a:solidFill>
                  <a:srgbClr val="0070C0"/>
                </a:solidFill>
              </a:rPr>
              <a:t>4</a:t>
            </a:r>
            <a:r>
              <a:rPr kumimoji="1" lang="en-US" altLang="ja-JP" sz="1600" b="1" dirty="0" smtClean="0">
                <a:solidFill>
                  <a:srgbClr val="0070C0"/>
                </a:solidFill>
              </a:rPr>
              <a:t>0</a:t>
            </a:r>
            <a:endParaRPr kumimoji="1" lang="ja-JP" altLang="en-US" sz="1600" b="1" dirty="0" smtClean="0">
              <a:solidFill>
                <a:srgbClr val="0070C0"/>
              </a:solidFill>
            </a:endParaRPr>
          </a:p>
        </p:txBody>
      </p:sp>
      <p:sp>
        <p:nvSpPr>
          <p:cNvPr id="86" name="TextBox 85"/>
          <p:cNvSpPr txBox="1"/>
          <p:nvPr/>
        </p:nvSpPr>
        <p:spPr>
          <a:xfrm>
            <a:off x="3630497" y="6037873"/>
            <a:ext cx="393056" cy="338554"/>
          </a:xfrm>
          <a:prstGeom prst="rect">
            <a:avLst/>
          </a:prstGeom>
          <a:noFill/>
        </p:spPr>
        <p:txBody>
          <a:bodyPr wrap="none" rtlCol="0">
            <a:spAutoFit/>
          </a:bodyPr>
          <a:lstStyle/>
          <a:p>
            <a:r>
              <a:rPr kumimoji="1" lang="en-US" altLang="ja-JP" sz="1600" b="1" dirty="0" smtClean="0">
                <a:solidFill>
                  <a:srgbClr val="92D050"/>
                </a:solidFill>
                <a:latin typeface="+mn-lt"/>
              </a:rPr>
              <a:t>60</a:t>
            </a:r>
            <a:endParaRPr kumimoji="1" lang="ja-JP" altLang="en-US" sz="1600" b="1" dirty="0" smtClean="0">
              <a:solidFill>
                <a:srgbClr val="92D050"/>
              </a:solidFill>
              <a:latin typeface="+mn-lt"/>
            </a:endParaRPr>
          </a:p>
        </p:txBody>
      </p:sp>
      <p:sp>
        <p:nvSpPr>
          <p:cNvPr id="87" name="TextBox 86"/>
          <p:cNvSpPr txBox="1"/>
          <p:nvPr/>
        </p:nvSpPr>
        <p:spPr>
          <a:xfrm>
            <a:off x="5635117" y="5616410"/>
            <a:ext cx="872355" cy="338554"/>
          </a:xfrm>
          <a:prstGeom prst="rect">
            <a:avLst/>
          </a:prstGeom>
          <a:noFill/>
        </p:spPr>
        <p:txBody>
          <a:bodyPr wrap="none" rtlCol="0">
            <a:spAutoFit/>
          </a:bodyPr>
          <a:lstStyle/>
          <a:p>
            <a:r>
              <a:rPr lang="en-US" altLang="ja-JP" sz="1600" b="1" dirty="0" smtClean="0">
                <a:solidFill>
                  <a:schemeClr val="accent1">
                    <a:lumMod val="50000"/>
                  </a:schemeClr>
                </a:solidFill>
              </a:rPr>
              <a:t>3</a:t>
            </a:r>
            <a:r>
              <a:rPr kumimoji="1" lang="en-US" altLang="ja-JP" sz="1600" b="1" dirty="0" smtClean="0">
                <a:solidFill>
                  <a:schemeClr val="accent1">
                    <a:lumMod val="50000"/>
                  </a:schemeClr>
                </a:solidFill>
                <a:latin typeface="+mn-lt"/>
              </a:rPr>
              <a:t>00-350</a:t>
            </a:r>
            <a:endParaRPr kumimoji="1" lang="ja-JP" altLang="en-US" sz="1600" b="1" dirty="0" smtClean="0">
              <a:solidFill>
                <a:schemeClr val="accent1">
                  <a:lumMod val="50000"/>
                </a:schemeClr>
              </a:solidFill>
              <a:latin typeface="+mn-lt"/>
            </a:endParaRPr>
          </a:p>
        </p:txBody>
      </p:sp>
      <p:sp>
        <p:nvSpPr>
          <p:cNvPr id="89" name="TextBox 88"/>
          <p:cNvSpPr txBox="1"/>
          <p:nvPr/>
        </p:nvSpPr>
        <p:spPr>
          <a:xfrm>
            <a:off x="5685013" y="5853238"/>
            <a:ext cx="872355" cy="338554"/>
          </a:xfrm>
          <a:prstGeom prst="rect">
            <a:avLst/>
          </a:prstGeom>
          <a:noFill/>
        </p:spPr>
        <p:txBody>
          <a:bodyPr wrap="none" rtlCol="0">
            <a:spAutoFit/>
          </a:bodyPr>
          <a:lstStyle/>
          <a:p>
            <a:r>
              <a:rPr lang="en-US" altLang="ja-JP" sz="1600" b="1" dirty="0" smtClean="0">
                <a:solidFill>
                  <a:srgbClr val="00B0F0"/>
                </a:solidFill>
              </a:rPr>
              <a:t>35</a:t>
            </a:r>
            <a:r>
              <a:rPr kumimoji="1" lang="en-US" altLang="ja-JP" sz="1600" b="1" dirty="0" smtClean="0">
                <a:solidFill>
                  <a:srgbClr val="00B0F0"/>
                </a:solidFill>
                <a:latin typeface="+mn-lt"/>
              </a:rPr>
              <a:t>0-400</a:t>
            </a:r>
          </a:p>
        </p:txBody>
      </p:sp>
      <p:cxnSp>
        <p:nvCxnSpPr>
          <p:cNvPr id="90" name="Straight Arrow Connector 52"/>
          <p:cNvCxnSpPr/>
          <p:nvPr/>
        </p:nvCxnSpPr>
        <p:spPr>
          <a:xfrm flipH="1">
            <a:off x="5398032" y="5788952"/>
            <a:ext cx="285632" cy="587475"/>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52"/>
          <p:cNvCxnSpPr>
            <a:stCxn id="89" idx="1"/>
            <a:endCxn id="61" idx="1"/>
          </p:cNvCxnSpPr>
          <p:nvPr/>
        </p:nvCxnSpPr>
        <p:spPr>
          <a:xfrm flipH="1" flipV="1">
            <a:off x="4960232" y="5810057"/>
            <a:ext cx="724781" cy="212458"/>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52"/>
          <p:cNvCxnSpPr>
            <a:stCxn id="89" idx="1"/>
          </p:cNvCxnSpPr>
          <p:nvPr/>
        </p:nvCxnSpPr>
        <p:spPr>
          <a:xfrm flipH="1">
            <a:off x="5319087" y="6022515"/>
            <a:ext cx="365926" cy="336452"/>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52"/>
          <p:cNvCxnSpPr>
            <a:stCxn id="89" idx="1"/>
          </p:cNvCxnSpPr>
          <p:nvPr/>
        </p:nvCxnSpPr>
        <p:spPr>
          <a:xfrm flipH="1">
            <a:off x="5166077" y="6022515"/>
            <a:ext cx="518936" cy="7377"/>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768347" y="6114178"/>
            <a:ext cx="872355" cy="338554"/>
          </a:xfrm>
          <a:prstGeom prst="rect">
            <a:avLst/>
          </a:prstGeom>
          <a:noFill/>
          <a:ln>
            <a:noFill/>
          </a:ln>
        </p:spPr>
        <p:txBody>
          <a:bodyPr wrap="none" rtlCol="0">
            <a:spAutoFit/>
          </a:bodyPr>
          <a:lstStyle/>
          <a:p>
            <a:r>
              <a:rPr lang="en-US" altLang="ja-JP" sz="1600" b="1" dirty="0" smtClean="0">
                <a:solidFill>
                  <a:srgbClr val="92D050"/>
                </a:solidFill>
              </a:rPr>
              <a:t>40</a:t>
            </a:r>
            <a:r>
              <a:rPr kumimoji="1" lang="en-US" altLang="ja-JP" sz="1600" b="1" dirty="0" smtClean="0">
                <a:solidFill>
                  <a:srgbClr val="92D050"/>
                </a:solidFill>
                <a:latin typeface="+mn-lt"/>
              </a:rPr>
              <a:t>0-450</a:t>
            </a:r>
            <a:endParaRPr kumimoji="1" lang="ja-JP" altLang="en-US" sz="1600" b="1" dirty="0" smtClean="0">
              <a:solidFill>
                <a:srgbClr val="92D050"/>
              </a:solidFill>
              <a:latin typeface="+mn-lt"/>
            </a:endParaRPr>
          </a:p>
        </p:txBody>
      </p:sp>
      <p:cxnSp>
        <p:nvCxnSpPr>
          <p:cNvPr id="111" name="Straight Arrow Connector 52"/>
          <p:cNvCxnSpPr>
            <a:stCxn id="109" idx="1"/>
          </p:cNvCxnSpPr>
          <p:nvPr/>
        </p:nvCxnSpPr>
        <p:spPr>
          <a:xfrm flipH="1">
            <a:off x="5398033" y="6283455"/>
            <a:ext cx="370314" cy="46582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52"/>
          <p:cNvCxnSpPr>
            <a:stCxn id="109" idx="1"/>
          </p:cNvCxnSpPr>
          <p:nvPr/>
        </p:nvCxnSpPr>
        <p:spPr>
          <a:xfrm flipH="1" flipV="1">
            <a:off x="5540849" y="6214481"/>
            <a:ext cx="227498" cy="6897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408474" y="6478254"/>
            <a:ext cx="497252" cy="338554"/>
          </a:xfrm>
          <a:prstGeom prst="rect">
            <a:avLst/>
          </a:prstGeom>
          <a:noFill/>
          <a:ln>
            <a:noFill/>
          </a:ln>
        </p:spPr>
        <p:txBody>
          <a:bodyPr wrap="none" rtlCol="0">
            <a:spAutoFit/>
          </a:bodyPr>
          <a:lstStyle/>
          <a:p>
            <a:r>
              <a:rPr lang="en-US" altLang="ja-JP" sz="1600" b="1" dirty="0" smtClean="0">
                <a:solidFill>
                  <a:srgbClr val="CCFF33"/>
                </a:solidFill>
              </a:rPr>
              <a:t>45</a:t>
            </a:r>
            <a:r>
              <a:rPr kumimoji="1" lang="en-US" altLang="ja-JP" sz="1600" b="1" dirty="0" smtClean="0">
                <a:solidFill>
                  <a:srgbClr val="CCFF33"/>
                </a:solidFill>
                <a:latin typeface="+mn-lt"/>
              </a:rPr>
              <a:t>0</a:t>
            </a:r>
            <a:endParaRPr kumimoji="1" lang="ja-JP" altLang="en-US" sz="1600" b="1" dirty="0" smtClean="0">
              <a:solidFill>
                <a:srgbClr val="CCFF33"/>
              </a:solidFill>
              <a:latin typeface="+mn-lt"/>
            </a:endParaRPr>
          </a:p>
        </p:txBody>
      </p:sp>
      <p:cxnSp>
        <p:nvCxnSpPr>
          <p:cNvPr id="115" name="Straight Arrow Connector 52"/>
          <p:cNvCxnSpPr/>
          <p:nvPr/>
        </p:nvCxnSpPr>
        <p:spPr>
          <a:xfrm flipV="1">
            <a:off x="4893853" y="6655850"/>
            <a:ext cx="362298" cy="17583"/>
          </a:xfrm>
          <a:prstGeom prst="straightConnector1">
            <a:avLst/>
          </a:prstGeom>
          <a:ln>
            <a:solidFill>
              <a:srgbClr val="CCFF33"/>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52"/>
          <p:cNvCxnSpPr/>
          <p:nvPr/>
        </p:nvCxnSpPr>
        <p:spPr>
          <a:xfrm flipV="1">
            <a:off x="4788502" y="6214480"/>
            <a:ext cx="467649" cy="325549"/>
          </a:xfrm>
          <a:prstGeom prst="straightConnector1">
            <a:avLst/>
          </a:prstGeom>
          <a:ln>
            <a:solidFill>
              <a:srgbClr val="CCFF33"/>
            </a:solidFill>
            <a:tailEnd type="arrow"/>
          </a:ln>
        </p:spPr>
        <p:style>
          <a:lnRef idx="1">
            <a:schemeClr val="accent1"/>
          </a:lnRef>
          <a:fillRef idx="0">
            <a:schemeClr val="accent1"/>
          </a:fillRef>
          <a:effectRef idx="0">
            <a:schemeClr val="accent1"/>
          </a:effectRef>
          <a:fontRef idx="minor">
            <a:schemeClr val="tx1"/>
          </a:fontRef>
        </p:style>
      </p:cxnSp>
      <p:pic>
        <p:nvPicPr>
          <p:cNvPr id="121" name="Picture 8" descr="D:\Documents\Working\Meetings\2012\121008-13 24th IAEA Fusion Energy Conference\DATA\For presentation\応力コンターバー　0－6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8674" y="5153203"/>
            <a:ext cx="1626591" cy="52365"/>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4331891" y="5149987"/>
            <a:ext cx="2211042" cy="246221"/>
          </a:xfrm>
          <a:prstGeom prst="rect">
            <a:avLst/>
          </a:prstGeom>
          <a:noFill/>
        </p:spPr>
        <p:txBody>
          <a:bodyPr wrap="square" rtlCol="0">
            <a:spAutoFit/>
          </a:bodyPr>
          <a:lstStyle/>
          <a:p>
            <a:pPr algn="dist"/>
            <a:r>
              <a:rPr kumimoji="1" lang="en-US" altLang="ja-JP" sz="1000" dirty="0" smtClean="0"/>
              <a:t>0        200</a:t>
            </a:r>
            <a:r>
              <a:rPr lang="en-US" altLang="ja-JP" sz="1000" dirty="0" smtClean="0"/>
              <a:t> </a:t>
            </a:r>
            <a:r>
              <a:rPr kumimoji="1" lang="en-US" altLang="ja-JP" sz="1000" dirty="0" smtClean="0"/>
              <a:t>     400       600 </a:t>
            </a:r>
            <a:r>
              <a:rPr kumimoji="1" lang="en-US" altLang="ja-JP" sz="1000" dirty="0" err="1" smtClean="0"/>
              <a:t>MPa</a:t>
            </a:r>
            <a:endParaRPr kumimoji="1" lang="ja-JP" altLang="en-US" sz="1000" dirty="0"/>
          </a:p>
        </p:txBody>
      </p:sp>
      <p:sp>
        <p:nvSpPr>
          <p:cNvPr id="123" name="TextBox 122"/>
          <p:cNvSpPr txBox="1"/>
          <p:nvPr/>
        </p:nvSpPr>
        <p:spPr>
          <a:xfrm>
            <a:off x="4384414" y="4895332"/>
            <a:ext cx="1641603" cy="276999"/>
          </a:xfrm>
          <a:prstGeom prst="rect">
            <a:avLst/>
          </a:prstGeom>
          <a:noFill/>
        </p:spPr>
        <p:txBody>
          <a:bodyPr wrap="none" rtlCol="0">
            <a:spAutoFit/>
          </a:bodyPr>
          <a:lstStyle/>
          <a:p>
            <a:r>
              <a:rPr kumimoji="1" lang="en-US" altLang="ja-JP" sz="1200" dirty="0" smtClean="0"/>
              <a:t>Eq</a:t>
            </a:r>
            <a:r>
              <a:rPr lang="en-US" altLang="ja-JP" sz="1200" dirty="0" smtClean="0"/>
              <a:t>uivalent </a:t>
            </a:r>
            <a:r>
              <a:rPr kumimoji="1" lang="en-US" altLang="ja-JP" sz="1200" dirty="0" smtClean="0"/>
              <a:t>stress (</a:t>
            </a:r>
            <a:r>
              <a:rPr kumimoji="1" lang="en-US" altLang="ja-JP" sz="1200" dirty="0" err="1" smtClean="0"/>
              <a:t>MPa</a:t>
            </a:r>
            <a:r>
              <a:rPr kumimoji="1" lang="en-US" altLang="ja-JP" sz="1200" dirty="0" smtClean="0"/>
              <a:t>)</a:t>
            </a:r>
          </a:p>
        </p:txBody>
      </p:sp>
      <p:sp>
        <p:nvSpPr>
          <p:cNvPr id="126" name="Rectangle 125"/>
          <p:cNvSpPr/>
          <p:nvPr/>
        </p:nvSpPr>
        <p:spPr>
          <a:xfrm>
            <a:off x="78967" y="3260477"/>
            <a:ext cx="6486492" cy="3556331"/>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Rectangle 124"/>
          <p:cNvSpPr/>
          <p:nvPr/>
        </p:nvSpPr>
        <p:spPr>
          <a:xfrm>
            <a:off x="7308304" y="3057085"/>
            <a:ext cx="1822935" cy="253916"/>
          </a:xfrm>
          <a:prstGeom prst="rect">
            <a:avLst/>
          </a:prstGeom>
        </p:spPr>
        <p:txBody>
          <a:bodyPr wrap="none">
            <a:spAutoFit/>
          </a:bodyPr>
          <a:lstStyle/>
          <a:p>
            <a:r>
              <a:rPr lang="en-US" altLang="ja-JP" sz="1050" i="1" u="sng" dirty="0" smtClean="0">
                <a:solidFill>
                  <a:prstClr val="black"/>
                </a:solidFill>
              </a:rPr>
              <a:t>* (</a:t>
            </a:r>
            <a:r>
              <a:rPr lang="en-US" altLang="ja-JP" sz="1050" i="1" u="sng" dirty="0">
                <a:solidFill>
                  <a:prstClr val="black"/>
                </a:solidFill>
              </a:rPr>
              <a:t>e.g. ~30dpa/~500appmHe) </a:t>
            </a:r>
            <a:endParaRPr lang="ja-JP" altLang="en-US" sz="1200" dirty="0"/>
          </a:p>
        </p:txBody>
      </p:sp>
      <p:sp>
        <p:nvSpPr>
          <p:cNvPr id="127" name="TextBox 126"/>
          <p:cNvSpPr txBox="1"/>
          <p:nvPr/>
        </p:nvSpPr>
        <p:spPr>
          <a:xfrm>
            <a:off x="2051720" y="3625279"/>
            <a:ext cx="2040943" cy="307777"/>
          </a:xfrm>
          <a:prstGeom prst="rect">
            <a:avLst/>
          </a:prstGeom>
          <a:noFill/>
        </p:spPr>
        <p:txBody>
          <a:bodyPr wrap="none" rtlCol="0">
            <a:spAutoFit/>
          </a:bodyPr>
          <a:lstStyle/>
          <a:p>
            <a:r>
              <a:rPr lang="en-US" altLang="ja-JP" sz="1400" dirty="0" smtClean="0"/>
              <a:t>(A </a:t>
            </a:r>
            <a:r>
              <a:rPr lang="en-US" altLang="ja-JP" sz="1400" dirty="0"/>
              <a:t>p</a:t>
            </a:r>
            <a:r>
              <a:rPr lang="en-US" altLang="ja-JP" sz="1400" dirty="0" smtClean="0"/>
              <a:t>art of 2D FEM model)</a:t>
            </a:r>
            <a:endParaRPr kumimoji="1" lang="ja-JP" altLang="en-US" sz="1400" dirty="0"/>
          </a:p>
        </p:txBody>
      </p:sp>
      <p:sp>
        <p:nvSpPr>
          <p:cNvPr id="131" name="TextBox 130"/>
          <p:cNvSpPr txBox="1"/>
          <p:nvPr/>
        </p:nvSpPr>
        <p:spPr>
          <a:xfrm>
            <a:off x="35496" y="6283052"/>
            <a:ext cx="591829" cy="276999"/>
          </a:xfrm>
          <a:prstGeom prst="rect">
            <a:avLst/>
          </a:prstGeom>
          <a:noFill/>
        </p:spPr>
        <p:txBody>
          <a:bodyPr wrap="none" rtlCol="0">
            <a:spAutoFit/>
          </a:bodyPr>
          <a:lstStyle/>
          <a:p>
            <a:r>
              <a:rPr kumimoji="1" lang="en-US" altLang="ja-JP" sz="1200" b="1" i="1" dirty="0" smtClean="0">
                <a:latin typeface="+mn-lt"/>
              </a:rPr>
              <a:t>50mm</a:t>
            </a:r>
            <a:endParaRPr kumimoji="1" lang="ja-JP" altLang="en-US" sz="1200" b="1" i="1" dirty="0" smtClean="0">
              <a:latin typeface="+mn-lt"/>
            </a:endParaRPr>
          </a:p>
        </p:txBody>
      </p:sp>
      <p:sp>
        <p:nvSpPr>
          <p:cNvPr id="134" name="TextBox 133"/>
          <p:cNvSpPr txBox="1"/>
          <p:nvPr/>
        </p:nvSpPr>
        <p:spPr>
          <a:xfrm>
            <a:off x="19731" y="5904437"/>
            <a:ext cx="591829" cy="276999"/>
          </a:xfrm>
          <a:prstGeom prst="rect">
            <a:avLst/>
          </a:prstGeom>
          <a:noFill/>
        </p:spPr>
        <p:txBody>
          <a:bodyPr wrap="none" rtlCol="0">
            <a:spAutoFit/>
          </a:bodyPr>
          <a:lstStyle/>
          <a:p>
            <a:r>
              <a:rPr lang="en-US" altLang="ja-JP" sz="1200" b="1" i="1" dirty="0"/>
              <a:t>25</a:t>
            </a:r>
            <a:r>
              <a:rPr kumimoji="1" lang="en-US" altLang="ja-JP" sz="1200" b="1" i="1" dirty="0" smtClean="0"/>
              <a:t>mm</a:t>
            </a:r>
            <a:endParaRPr kumimoji="1" lang="ja-JP" altLang="en-US" sz="1200" b="1" i="1" dirty="0" smtClean="0"/>
          </a:p>
        </p:txBody>
      </p:sp>
      <p:cxnSp>
        <p:nvCxnSpPr>
          <p:cNvPr id="135" name="Straight Arrow Connector 134"/>
          <p:cNvCxnSpPr/>
          <p:nvPr/>
        </p:nvCxnSpPr>
        <p:spPr>
          <a:xfrm>
            <a:off x="302800" y="5800185"/>
            <a:ext cx="276433" cy="1"/>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50137" y="5600273"/>
            <a:ext cx="513282" cy="276999"/>
          </a:xfrm>
          <a:prstGeom prst="rect">
            <a:avLst/>
          </a:prstGeom>
          <a:noFill/>
        </p:spPr>
        <p:txBody>
          <a:bodyPr wrap="none" rtlCol="0">
            <a:spAutoFit/>
          </a:bodyPr>
          <a:lstStyle/>
          <a:p>
            <a:r>
              <a:rPr lang="en-US" altLang="ja-JP" sz="1200" b="1" i="1" dirty="0"/>
              <a:t>0</a:t>
            </a:r>
            <a:r>
              <a:rPr kumimoji="1" lang="en-US" altLang="ja-JP" sz="1200" b="1" i="1" dirty="0" smtClean="0"/>
              <a:t>mm</a:t>
            </a:r>
            <a:endParaRPr kumimoji="1" lang="ja-JP" altLang="en-US" sz="1200" b="1" i="1" dirty="0" smtClean="0"/>
          </a:p>
        </p:txBody>
      </p:sp>
      <p:cxnSp>
        <p:nvCxnSpPr>
          <p:cNvPr id="138" name="Straight Arrow Connector 137"/>
          <p:cNvCxnSpPr/>
          <p:nvPr/>
        </p:nvCxnSpPr>
        <p:spPr>
          <a:xfrm>
            <a:off x="323528" y="6154460"/>
            <a:ext cx="276433" cy="1"/>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336161" y="6512710"/>
            <a:ext cx="276433" cy="1"/>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30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sz="2400">
              <a:solidFill>
                <a:srgbClr val="000000"/>
              </a:solidFill>
              <a:latin typeface="Century Gothic" pitchFamily="34" charset="0"/>
              <a:cs typeface="+mn-cs"/>
            </a:endParaRPr>
          </a:p>
        </p:txBody>
      </p:sp>
      <p:grpSp>
        <p:nvGrpSpPr>
          <p:cNvPr id="3" name="Group 1"/>
          <p:cNvGrpSpPr>
            <a:grpSpLocks noChangeAspect="1"/>
          </p:cNvGrpSpPr>
          <p:nvPr/>
        </p:nvGrpSpPr>
        <p:grpSpPr bwMode="auto">
          <a:xfrm>
            <a:off x="404664" y="908721"/>
            <a:ext cx="8382149" cy="5040559"/>
            <a:chOff x="4001" y="6244"/>
            <a:chExt cx="9391" cy="4913"/>
          </a:xfrm>
        </p:grpSpPr>
        <p:sp>
          <p:nvSpPr>
            <p:cNvPr id="4100" name="AutoShape 10"/>
            <p:cNvSpPr>
              <a:spLocks noChangeAspect="1" noChangeArrowheads="1" noTextEdit="1"/>
            </p:cNvSpPr>
            <p:nvPr/>
          </p:nvSpPr>
          <p:spPr bwMode="auto">
            <a:xfrm>
              <a:off x="4032" y="6244"/>
              <a:ext cx="9360" cy="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defRPr/>
              </a:pPr>
              <a:endParaRPr lang="en-GB" sz="2400" dirty="0">
                <a:solidFill>
                  <a:srgbClr val="0033CC"/>
                </a:solidFill>
                <a:latin typeface="Arial"/>
                <a:cs typeface="+mn-cs"/>
              </a:endParaRPr>
            </a:p>
          </p:txBody>
        </p:sp>
        <p:sp>
          <p:nvSpPr>
            <p:cNvPr id="4101" name="Text Box 9"/>
            <p:cNvSpPr txBox="1">
              <a:spLocks noChangeArrowheads="1"/>
            </p:cNvSpPr>
            <p:nvPr/>
          </p:nvSpPr>
          <p:spPr bwMode="auto">
            <a:xfrm>
              <a:off x="4046" y="6506"/>
              <a:ext cx="594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eaLnBrk="0" hangingPunct="0">
                <a:defRPr/>
              </a:pPr>
              <a:r>
                <a:rPr lang="en-GB" sz="1800" b="1" dirty="0" smtClean="0">
                  <a:solidFill>
                    <a:srgbClr val="0033CC"/>
                  </a:solidFill>
                  <a:latin typeface="Arial"/>
                  <a:ea typeface="平成明朝"/>
                  <a:cs typeface="Arial" pitchFamily="34" charset="0"/>
                </a:rPr>
                <a:t>Level 0 Overall Project Schedule (OPS): </a:t>
              </a:r>
              <a:endParaRPr lang="en-GB" sz="1800" dirty="0" smtClean="0">
                <a:solidFill>
                  <a:srgbClr val="0033CC"/>
                </a:solidFill>
                <a:latin typeface="Arial"/>
                <a:ea typeface="平成明朝"/>
                <a:cs typeface="Arial" pitchFamily="34" charset="0"/>
              </a:endParaRPr>
            </a:p>
            <a:p>
              <a:pPr eaLnBrk="0" hangingPunct="0">
                <a:defRPr/>
              </a:pPr>
              <a:r>
                <a:rPr lang="en-GB" sz="1800" dirty="0" smtClean="0">
                  <a:solidFill>
                    <a:srgbClr val="0033CC"/>
                  </a:solidFill>
                  <a:latin typeface="Arial"/>
                  <a:ea typeface="平成明朝"/>
                  <a:cs typeface="Arial" pitchFamily="34" charset="0"/>
                </a:rPr>
                <a:t>~ 50 Activities……………..………………………….</a:t>
              </a:r>
              <a:endParaRPr lang="en-GB" sz="1800" dirty="0" smtClean="0">
                <a:solidFill>
                  <a:srgbClr val="0033CC"/>
                </a:solidFill>
                <a:latin typeface="Arial"/>
                <a:cs typeface="Arial" pitchFamily="34" charset="0"/>
              </a:endParaRPr>
            </a:p>
          </p:txBody>
        </p:sp>
        <p:sp>
          <p:nvSpPr>
            <p:cNvPr id="4102" name="Text Box 8"/>
            <p:cNvSpPr txBox="1">
              <a:spLocks noChangeArrowheads="1"/>
            </p:cNvSpPr>
            <p:nvPr/>
          </p:nvSpPr>
          <p:spPr bwMode="auto">
            <a:xfrm>
              <a:off x="4032" y="7880"/>
              <a:ext cx="540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eaLnBrk="0" hangingPunct="0">
                <a:defRPr/>
              </a:pPr>
              <a:r>
                <a:rPr lang="en-GB" sz="1800" b="1" dirty="0" smtClean="0">
                  <a:solidFill>
                    <a:srgbClr val="0033CC"/>
                  </a:solidFill>
                  <a:latin typeface="Arial"/>
                  <a:ea typeface="平成明朝"/>
                  <a:cs typeface="Arial" pitchFamily="34" charset="0"/>
                </a:rPr>
                <a:t>Level 1 Strategic Management Plan (SMP): </a:t>
              </a:r>
              <a:endParaRPr lang="en-GB" sz="1800" dirty="0" smtClean="0">
                <a:solidFill>
                  <a:srgbClr val="0033CC"/>
                </a:solidFill>
                <a:latin typeface="Arial"/>
                <a:ea typeface="平成明朝"/>
                <a:cs typeface="Arial" pitchFamily="34" charset="0"/>
              </a:endParaRPr>
            </a:p>
            <a:p>
              <a:pPr eaLnBrk="0" hangingPunct="0">
                <a:defRPr/>
              </a:pPr>
              <a:r>
                <a:rPr lang="en-GB" sz="1800" dirty="0" smtClean="0">
                  <a:solidFill>
                    <a:srgbClr val="0033CC"/>
                  </a:solidFill>
                  <a:latin typeface="Arial"/>
                  <a:ea typeface="平成明朝"/>
                  <a:cs typeface="Arial" pitchFamily="34" charset="0"/>
                </a:rPr>
                <a:t>~ 3000 Activities ……………………………</a:t>
              </a:r>
              <a:endParaRPr lang="en-GB" sz="1800" dirty="0" smtClean="0">
                <a:solidFill>
                  <a:srgbClr val="0033CC"/>
                </a:solidFill>
                <a:latin typeface="Arial"/>
                <a:cs typeface="Arial" pitchFamily="34" charset="0"/>
              </a:endParaRPr>
            </a:p>
          </p:txBody>
        </p:sp>
        <p:sp>
          <p:nvSpPr>
            <p:cNvPr id="4103" name="Text Box 3"/>
            <p:cNvSpPr txBox="1">
              <a:spLocks noChangeArrowheads="1"/>
            </p:cNvSpPr>
            <p:nvPr/>
          </p:nvSpPr>
          <p:spPr bwMode="auto">
            <a:xfrm>
              <a:off x="4001" y="9557"/>
              <a:ext cx="5352"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eaLnBrk="0" hangingPunct="0">
                <a:defRPr/>
              </a:pPr>
              <a:r>
                <a:rPr lang="en-GB" sz="1800" b="1" dirty="0" smtClean="0">
                  <a:solidFill>
                    <a:srgbClr val="0033CC"/>
                  </a:solidFill>
                  <a:latin typeface="Arial" pitchFamily="34" charset="0"/>
                  <a:ea typeface="平成明朝"/>
                  <a:cs typeface="Arial" pitchFamily="34" charset="0"/>
                </a:rPr>
                <a:t>Level 2 Detailed Working Schedules (DWS): </a:t>
              </a:r>
              <a:r>
                <a:rPr lang="en-GB" sz="1800" dirty="0">
                  <a:solidFill>
                    <a:srgbClr val="0033CC"/>
                  </a:solidFill>
                  <a:latin typeface="Arial" pitchFamily="34" charset="0"/>
                  <a:ea typeface="平成明朝"/>
                  <a:cs typeface="Arial" pitchFamily="34" charset="0"/>
                </a:rPr>
                <a:t>~ </a:t>
              </a:r>
              <a:r>
                <a:rPr lang="en-GB" sz="1800" dirty="0" smtClean="0">
                  <a:solidFill>
                    <a:srgbClr val="0033CC"/>
                  </a:solidFill>
                  <a:latin typeface="Arial" pitchFamily="34" charset="0"/>
                  <a:ea typeface="平成明朝"/>
                  <a:cs typeface="Arial" pitchFamily="34" charset="0"/>
                </a:rPr>
                <a:t>150k Activities…………....</a:t>
              </a:r>
            </a:p>
            <a:p>
              <a:pPr eaLnBrk="0" hangingPunct="0">
                <a:defRPr/>
              </a:pPr>
              <a:r>
                <a:rPr lang="en-GB" sz="1800" dirty="0" smtClean="0">
                  <a:solidFill>
                    <a:srgbClr val="0033CC"/>
                  </a:solidFill>
                  <a:latin typeface="Arial" pitchFamily="34" charset="0"/>
                  <a:ea typeface="平成明朝"/>
                  <a:cs typeface="Arial" pitchFamily="34" charset="0"/>
                </a:rPr>
                <a:t>(Including IO and DAs)</a:t>
              </a:r>
            </a:p>
            <a:p>
              <a:pPr eaLnBrk="0" hangingPunct="0">
                <a:defRPr/>
              </a:pPr>
              <a:endParaRPr lang="en-GB" sz="1800" dirty="0" smtClean="0">
                <a:solidFill>
                  <a:srgbClr val="0033CC"/>
                </a:solidFill>
                <a:latin typeface="Arial" pitchFamily="34" charset="0"/>
                <a:ea typeface="平成明朝"/>
                <a:cs typeface="Arial" pitchFamily="34" charset="0"/>
              </a:endParaRPr>
            </a:p>
            <a:p>
              <a:pPr eaLnBrk="0" hangingPunct="0">
                <a:defRPr/>
              </a:pPr>
              <a:endParaRPr lang="en-GB" sz="1800" dirty="0" smtClean="0">
                <a:solidFill>
                  <a:srgbClr val="0033CC"/>
                </a:solidFill>
                <a:latin typeface="Arial" pitchFamily="34" charset="0"/>
                <a:ea typeface="平成明朝"/>
                <a:cs typeface="Arial" pitchFamily="34" charset="0"/>
              </a:endParaRPr>
            </a:p>
          </p:txBody>
        </p:sp>
        <p:pic>
          <p:nvPicPr>
            <p:cNvPr id="51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0" y="6419"/>
              <a:ext cx="4925" cy="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4" name="Rectangle 2"/>
          <p:cNvSpPr txBox="1">
            <a:spLocks noChangeAspect="1" noChangeArrowheads="1"/>
          </p:cNvSpPr>
          <p:nvPr/>
        </p:nvSpPr>
        <p:spPr bwMode="auto">
          <a:xfrm>
            <a:off x="675456" y="14318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algn="ctr"/>
            <a:r>
              <a:rPr lang="en-US" b="1" dirty="0" smtClean="0">
                <a:solidFill>
                  <a:srgbClr val="0033CC"/>
                </a:solidFill>
                <a:latin typeface="Arial" pitchFamily="34" charset="0"/>
                <a:cs typeface="+mn-cs"/>
              </a:rPr>
              <a:t>Achievement of Schedule Structure and Management</a:t>
            </a:r>
          </a:p>
          <a:p>
            <a:pPr algn="ctr"/>
            <a:r>
              <a:rPr lang="en-US" sz="2800" b="1" dirty="0">
                <a:solidFill>
                  <a:srgbClr val="0033CC"/>
                </a:solidFill>
                <a:latin typeface="Arial" pitchFamily="34" charset="0"/>
                <a:cs typeface="+mn-cs"/>
              </a:rPr>
              <a:t>Completion of DWS</a:t>
            </a:r>
          </a:p>
          <a:p>
            <a:pPr algn="ctr"/>
            <a:endParaRPr lang="en-GB" sz="2800" b="1" dirty="0">
              <a:solidFill>
                <a:srgbClr val="0033CC"/>
              </a:solidFill>
              <a:latin typeface="Arial" pitchFamily="34" charset="0"/>
              <a:cs typeface="+mn-cs"/>
            </a:endParaRPr>
          </a:p>
        </p:txBody>
      </p:sp>
      <p:sp>
        <p:nvSpPr>
          <p:cNvPr id="2" name="テキスト ボックス 1"/>
          <p:cNvSpPr txBox="1"/>
          <p:nvPr/>
        </p:nvSpPr>
        <p:spPr>
          <a:xfrm>
            <a:off x="675456" y="5634310"/>
            <a:ext cx="8164015" cy="707886"/>
          </a:xfrm>
          <a:prstGeom prst="rect">
            <a:avLst/>
          </a:prstGeom>
          <a:noFill/>
        </p:spPr>
        <p:txBody>
          <a:bodyPr wrap="square" rtlCol="0">
            <a:spAutoFit/>
          </a:bodyPr>
          <a:lstStyle/>
          <a:p>
            <a:pPr eaLnBrk="0" hangingPunct="0">
              <a:defRPr/>
            </a:pPr>
            <a:r>
              <a:rPr lang="en-GB" sz="2000" b="1" dirty="0">
                <a:solidFill>
                  <a:srgbClr val="FF0000"/>
                </a:solidFill>
                <a:latin typeface="Arial" pitchFamily="34" charset="0"/>
                <a:ea typeface="平成明朝"/>
                <a:cs typeface="Arial" pitchFamily="34" charset="0"/>
              </a:rPr>
              <a:t>DWS has been completed on 28</a:t>
            </a:r>
            <a:r>
              <a:rPr lang="en-GB" sz="2000" b="1" baseline="30000" dirty="0">
                <a:solidFill>
                  <a:srgbClr val="FF0000"/>
                </a:solidFill>
                <a:latin typeface="Arial" pitchFamily="34" charset="0"/>
                <a:ea typeface="平成明朝"/>
                <a:cs typeface="Arial" pitchFamily="34" charset="0"/>
              </a:rPr>
              <a:t>th</a:t>
            </a:r>
            <a:r>
              <a:rPr lang="en-GB" sz="2000" b="1" dirty="0">
                <a:solidFill>
                  <a:srgbClr val="FF0000"/>
                </a:solidFill>
                <a:latin typeface="Arial" pitchFamily="34" charset="0"/>
                <a:ea typeface="平成明朝"/>
                <a:cs typeface="Arial" pitchFamily="34" charset="0"/>
              </a:rPr>
              <a:t> </a:t>
            </a:r>
            <a:r>
              <a:rPr lang="en-GB" sz="2000" b="1" dirty="0" smtClean="0">
                <a:solidFill>
                  <a:srgbClr val="FF0000"/>
                </a:solidFill>
                <a:latin typeface="Arial" pitchFamily="34" charset="0"/>
                <a:ea typeface="平成明朝"/>
                <a:cs typeface="Arial" pitchFamily="34" charset="0"/>
              </a:rPr>
              <a:t>June and reviewed</a:t>
            </a:r>
            <a:endParaRPr lang="en-GB" sz="2000" b="1" dirty="0">
              <a:solidFill>
                <a:srgbClr val="FF0000"/>
              </a:solidFill>
              <a:latin typeface="Arial" pitchFamily="34" charset="0"/>
              <a:ea typeface="平成明朝"/>
              <a:cs typeface="Arial" pitchFamily="34" charset="0"/>
            </a:endParaRPr>
          </a:p>
          <a:p>
            <a:pPr eaLnBrk="0" hangingPunct="0">
              <a:defRPr/>
            </a:pPr>
            <a:r>
              <a:rPr lang="en-GB" sz="2000" b="1" dirty="0">
                <a:solidFill>
                  <a:srgbClr val="FF0000"/>
                </a:solidFill>
                <a:latin typeface="Arial" pitchFamily="34" charset="0"/>
                <a:ea typeface="平成明朝"/>
                <a:cs typeface="Arial" pitchFamily="34" charset="0"/>
              </a:rPr>
              <a:t>Milestones are monitored and </a:t>
            </a:r>
            <a:r>
              <a:rPr lang="en-GB" sz="2000" b="1" dirty="0" smtClean="0">
                <a:solidFill>
                  <a:srgbClr val="FF0000"/>
                </a:solidFill>
                <a:latin typeface="Arial" pitchFamily="34" charset="0"/>
                <a:ea typeface="平成明朝"/>
                <a:cs typeface="Arial" pitchFamily="34" charset="0"/>
              </a:rPr>
              <a:t>become controlled.</a:t>
            </a:r>
            <a:endParaRPr lang="en-US" sz="2000" b="1" dirty="0">
              <a:solidFill>
                <a:srgbClr val="FF0000"/>
              </a:solidFill>
              <a:latin typeface="Century Gothic" pitchFamily="34" charset="0"/>
              <a:cs typeface="+mn-cs"/>
            </a:endParaRPr>
          </a:p>
        </p:txBody>
      </p:sp>
    </p:spTree>
    <p:extLst>
      <p:ext uri="{BB962C8B-B14F-4D97-AF65-F5344CB8AC3E}">
        <p14:creationId xmlns:p14="http://schemas.microsoft.com/office/powerpoint/2010/main" val="200204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838200"/>
          </a:xfrm>
        </p:spPr>
        <p:txBody>
          <a:bodyPr>
            <a:noAutofit/>
          </a:bodyPr>
          <a:lstStyle/>
          <a:p>
            <a:pPr algn="l"/>
            <a:r>
              <a:rPr lang="en-US" sz="2400" b="1" dirty="0" smtClean="0"/>
              <a:t>FTP/4-1Rabc: Kumar, </a:t>
            </a:r>
            <a:r>
              <a:rPr lang="en-US" sz="2400" b="1" dirty="0" err="1" smtClean="0"/>
              <a:t>Giancomo</a:t>
            </a:r>
            <a:r>
              <a:rPr lang="en-US" sz="2400" b="1" dirty="0" smtClean="0"/>
              <a:t>, </a:t>
            </a:r>
            <a:r>
              <a:rPr lang="en-US" sz="2400" b="1" dirty="0" err="1" smtClean="0"/>
              <a:t>Feng</a:t>
            </a:r>
            <a:r>
              <a:rPr lang="en-US" sz="2400" b="1" dirty="0" smtClean="0"/>
              <a:t>, et al</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ITER-TBM </a:t>
            </a:r>
            <a:r>
              <a:rPr lang="en-US" sz="2800" b="1" dirty="0">
                <a:solidFill>
                  <a:srgbClr val="FF0000"/>
                </a:solidFill>
              </a:rPr>
              <a:t>Program activities </a:t>
            </a:r>
            <a:r>
              <a:rPr lang="en-US" sz="2800" b="1" dirty="0" smtClean="0">
                <a:solidFill>
                  <a:srgbClr val="FF0000"/>
                </a:solidFill>
              </a:rPr>
              <a:t>in India, Europe</a:t>
            </a:r>
            <a:r>
              <a:rPr lang="en-US" sz="2800" b="1" dirty="0">
                <a:solidFill>
                  <a:srgbClr val="FF0000"/>
                </a:solidFill>
              </a:rPr>
              <a:t>, </a:t>
            </a:r>
            <a:r>
              <a:rPr lang="en-US" sz="2800" b="1" dirty="0" smtClean="0">
                <a:solidFill>
                  <a:srgbClr val="FF0000"/>
                </a:solidFill>
              </a:rPr>
              <a:t>and China</a:t>
            </a:r>
            <a:endParaRPr lang="en-US" sz="2800" b="1" dirty="0">
              <a:solidFill>
                <a:srgbClr val="FF0000"/>
              </a:solidFill>
            </a:endParaRPr>
          </a:p>
        </p:txBody>
      </p:sp>
      <p:sp>
        <p:nvSpPr>
          <p:cNvPr id="3" name="Content Placeholder 2"/>
          <p:cNvSpPr>
            <a:spLocks noGrp="1"/>
          </p:cNvSpPr>
          <p:nvPr>
            <p:ph idx="1"/>
          </p:nvPr>
        </p:nvSpPr>
        <p:spPr>
          <a:xfrm>
            <a:off x="228600" y="990600"/>
            <a:ext cx="8686800" cy="5791200"/>
          </a:xfrm>
        </p:spPr>
        <p:txBody>
          <a:bodyPr>
            <a:noAutofit/>
          </a:bodyPr>
          <a:lstStyle/>
          <a:p>
            <a:pPr>
              <a:lnSpc>
                <a:spcPts val="2200"/>
              </a:lnSpc>
              <a:spcBef>
                <a:spcPts val="600"/>
              </a:spcBef>
              <a:buSzPct val="120000"/>
              <a:buBlip>
                <a:blip r:embed="rId4"/>
              </a:buBlip>
            </a:pPr>
            <a:r>
              <a:rPr lang="en-US" sz="2400" b="1" dirty="0" smtClean="0"/>
              <a:t>Goals</a:t>
            </a:r>
            <a:r>
              <a:rPr lang="en-US" sz="2400" dirty="0" smtClean="0"/>
              <a:t>: </a:t>
            </a:r>
            <a:r>
              <a:rPr lang="en-US" sz="2400" b="1" dirty="0" smtClean="0">
                <a:solidFill>
                  <a:srgbClr val="0033CC"/>
                </a:solidFill>
              </a:rPr>
              <a:t>“Demonstrate the scientific and technological feasibility of fusion power for peaceful purposes</a:t>
            </a:r>
            <a:r>
              <a:rPr lang="en-US" sz="2400" dirty="0" smtClean="0"/>
              <a:t>” via testing of nuclear technology in integrated fusion environment.</a:t>
            </a:r>
          </a:p>
          <a:p>
            <a:pPr>
              <a:lnSpc>
                <a:spcPts val="2200"/>
              </a:lnSpc>
              <a:spcBef>
                <a:spcPts val="600"/>
              </a:spcBef>
              <a:buSzPct val="120000"/>
              <a:buBlip>
                <a:blip r:embed="rId4"/>
              </a:buBlip>
            </a:pPr>
            <a:r>
              <a:rPr lang="en-US" sz="2400" b="1" dirty="0" smtClean="0">
                <a:solidFill>
                  <a:srgbClr val="0033CC"/>
                </a:solidFill>
              </a:rPr>
              <a:t>To deliver the TBM Systems </a:t>
            </a:r>
            <a:r>
              <a:rPr lang="en-US" sz="2400" dirty="0" smtClean="0"/>
              <a:t>for the first phase of ITER.</a:t>
            </a:r>
          </a:p>
          <a:p>
            <a:pPr>
              <a:lnSpc>
                <a:spcPts val="2200"/>
              </a:lnSpc>
              <a:spcBef>
                <a:spcPts val="600"/>
              </a:spcBef>
              <a:buSzPct val="120000"/>
              <a:buBlip>
                <a:blip r:embed="rId4"/>
              </a:buBlip>
            </a:pPr>
            <a:r>
              <a:rPr lang="en-US" sz="2400" dirty="0" smtClean="0"/>
              <a:t>Materials and technology </a:t>
            </a:r>
            <a:r>
              <a:rPr lang="en-US" sz="2400" b="1" dirty="0" smtClean="0">
                <a:solidFill>
                  <a:srgbClr val="0033CC"/>
                </a:solidFill>
              </a:rPr>
              <a:t>R&amp;D in full swing</a:t>
            </a:r>
            <a:r>
              <a:rPr lang="en-US" sz="2400" dirty="0"/>
              <a:t>.</a:t>
            </a:r>
            <a:r>
              <a:rPr lang="en-US" sz="2400" dirty="0" smtClean="0"/>
              <a:t> </a:t>
            </a:r>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2400" dirty="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endParaRPr lang="en-US" sz="1200" dirty="0" smtClean="0"/>
          </a:p>
          <a:p>
            <a:pPr>
              <a:lnSpc>
                <a:spcPts val="2200"/>
              </a:lnSpc>
              <a:spcBef>
                <a:spcPts val="600"/>
              </a:spcBef>
              <a:buSzPct val="120000"/>
              <a:buBlip>
                <a:blip r:embed="rId4"/>
              </a:buBlip>
            </a:pPr>
            <a:endParaRPr lang="en-US" sz="1200" dirty="0" smtClean="0"/>
          </a:p>
          <a:p>
            <a:pPr>
              <a:lnSpc>
                <a:spcPts val="2200"/>
              </a:lnSpc>
              <a:spcBef>
                <a:spcPts val="600"/>
              </a:spcBef>
              <a:buSzPct val="120000"/>
              <a:buBlip>
                <a:blip r:embed="rId4"/>
              </a:buBlip>
            </a:pPr>
            <a:endParaRPr lang="en-US" sz="2400" dirty="0" smtClean="0"/>
          </a:p>
          <a:p>
            <a:pPr>
              <a:lnSpc>
                <a:spcPts val="2200"/>
              </a:lnSpc>
              <a:spcBef>
                <a:spcPts val="600"/>
              </a:spcBef>
              <a:buSzPct val="120000"/>
              <a:buBlip>
                <a:blip r:embed="rId4"/>
              </a:buBlip>
            </a:pPr>
            <a:r>
              <a:rPr lang="en-US" sz="2400" dirty="0" smtClean="0"/>
              <a:t>Generic TBM Agreement has been approved.                    </a:t>
            </a:r>
            <a:r>
              <a:rPr lang="en-US" sz="2400" b="1" dirty="0" smtClean="0">
                <a:solidFill>
                  <a:srgbClr val="0033CC"/>
                </a:solidFill>
              </a:rPr>
              <a:t>ITER Partners’ TBMAs being prepared for signing.</a:t>
            </a:r>
            <a:endParaRPr lang="en-US" sz="2400" b="1" dirty="0">
              <a:solidFill>
                <a:srgbClr val="0033CC"/>
              </a:solidFill>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2595665"/>
            <a:ext cx="4495800" cy="250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094" y="4724400"/>
            <a:ext cx="287370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9"/>
          <p:cNvGrpSpPr/>
          <p:nvPr/>
        </p:nvGrpSpPr>
        <p:grpSpPr>
          <a:xfrm>
            <a:off x="381000" y="3048000"/>
            <a:ext cx="3047999" cy="3048000"/>
            <a:chOff x="609601" y="3048000"/>
            <a:chExt cx="3047999" cy="3048000"/>
          </a:xfrm>
        </p:grpSpPr>
        <p:grpSp>
          <p:nvGrpSpPr>
            <p:cNvPr id="6" name="Group 4"/>
            <p:cNvGrpSpPr/>
            <p:nvPr/>
          </p:nvGrpSpPr>
          <p:grpSpPr>
            <a:xfrm>
              <a:off x="1752600" y="3048000"/>
              <a:ext cx="1905000" cy="1905000"/>
              <a:chOff x="1981200" y="4191000"/>
              <a:chExt cx="1905000" cy="1905000"/>
            </a:xfrm>
          </p:grpSpPr>
          <p:graphicFrame>
            <p:nvGraphicFramePr>
              <p:cNvPr id="7" name="Object 7"/>
              <p:cNvGraphicFramePr>
                <a:graphicFrameLocks noChangeAspect="1"/>
              </p:cNvGraphicFramePr>
              <p:nvPr>
                <p:extLst>
                  <p:ext uri="{D42A27DB-BD31-4B8C-83A1-F6EECF244321}">
                    <p14:modId xmlns:p14="http://schemas.microsoft.com/office/powerpoint/2010/main" val="3886716968"/>
                  </p:ext>
                </p:extLst>
              </p:nvPr>
            </p:nvGraphicFramePr>
            <p:xfrm>
              <a:off x="1982082" y="4191000"/>
              <a:ext cx="1904118" cy="1905000"/>
            </p:xfrm>
            <a:graphic>
              <a:graphicData uri="http://schemas.openxmlformats.org/presentationml/2006/ole">
                <mc:AlternateContent xmlns:mc="http://schemas.openxmlformats.org/markup-compatibility/2006">
                  <mc:Choice xmlns:v="urn:schemas-microsoft-com:vml" Requires="v">
                    <p:oleObj spid="_x0000_s246794" name="Bitmap Image" r:id="rId7" imgW="12952381" imgH="8326012" progId="PBrush">
                      <p:embed/>
                    </p:oleObj>
                  </mc:Choice>
                  <mc:Fallback>
                    <p:oleObj name="Bitmap Image" r:id="rId7" imgW="12952381" imgH="8326012" progId="PBrush">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l="22501" t="9724" r="30000" b="810"/>
                          <a:stretch>
                            <a:fillRect/>
                          </a:stretch>
                        </p:blipFill>
                        <p:spPr bwMode="auto">
                          <a:xfrm>
                            <a:off x="1982082" y="4191000"/>
                            <a:ext cx="1904118"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39"/>
              <p:cNvSpPr txBox="1">
                <a:spLocks noChangeArrowheads="1"/>
              </p:cNvSpPr>
              <p:nvPr/>
            </p:nvSpPr>
            <p:spPr bwMode="auto">
              <a:xfrm>
                <a:off x="1981200" y="5105400"/>
                <a:ext cx="381000" cy="276999"/>
              </a:xfrm>
              <a:prstGeom prst="rect">
                <a:avLst/>
              </a:prstGeom>
              <a:solidFill>
                <a:srgbClr val="FFFFFF">
                  <a:alpha val="30196"/>
                </a:srgbClr>
              </a:solidFill>
              <a:ln>
                <a:noFill/>
              </a:ln>
              <a:effectLst/>
              <a:extLst/>
            </p:spPr>
            <p:txBody>
              <a:bodyPr wrap="square">
                <a:spAutoFit/>
              </a:bodyPr>
              <a:lstStyle/>
              <a:p>
                <a:pPr algn="ctr" fontAlgn="auto">
                  <a:spcBef>
                    <a:spcPct val="50000"/>
                  </a:spcBef>
                  <a:spcAft>
                    <a:spcPts val="0"/>
                  </a:spcAft>
                </a:pPr>
                <a:r>
                  <a:rPr lang="en-IN" sz="1200" b="1" dirty="0" smtClean="0">
                    <a:solidFill>
                      <a:prstClr val="black"/>
                    </a:solidFill>
                    <a:latin typeface="Times New Roman" pitchFamily="18" charset="0"/>
                    <a:cs typeface="Arial" pitchFamily="34" charset="0"/>
                  </a:rPr>
                  <a:t>Be</a:t>
                </a:r>
                <a:endParaRPr lang="en-GB" sz="1200" b="1" dirty="0">
                  <a:solidFill>
                    <a:prstClr val="black"/>
                  </a:solidFill>
                  <a:latin typeface="Times New Roman" pitchFamily="18" charset="0"/>
                  <a:cs typeface="Arial" pitchFamily="34" charset="0"/>
                </a:endParaRPr>
              </a:p>
            </p:txBody>
          </p:sp>
          <p:sp>
            <p:nvSpPr>
              <p:cNvPr id="9" name="Text Box 40"/>
              <p:cNvSpPr txBox="1">
                <a:spLocks noChangeArrowheads="1"/>
              </p:cNvSpPr>
              <p:nvPr/>
            </p:nvSpPr>
            <p:spPr bwMode="auto">
              <a:xfrm>
                <a:off x="3124200" y="5029200"/>
                <a:ext cx="609600" cy="46166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ct val="50000"/>
                  </a:spcBef>
                  <a:spcAft>
                    <a:spcPts val="0"/>
                  </a:spcAft>
                </a:pPr>
                <a:r>
                  <a:rPr lang="en-IN" sz="1200" b="1" dirty="0">
                    <a:solidFill>
                      <a:prstClr val="black"/>
                    </a:solidFill>
                    <a:latin typeface="Times New Roman" pitchFamily="18" charset="0"/>
                    <a:cs typeface="Arial" pitchFamily="34" charset="0"/>
                  </a:rPr>
                  <a:t>Shield Block</a:t>
                </a:r>
                <a:endParaRPr lang="en-GB" sz="1200" b="1" dirty="0">
                  <a:solidFill>
                    <a:prstClr val="black"/>
                  </a:solidFill>
                  <a:latin typeface="Times New Roman" pitchFamily="18" charset="0"/>
                  <a:cs typeface="Arial" pitchFamily="34" charset="0"/>
                </a:endParaRPr>
              </a:p>
            </p:txBody>
          </p:sp>
        </p:grpSp>
        <p:pic>
          <p:nvPicPr>
            <p:cNvPr id="11" name="Picture 69" descr="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758" r="35878" b="2610"/>
            <a:stretch/>
          </p:blipFill>
          <p:spPr bwMode="auto">
            <a:xfrm>
              <a:off x="609601" y="3124200"/>
              <a:ext cx="106135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9" descr="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4125" t="54498" r="4850" b="22893"/>
            <a:stretch/>
          </p:blipFill>
          <p:spPr bwMode="auto">
            <a:xfrm>
              <a:off x="2268416" y="5029200"/>
              <a:ext cx="11605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4"/>
          <p:cNvSpPr txBox="1">
            <a:spLocks noChangeArrowheads="1"/>
          </p:cNvSpPr>
          <p:nvPr/>
        </p:nvSpPr>
        <p:spPr bwMode="auto">
          <a:xfrm>
            <a:off x="914400" y="2724090"/>
            <a:ext cx="1752600" cy="400110"/>
          </a:xfrm>
          <a:prstGeom prst="rect">
            <a:avLst/>
          </a:prstGeom>
          <a:ln w="6350">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fontAlgn="auto">
              <a:spcBef>
                <a:spcPct val="50000"/>
              </a:spcBef>
              <a:spcAft>
                <a:spcPts val="0"/>
              </a:spcAft>
            </a:pPr>
            <a:r>
              <a:rPr lang="en-US" sz="2000" b="1" dirty="0">
                <a:solidFill>
                  <a:srgbClr val="FF3300"/>
                </a:solidFill>
                <a:latin typeface="Arial" pitchFamily="34" charset="0"/>
              </a:rPr>
              <a:t>Indian </a:t>
            </a:r>
            <a:r>
              <a:rPr lang="en-US" sz="2000" b="1" dirty="0" smtClean="0">
                <a:solidFill>
                  <a:srgbClr val="FF3300"/>
                </a:solidFill>
                <a:latin typeface="Arial" pitchFamily="34" charset="0"/>
              </a:rPr>
              <a:t>LLCB</a:t>
            </a:r>
            <a:endParaRPr lang="en-US" sz="2000" b="1" dirty="0">
              <a:solidFill>
                <a:srgbClr val="FF3300"/>
              </a:solidFill>
              <a:latin typeface="Arial" pitchFamily="34" charset="0"/>
            </a:endParaRPr>
          </a:p>
        </p:txBody>
      </p:sp>
      <p:sp>
        <p:nvSpPr>
          <p:cNvPr id="15" name="Text Box 4"/>
          <p:cNvSpPr txBox="1">
            <a:spLocks noChangeArrowheads="1"/>
          </p:cNvSpPr>
          <p:nvPr/>
        </p:nvSpPr>
        <p:spPr bwMode="auto">
          <a:xfrm>
            <a:off x="4343400" y="5410200"/>
            <a:ext cx="1752600" cy="400110"/>
          </a:xfrm>
          <a:prstGeom prst="rect">
            <a:avLst/>
          </a:prstGeom>
          <a:ln w="6350">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fontAlgn="auto">
              <a:spcBef>
                <a:spcPct val="50000"/>
              </a:spcBef>
              <a:spcAft>
                <a:spcPts val="0"/>
              </a:spcAft>
            </a:pPr>
            <a:r>
              <a:rPr lang="en-US" sz="2000" b="1" dirty="0" smtClean="0">
                <a:solidFill>
                  <a:srgbClr val="FF3300"/>
                </a:solidFill>
                <a:latin typeface="Arial" pitchFamily="34" charset="0"/>
              </a:rPr>
              <a:t>China HCCB</a:t>
            </a:r>
            <a:endParaRPr lang="en-US" sz="2000" b="1" dirty="0">
              <a:solidFill>
                <a:srgbClr val="FF3300"/>
              </a:solidFill>
              <a:latin typeface="Arial" pitchFamily="34" charset="0"/>
            </a:endParaRPr>
          </a:p>
        </p:txBody>
      </p:sp>
      <p:sp>
        <p:nvSpPr>
          <p:cNvPr id="16" name="Text Box 4"/>
          <p:cNvSpPr txBox="1">
            <a:spLocks noChangeArrowheads="1"/>
          </p:cNvSpPr>
          <p:nvPr/>
        </p:nvSpPr>
        <p:spPr bwMode="auto">
          <a:xfrm>
            <a:off x="7162800" y="2343090"/>
            <a:ext cx="1371600" cy="400110"/>
          </a:xfrm>
          <a:prstGeom prst="rect">
            <a:avLst/>
          </a:prstGeom>
          <a:ln w="6350">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fontAlgn="auto">
              <a:spcBef>
                <a:spcPct val="50000"/>
              </a:spcBef>
              <a:spcAft>
                <a:spcPts val="0"/>
              </a:spcAft>
            </a:pPr>
            <a:r>
              <a:rPr lang="en-US" sz="2000" b="1" dirty="0" smtClean="0">
                <a:solidFill>
                  <a:srgbClr val="FF3300"/>
                </a:solidFill>
                <a:latin typeface="Arial" pitchFamily="34" charset="0"/>
              </a:rPr>
              <a:t>EU HCLL</a:t>
            </a:r>
            <a:endParaRPr lang="en-US" sz="2000" b="1" dirty="0">
              <a:solidFill>
                <a:srgbClr val="FF3300"/>
              </a:solidFill>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FTP/3-4: “Progress on developing the spherical </a:t>
            </a:r>
            <a:r>
              <a:rPr lang="en-US" dirty="0" err="1" smtClean="0"/>
              <a:t>tokamak</a:t>
            </a:r>
            <a:r>
              <a:rPr lang="en-US" dirty="0" smtClean="0"/>
              <a:t> for fusion applications” by J. Menard, et al.</a:t>
            </a:r>
            <a:endParaRPr lang="en-US" dirty="0"/>
          </a:p>
        </p:txBody>
      </p:sp>
      <p:sp>
        <p:nvSpPr>
          <p:cNvPr id="3" name="Content Placeholder 2"/>
          <p:cNvSpPr>
            <a:spLocks noGrp="1"/>
          </p:cNvSpPr>
          <p:nvPr>
            <p:ph idx="1"/>
          </p:nvPr>
        </p:nvSpPr>
        <p:spPr>
          <a:xfrm>
            <a:off x="0" y="1066800"/>
            <a:ext cx="5334000" cy="5562600"/>
          </a:xfrm>
        </p:spPr>
        <p:txBody>
          <a:bodyPr rIns="0"/>
          <a:lstStyle/>
          <a:p>
            <a:pPr marL="228600" indent="-228600"/>
            <a:r>
              <a:rPr lang="en-US" sz="2000" dirty="0" smtClean="0"/>
              <a:t>NSTX Upgrade aims to address understanding gaps to next-step STs</a:t>
            </a:r>
          </a:p>
          <a:p>
            <a:pPr marL="457200" lvl="1" indent="-168275"/>
            <a:r>
              <a:rPr lang="en-US" sz="1600" dirty="0" smtClean="0"/>
              <a:t>Confinement, stability vs. </a:t>
            </a:r>
            <a:r>
              <a:rPr lang="en-US" sz="1600" dirty="0" err="1" smtClean="0"/>
              <a:t>collisionality</a:t>
            </a:r>
            <a:endParaRPr lang="en-US" sz="1600" dirty="0" smtClean="0"/>
          </a:p>
          <a:p>
            <a:pPr marL="457200" lvl="1" indent="-168275"/>
            <a:r>
              <a:rPr lang="en-US" sz="1600" dirty="0" smtClean="0"/>
              <a:t>Full non-inductive start-up, ramp-up</a:t>
            </a:r>
          </a:p>
          <a:p>
            <a:pPr marL="457200" lvl="1" indent="-168275"/>
            <a:r>
              <a:rPr lang="en-US" sz="1600" dirty="0" smtClean="0"/>
              <a:t>Solutions for very high heat flux, such as snowflake divertor, and lithium (future)</a:t>
            </a:r>
          </a:p>
          <a:p>
            <a:pPr marL="457200" lvl="1" indent="-168275"/>
            <a:endParaRPr lang="en-US" sz="500" dirty="0" smtClean="0"/>
          </a:p>
          <a:p>
            <a:pPr marL="228600" indent="-228600"/>
            <a:r>
              <a:rPr lang="en-US" sz="2000" dirty="0" smtClean="0"/>
              <a:t>Good progress made in overcoming increased EM loads of Upgrade</a:t>
            </a:r>
          </a:p>
          <a:p>
            <a:pPr marL="457200" lvl="1" indent="-168275"/>
            <a:r>
              <a:rPr lang="en-US" sz="1600" dirty="0" smtClean="0"/>
              <a:t>Project on schedule &amp; budget, ~50% complete</a:t>
            </a:r>
          </a:p>
          <a:p>
            <a:pPr marL="457200" lvl="1" indent="-168275"/>
            <a:r>
              <a:rPr lang="en-US" sz="1600" dirty="0" smtClean="0"/>
              <a:t>Aiming for project completion in summer 2014</a:t>
            </a:r>
          </a:p>
          <a:p>
            <a:endParaRPr lang="en-US" sz="3200" dirty="0" smtClean="0"/>
          </a:p>
          <a:p>
            <a:pPr marL="228600" indent="-228600"/>
            <a:r>
              <a:rPr lang="en-US" sz="2000" dirty="0" smtClean="0"/>
              <a:t>ST-FNSF studies quantifying performance and achievable missions vs. device size</a:t>
            </a:r>
          </a:p>
          <a:p>
            <a:pPr marL="457200" lvl="1" indent="-168275"/>
            <a:r>
              <a:rPr lang="en-US" sz="1600" dirty="0" smtClean="0"/>
              <a:t>Building on achieved/projected NSTX/NSTX-U performance and design</a:t>
            </a:r>
          </a:p>
          <a:p>
            <a:pPr marL="457200" lvl="1" indent="-168275"/>
            <a:r>
              <a:rPr lang="en-US" sz="1600" dirty="0" smtClean="0"/>
              <a:t>Incorporating high triangularity, advanced divertors, TBR ~ 1 option, good maintainability</a:t>
            </a:r>
          </a:p>
          <a:p>
            <a:pPr lvl="1"/>
            <a:endParaRPr lang="en-US" sz="1600" dirty="0"/>
          </a:p>
        </p:txBody>
      </p:sp>
      <p:sp>
        <p:nvSpPr>
          <p:cNvPr id="4" name="Slide Number Placeholder 3"/>
          <p:cNvSpPr>
            <a:spLocks noGrp="1"/>
          </p:cNvSpPr>
          <p:nvPr>
            <p:ph type="sldNum" sz="quarter" idx="10"/>
          </p:nvPr>
        </p:nvSpPr>
        <p:spPr/>
        <p:txBody>
          <a:bodyPr/>
          <a:lstStyle/>
          <a:p>
            <a:pPr>
              <a:defRPr/>
            </a:pPr>
            <a:fld id="{23F6138E-F839-4DBF-BB53-E95B5537780E}" type="slidenum">
              <a:rPr lang="en-US" smtClean="0">
                <a:solidFill>
                  <a:srgbClr val="3333CC"/>
                </a:solidFill>
              </a:rPr>
              <a:pPr>
                <a:defRPr/>
              </a:pPr>
              <a:t>41</a:t>
            </a:fld>
            <a:endParaRPr lang="en-US">
              <a:solidFill>
                <a:srgbClr val="3333CC"/>
              </a:solidFill>
            </a:endParaRPr>
          </a:p>
        </p:txBody>
      </p:sp>
      <p:grpSp>
        <p:nvGrpSpPr>
          <p:cNvPr id="5" name="Group 119"/>
          <p:cNvGrpSpPr/>
          <p:nvPr/>
        </p:nvGrpSpPr>
        <p:grpSpPr>
          <a:xfrm>
            <a:off x="5501313" y="914400"/>
            <a:ext cx="3261687" cy="2057400"/>
            <a:chOff x="5760973" y="914400"/>
            <a:chExt cx="3185487" cy="1905000"/>
          </a:xfrm>
        </p:grpSpPr>
        <p:pic>
          <p:nvPicPr>
            <p:cNvPr id="169988" name="Picture 4"/>
            <p:cNvPicPr>
              <a:picLocks noChangeAspect="1" noChangeArrowheads="1"/>
            </p:cNvPicPr>
            <p:nvPr/>
          </p:nvPicPr>
          <p:blipFill>
            <a:blip r:embed="rId3" cstate="print"/>
            <a:srcRect/>
            <a:stretch>
              <a:fillRect/>
            </a:stretch>
          </p:blipFill>
          <p:spPr bwMode="auto">
            <a:xfrm>
              <a:off x="6286500" y="1173580"/>
              <a:ext cx="2552700" cy="1645820"/>
            </a:xfrm>
            <a:prstGeom prst="rect">
              <a:avLst/>
            </a:prstGeom>
            <a:noFill/>
            <a:ln w="9525">
              <a:noFill/>
              <a:miter lim="800000"/>
              <a:headEnd/>
              <a:tailEnd/>
            </a:ln>
          </p:spPr>
        </p:pic>
        <p:sp>
          <p:nvSpPr>
            <p:cNvPr id="84" name="TextBox 83"/>
            <p:cNvSpPr txBox="1"/>
            <p:nvPr/>
          </p:nvSpPr>
          <p:spPr>
            <a:xfrm>
              <a:off x="5760973" y="914400"/>
              <a:ext cx="3185487" cy="338554"/>
            </a:xfrm>
            <a:prstGeom prst="rect">
              <a:avLst/>
            </a:prstGeom>
            <a:noFill/>
            <a:ln>
              <a:noFill/>
            </a:ln>
          </p:spPr>
          <p:txBody>
            <a:bodyPr wrap="none" rtlCol="0">
              <a:spAutoFit/>
            </a:bodyPr>
            <a:lstStyle/>
            <a:p>
              <a:r>
                <a:rPr lang="en-US" sz="1600" b="1" dirty="0" smtClean="0">
                  <a:solidFill>
                    <a:srgbClr val="FF0000"/>
                  </a:solidFill>
                  <a:latin typeface="Arial Narrow" pitchFamily="34" charset="0"/>
                </a:rPr>
                <a:t>100% non-inductive current projected</a:t>
              </a:r>
            </a:p>
          </p:txBody>
        </p:sp>
        <p:cxnSp>
          <p:nvCxnSpPr>
            <p:cNvPr id="93" name="Straight Arrow Connector 92"/>
            <p:cNvCxnSpPr/>
            <p:nvPr/>
          </p:nvCxnSpPr>
          <p:spPr bwMode="auto">
            <a:xfrm flipH="1" flipV="1">
              <a:off x="6324600" y="1371600"/>
              <a:ext cx="609600" cy="381000"/>
            </a:xfrm>
            <a:prstGeom prst="straightConnector1">
              <a:avLst/>
            </a:prstGeom>
            <a:noFill/>
            <a:ln w="38100" cap="flat" cmpd="sng" algn="ctr">
              <a:solidFill>
                <a:srgbClr val="FF3300"/>
              </a:solidFill>
              <a:prstDash val="solid"/>
              <a:round/>
              <a:headEnd type="triangle" w="med" len="med"/>
              <a:tailEnd type="none" w="med" len="med"/>
            </a:ln>
            <a:effectLst/>
          </p:spPr>
        </p:cxnSp>
        <p:cxnSp>
          <p:nvCxnSpPr>
            <p:cNvPr id="106" name="Straight Connector 105"/>
            <p:cNvCxnSpPr/>
            <p:nvPr/>
          </p:nvCxnSpPr>
          <p:spPr bwMode="auto">
            <a:xfrm flipV="1">
              <a:off x="6324600" y="1219200"/>
              <a:ext cx="0" cy="152400"/>
            </a:xfrm>
            <a:prstGeom prst="line">
              <a:avLst/>
            </a:prstGeom>
            <a:noFill/>
            <a:ln w="38100" cap="flat" cmpd="sng" algn="ctr">
              <a:solidFill>
                <a:srgbClr val="FF0000"/>
              </a:solidFill>
              <a:prstDash val="solid"/>
              <a:round/>
              <a:headEnd type="none" w="med" len="med"/>
              <a:tailEnd type="none" w="med" len="med"/>
            </a:ln>
            <a:effectLst/>
          </p:spPr>
        </p:cxnSp>
      </p:grpSp>
      <p:grpSp>
        <p:nvGrpSpPr>
          <p:cNvPr id="6" name="Group 118"/>
          <p:cNvGrpSpPr/>
          <p:nvPr/>
        </p:nvGrpSpPr>
        <p:grpSpPr>
          <a:xfrm>
            <a:off x="5470928" y="4953000"/>
            <a:ext cx="1691872" cy="1614625"/>
            <a:chOff x="5318528" y="5014775"/>
            <a:chExt cx="1691872" cy="1614625"/>
          </a:xfrm>
        </p:grpSpPr>
        <p:sp>
          <p:nvSpPr>
            <p:cNvPr id="82" name="TextBox 81"/>
            <p:cNvSpPr txBox="1"/>
            <p:nvPr/>
          </p:nvSpPr>
          <p:spPr>
            <a:xfrm>
              <a:off x="5435930" y="6290846"/>
              <a:ext cx="1574470" cy="338554"/>
            </a:xfrm>
            <a:prstGeom prst="rect">
              <a:avLst/>
            </a:prstGeom>
            <a:noFill/>
            <a:ln>
              <a:noFill/>
            </a:ln>
          </p:spPr>
          <p:txBody>
            <a:bodyPr wrap="none" rtlCol="0">
              <a:spAutoFit/>
            </a:bodyPr>
            <a:lstStyle/>
            <a:p>
              <a:r>
                <a:rPr lang="en-US" sz="1600" b="1" dirty="0" smtClean="0">
                  <a:solidFill>
                    <a:srgbClr val="FF0000"/>
                  </a:solidFill>
                  <a:latin typeface="Arial Narrow" pitchFamily="34" charset="0"/>
                </a:rPr>
                <a:t>High-</a:t>
              </a:r>
              <a:r>
                <a:rPr lang="en-US" sz="1600" b="1" dirty="0" smtClean="0">
                  <a:solidFill>
                    <a:srgbClr val="FF0000"/>
                  </a:solidFill>
                  <a:latin typeface="Symbol" pitchFamily="18" charset="2"/>
                </a:rPr>
                <a:t>d</a:t>
              </a:r>
              <a:r>
                <a:rPr lang="en-US" sz="1600" b="1" dirty="0" smtClean="0">
                  <a:solidFill>
                    <a:srgbClr val="FF0000"/>
                  </a:solidFill>
                  <a:latin typeface="Arial Narrow" pitchFamily="34" charset="0"/>
                </a:rPr>
                <a:t> snowflake</a:t>
              </a:r>
            </a:p>
          </p:txBody>
        </p:sp>
        <p:pic>
          <p:nvPicPr>
            <p:cNvPr id="169989" name="Picture 5"/>
            <p:cNvPicPr>
              <a:picLocks noChangeAspect="1" noChangeArrowheads="1"/>
            </p:cNvPicPr>
            <p:nvPr/>
          </p:nvPicPr>
          <p:blipFill>
            <a:blip r:embed="rId4" cstate="print"/>
            <a:srcRect/>
            <a:stretch>
              <a:fillRect/>
            </a:stretch>
          </p:blipFill>
          <p:spPr bwMode="auto">
            <a:xfrm>
              <a:off x="5318528" y="5014775"/>
              <a:ext cx="1615672" cy="1309825"/>
            </a:xfrm>
            <a:prstGeom prst="rect">
              <a:avLst/>
            </a:prstGeom>
            <a:noFill/>
            <a:ln w="9525">
              <a:noFill/>
              <a:miter lim="800000"/>
              <a:headEnd/>
              <a:tailEnd/>
            </a:ln>
          </p:spPr>
        </p:pic>
      </p:grpSp>
      <p:grpSp>
        <p:nvGrpSpPr>
          <p:cNvPr id="7" name="Group 117"/>
          <p:cNvGrpSpPr/>
          <p:nvPr/>
        </p:nvGrpSpPr>
        <p:grpSpPr>
          <a:xfrm>
            <a:off x="7239000" y="4869180"/>
            <a:ext cx="1676400" cy="1760220"/>
            <a:chOff x="7086600" y="4869180"/>
            <a:chExt cx="1676400" cy="1760220"/>
          </a:xfrm>
        </p:grpSpPr>
        <p:pic>
          <p:nvPicPr>
            <p:cNvPr id="114" name="Picture 4"/>
            <p:cNvPicPr>
              <a:picLocks noChangeAspect="1" noChangeArrowheads="1"/>
            </p:cNvPicPr>
            <p:nvPr/>
          </p:nvPicPr>
          <p:blipFill>
            <a:blip r:embed="rId5" cstate="print"/>
            <a:srcRect/>
            <a:stretch>
              <a:fillRect/>
            </a:stretch>
          </p:blipFill>
          <p:spPr bwMode="auto">
            <a:xfrm>
              <a:off x="7200900" y="4869180"/>
              <a:ext cx="1506764" cy="1651800"/>
            </a:xfrm>
            <a:prstGeom prst="rect">
              <a:avLst/>
            </a:prstGeom>
            <a:noFill/>
            <a:ln w="9525">
              <a:noFill/>
              <a:miter lim="800000"/>
              <a:headEnd/>
              <a:tailEnd/>
            </a:ln>
          </p:spPr>
        </p:pic>
        <p:sp>
          <p:nvSpPr>
            <p:cNvPr id="116" name="Rectangle 115"/>
            <p:cNvSpPr/>
            <p:nvPr/>
          </p:nvSpPr>
          <p:spPr>
            <a:xfrm>
              <a:off x="7086600" y="6290846"/>
              <a:ext cx="1676400" cy="338554"/>
            </a:xfrm>
            <a:prstGeom prst="rect">
              <a:avLst/>
            </a:prstGeom>
            <a:solidFill>
              <a:schemeClr val="bg1"/>
            </a:solidFill>
            <a:ln>
              <a:solidFill>
                <a:schemeClr val="bg1"/>
              </a:solidFill>
            </a:ln>
          </p:spPr>
          <p:txBody>
            <a:bodyPr wrap="square" lIns="0" rIns="0">
              <a:spAutoFit/>
            </a:bodyPr>
            <a:lstStyle/>
            <a:p>
              <a:pPr algn="ctr"/>
              <a:r>
                <a:rPr lang="en-US" sz="1600" b="1" dirty="0" smtClean="0">
                  <a:solidFill>
                    <a:srgbClr val="FF0000"/>
                  </a:solidFill>
                  <a:latin typeface="Arial Narrow" pitchFamily="34" charset="0"/>
                </a:rPr>
                <a:t>TBR~1 for R=1.6m</a:t>
              </a:r>
              <a:endParaRPr lang="en-US" sz="1600" b="1" dirty="0">
                <a:solidFill>
                  <a:srgbClr val="FF0000"/>
                </a:solidFill>
                <a:latin typeface="Arial Narrow" pitchFamily="34" charset="0"/>
              </a:endParaRPr>
            </a:p>
          </p:txBody>
        </p:sp>
        <p:sp>
          <p:nvSpPr>
            <p:cNvPr id="117" name="Freeform 116"/>
            <p:cNvSpPr/>
            <p:nvPr/>
          </p:nvSpPr>
          <p:spPr bwMode="auto">
            <a:xfrm rot="20999112">
              <a:off x="8092440" y="5416147"/>
              <a:ext cx="86862" cy="308566"/>
            </a:xfrm>
            <a:custGeom>
              <a:avLst/>
              <a:gdLst>
                <a:gd name="connsiteX0" fmla="*/ 0 w 295672"/>
                <a:gd name="connsiteY0" fmla="*/ 0 h 525066"/>
                <a:gd name="connsiteX1" fmla="*/ 176213 w 295672"/>
                <a:gd name="connsiteY1" fmla="*/ 261938 h 525066"/>
                <a:gd name="connsiteX2" fmla="*/ 278606 w 295672"/>
                <a:gd name="connsiteY2" fmla="*/ 485775 h 525066"/>
                <a:gd name="connsiteX3" fmla="*/ 278606 w 295672"/>
                <a:gd name="connsiteY3" fmla="*/ 497681 h 525066"/>
              </a:gdLst>
              <a:ahLst/>
              <a:cxnLst>
                <a:cxn ang="0">
                  <a:pos x="connsiteX0" y="connsiteY0"/>
                </a:cxn>
                <a:cxn ang="0">
                  <a:pos x="connsiteX1" y="connsiteY1"/>
                </a:cxn>
                <a:cxn ang="0">
                  <a:pos x="connsiteX2" y="connsiteY2"/>
                </a:cxn>
                <a:cxn ang="0">
                  <a:pos x="connsiteX3" y="connsiteY3"/>
                </a:cxn>
              </a:cxnLst>
              <a:rect l="l" t="t" r="r" b="b"/>
              <a:pathLst>
                <a:path w="295672" h="525066">
                  <a:moveTo>
                    <a:pt x="0" y="0"/>
                  </a:moveTo>
                  <a:cubicBezTo>
                    <a:pt x="64889" y="90488"/>
                    <a:pt x="129779" y="180976"/>
                    <a:pt x="176213" y="261938"/>
                  </a:cubicBezTo>
                  <a:cubicBezTo>
                    <a:pt x="222647" y="342901"/>
                    <a:pt x="261541" y="446485"/>
                    <a:pt x="278606" y="485775"/>
                  </a:cubicBezTo>
                  <a:cubicBezTo>
                    <a:pt x="295672" y="525066"/>
                    <a:pt x="287139" y="511373"/>
                    <a:pt x="278606" y="497681"/>
                  </a:cubicBezTo>
                </a:path>
              </a:pathLst>
            </a:custGeom>
            <a:noFill/>
            <a:ln w="38100"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z="1050" b="1" i="1" dirty="0" smtClean="0">
                <a:solidFill>
                  <a:srgbClr val="1822CD"/>
                </a:solidFill>
                <a:latin typeface="Helvetica" pitchFamily="-128" charset="0"/>
              </a:endParaRPr>
            </a:p>
          </p:txBody>
        </p:sp>
      </p:grpSp>
      <p:grpSp>
        <p:nvGrpSpPr>
          <p:cNvPr id="8" name="Group 127"/>
          <p:cNvGrpSpPr/>
          <p:nvPr/>
        </p:nvGrpSpPr>
        <p:grpSpPr>
          <a:xfrm>
            <a:off x="6858000" y="3067050"/>
            <a:ext cx="2209800" cy="1767304"/>
            <a:chOff x="6929188" y="2990850"/>
            <a:chExt cx="2209800" cy="1767304"/>
          </a:xfrm>
        </p:grpSpPr>
        <p:pic>
          <p:nvPicPr>
            <p:cNvPr id="129" name="Picture 4" descr="C:\Users\jmenard\Desktop\NBI pics\P1010675.JPG"/>
            <p:cNvPicPr>
              <a:picLocks noChangeAspect="1" noChangeArrowheads="1"/>
            </p:cNvPicPr>
            <p:nvPr/>
          </p:nvPicPr>
          <p:blipFill>
            <a:blip r:embed="rId6" cstate="print"/>
            <a:srcRect/>
            <a:stretch>
              <a:fillRect/>
            </a:stretch>
          </p:blipFill>
          <p:spPr bwMode="auto">
            <a:xfrm>
              <a:off x="7157788" y="2990850"/>
              <a:ext cx="1905000" cy="14287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30" name="TextBox 129"/>
            <p:cNvSpPr txBox="1"/>
            <p:nvPr/>
          </p:nvSpPr>
          <p:spPr>
            <a:xfrm>
              <a:off x="6929188" y="4419600"/>
              <a:ext cx="2209800" cy="338554"/>
            </a:xfrm>
            <a:prstGeom prst="rect">
              <a:avLst/>
            </a:prstGeom>
            <a:noFill/>
            <a:ln>
              <a:noFill/>
            </a:ln>
          </p:spPr>
          <p:txBody>
            <a:bodyPr wrap="square" rIns="0" rtlCol="0">
              <a:spAutoFit/>
            </a:bodyPr>
            <a:lstStyle/>
            <a:p>
              <a:r>
                <a:rPr lang="en-US" sz="1600" b="1" dirty="0" smtClean="0">
                  <a:solidFill>
                    <a:srgbClr val="FF0000"/>
                  </a:solidFill>
                  <a:latin typeface="Arial Narrow" pitchFamily="34" charset="0"/>
                </a:rPr>
                <a:t>2</a:t>
              </a:r>
              <a:r>
                <a:rPr lang="en-US" sz="1600" b="1" baseline="30000" dirty="0" smtClean="0">
                  <a:solidFill>
                    <a:srgbClr val="FF0000"/>
                  </a:solidFill>
                  <a:latin typeface="Arial Narrow" pitchFamily="34" charset="0"/>
                </a:rPr>
                <a:t>nd</a:t>
              </a:r>
              <a:r>
                <a:rPr lang="en-US" sz="1600" b="1" dirty="0" smtClean="0">
                  <a:solidFill>
                    <a:srgbClr val="FF0000"/>
                  </a:solidFill>
                  <a:latin typeface="Arial Narrow" pitchFamily="34" charset="0"/>
                </a:rPr>
                <a:t> NBI in NSTX-U test cell</a:t>
              </a:r>
            </a:p>
          </p:txBody>
        </p:sp>
        <p:cxnSp>
          <p:nvCxnSpPr>
            <p:cNvPr id="131" name="Straight Arrow Connector 130"/>
            <p:cNvCxnSpPr/>
            <p:nvPr/>
          </p:nvCxnSpPr>
          <p:spPr bwMode="auto">
            <a:xfrm>
              <a:off x="7922294" y="4191000"/>
              <a:ext cx="149894" cy="292608"/>
            </a:xfrm>
            <a:prstGeom prst="straightConnector1">
              <a:avLst/>
            </a:prstGeom>
            <a:noFill/>
            <a:ln w="38100" cap="flat" cmpd="sng" algn="ctr">
              <a:solidFill>
                <a:srgbClr val="FF3300"/>
              </a:solidFill>
              <a:prstDash val="solid"/>
              <a:round/>
              <a:headEnd type="triangle" w="med" len="med"/>
              <a:tailEnd type="none" w="med" len="med"/>
            </a:ln>
            <a:effectLst/>
          </p:spPr>
        </p:cxnSp>
      </p:grpSp>
      <p:grpSp>
        <p:nvGrpSpPr>
          <p:cNvPr id="9" name="Group 131"/>
          <p:cNvGrpSpPr/>
          <p:nvPr/>
        </p:nvGrpSpPr>
        <p:grpSpPr>
          <a:xfrm>
            <a:off x="3124200" y="3048000"/>
            <a:ext cx="3757347" cy="1752600"/>
            <a:chOff x="2779236" y="3048000"/>
            <a:chExt cx="3757347" cy="1752600"/>
          </a:xfrm>
        </p:grpSpPr>
        <p:pic>
          <p:nvPicPr>
            <p:cNvPr id="133" name="Picture 6" descr="C:\Users\rstrykow\Desktop\NSTX UPGRADE\photos\TF soldering\solder bar 101 -03.JPG"/>
            <p:cNvPicPr>
              <a:picLocks noChangeAspect="1" noChangeArrowheads="1"/>
            </p:cNvPicPr>
            <p:nvPr/>
          </p:nvPicPr>
          <p:blipFill>
            <a:blip r:embed="rId7" cstate="print">
              <a:lum bright="22000"/>
            </a:blip>
            <a:srcRect/>
            <a:stretch>
              <a:fillRect/>
            </a:stretch>
          </p:blipFill>
          <p:spPr bwMode="auto">
            <a:xfrm>
              <a:off x="5394129" y="3048000"/>
              <a:ext cx="1142454" cy="1447800"/>
            </a:xfrm>
            <a:prstGeom prst="rect">
              <a:avLst/>
            </a:prstGeom>
            <a:noFill/>
            <a:ln w="12700">
              <a:solidFill>
                <a:schemeClr val="tx1"/>
              </a:solidFill>
              <a:miter lim="800000"/>
              <a:headEnd/>
              <a:tailEnd/>
            </a:ln>
          </p:spPr>
        </p:pic>
        <p:cxnSp>
          <p:nvCxnSpPr>
            <p:cNvPr id="134" name="Straight Arrow Connector 133"/>
            <p:cNvCxnSpPr/>
            <p:nvPr/>
          </p:nvCxnSpPr>
          <p:spPr bwMode="auto">
            <a:xfrm flipH="1">
              <a:off x="5181601" y="3810000"/>
              <a:ext cx="576910" cy="609600"/>
            </a:xfrm>
            <a:prstGeom prst="straightConnector1">
              <a:avLst/>
            </a:prstGeom>
            <a:noFill/>
            <a:ln w="38100" cap="flat" cmpd="sng" algn="ctr">
              <a:solidFill>
                <a:srgbClr val="FF3300"/>
              </a:solidFill>
              <a:prstDash val="solid"/>
              <a:round/>
              <a:headEnd type="triangle" w="med" len="med"/>
              <a:tailEnd type="none" w="med" len="med"/>
            </a:ln>
            <a:effectLst/>
          </p:spPr>
        </p:cxnSp>
        <p:sp>
          <p:nvSpPr>
            <p:cNvPr id="135" name="TextBox 134"/>
            <p:cNvSpPr txBox="1"/>
            <p:nvPr/>
          </p:nvSpPr>
          <p:spPr>
            <a:xfrm>
              <a:off x="2779236" y="4267200"/>
              <a:ext cx="2478564" cy="338554"/>
            </a:xfrm>
            <a:prstGeom prst="rect">
              <a:avLst/>
            </a:prstGeom>
            <a:noFill/>
            <a:ln>
              <a:noFill/>
            </a:ln>
          </p:spPr>
          <p:txBody>
            <a:bodyPr wrap="none" rtlCol="0">
              <a:spAutoFit/>
            </a:bodyPr>
            <a:lstStyle/>
            <a:p>
              <a:r>
                <a:rPr lang="en-US" sz="1600" b="1" dirty="0" smtClean="0">
                  <a:solidFill>
                    <a:srgbClr val="FF0000"/>
                  </a:solidFill>
                  <a:latin typeface="Arial Narrow" pitchFamily="34" charset="0"/>
                </a:rPr>
                <a:t>Friction-stir-welded TF joints</a:t>
              </a:r>
            </a:p>
          </p:txBody>
        </p:sp>
        <p:cxnSp>
          <p:nvCxnSpPr>
            <p:cNvPr id="136" name="Straight Arrow Connector 135"/>
            <p:cNvCxnSpPr/>
            <p:nvPr/>
          </p:nvCxnSpPr>
          <p:spPr bwMode="auto">
            <a:xfrm flipH="1">
              <a:off x="5598636" y="4191000"/>
              <a:ext cx="304800" cy="381000"/>
            </a:xfrm>
            <a:prstGeom prst="straightConnector1">
              <a:avLst/>
            </a:prstGeom>
            <a:noFill/>
            <a:ln w="38100" cap="flat" cmpd="sng" algn="ctr">
              <a:solidFill>
                <a:srgbClr val="FF3300"/>
              </a:solidFill>
              <a:prstDash val="solid"/>
              <a:round/>
              <a:headEnd type="triangle" w="med" len="med"/>
              <a:tailEnd type="none" w="med" len="med"/>
            </a:ln>
            <a:effectLst/>
          </p:spPr>
        </p:cxnSp>
        <p:sp>
          <p:nvSpPr>
            <p:cNvPr id="137" name="TextBox 136"/>
            <p:cNvSpPr txBox="1"/>
            <p:nvPr/>
          </p:nvSpPr>
          <p:spPr>
            <a:xfrm>
              <a:off x="3465036" y="4462046"/>
              <a:ext cx="3046027" cy="338554"/>
            </a:xfrm>
            <a:prstGeom prst="rect">
              <a:avLst/>
            </a:prstGeom>
            <a:noFill/>
            <a:ln>
              <a:noFill/>
            </a:ln>
          </p:spPr>
          <p:txBody>
            <a:bodyPr wrap="none" rtlCol="0">
              <a:spAutoFit/>
            </a:bodyPr>
            <a:lstStyle/>
            <a:p>
              <a:r>
                <a:rPr lang="en-US" sz="1600" b="1" dirty="0" smtClean="0">
                  <a:solidFill>
                    <a:srgbClr val="FF0000"/>
                  </a:solidFill>
                  <a:latin typeface="Arial Narrow" pitchFamily="34" charset="0"/>
                </a:rPr>
                <a:t>Improved TF cooling-tube soldering</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179388" y="609600"/>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ts val="2400"/>
              </a:lnSpc>
              <a:defRPr/>
            </a:pPr>
            <a:r>
              <a:rPr lang="en-US" sz="2400" b="1" dirty="0">
                <a:solidFill>
                  <a:srgbClr val="C00000"/>
                </a:solidFill>
                <a:effectLst>
                  <a:outerShdw blurRad="38100" dist="38100" dir="2700000" algn="tl">
                    <a:srgbClr val="C0C0C0"/>
                  </a:outerShdw>
                </a:effectLst>
                <a:latin typeface="Arial Narrow" pitchFamily="34" charset="0"/>
                <a:cs typeface="Arial" pitchFamily="34" charset="0"/>
              </a:rPr>
              <a:t>FTP/4-6: EA Azizov, et al, Development of magnetic Fusion Neutron Source (FNS) and fusion-fission hybrid systems in Russia </a:t>
            </a:r>
            <a:endParaRPr lang="ru-RU" sz="2400" b="1" dirty="0">
              <a:solidFill>
                <a:srgbClr val="C00000"/>
              </a:solidFill>
              <a:effectLst>
                <a:outerShdw blurRad="38100" dist="38100" dir="2700000" algn="tl">
                  <a:srgbClr val="C0C0C0"/>
                </a:outerShdw>
              </a:effectLst>
              <a:latin typeface="Arial Narrow" pitchFamily="34" charset="0"/>
              <a:cs typeface="Arial" pitchFamily="34" charset="0"/>
            </a:endParaRPr>
          </a:p>
        </p:txBody>
      </p:sp>
      <p:sp>
        <p:nvSpPr>
          <p:cNvPr id="29700" name="Rectangle 5"/>
          <p:cNvSpPr>
            <a:spLocks noChangeArrowheads="1"/>
          </p:cNvSpPr>
          <p:nvPr/>
        </p:nvSpPr>
        <p:spPr bwMode="auto">
          <a:xfrm>
            <a:off x="179388" y="1268413"/>
            <a:ext cx="8785225" cy="1503362"/>
          </a:xfrm>
          <a:prstGeom prst="rect">
            <a:avLst/>
          </a:prstGeom>
          <a:solidFill>
            <a:schemeClr val="bg1"/>
          </a:solidFill>
          <a:ln>
            <a:noFill/>
          </a:ln>
        </p:spPr>
        <p:txBody>
          <a:bodyPr anchor="ctr">
            <a:spAutoFit/>
          </a:bodyPr>
          <a:lstStyle/>
          <a:p>
            <a:pPr>
              <a:lnSpc>
                <a:spcPts val="2300"/>
              </a:lnSpc>
              <a:spcBef>
                <a:spcPts val="600"/>
              </a:spcBef>
              <a:spcAft>
                <a:spcPts val="0"/>
              </a:spcAft>
              <a:tabLst>
                <a:tab pos="228600" algn="l"/>
              </a:tabLst>
              <a:defRPr/>
            </a:pPr>
            <a:r>
              <a:rPr lang="en-US" sz="2200" dirty="0">
                <a:solidFill>
                  <a:srgbClr val="000000"/>
                </a:solidFill>
                <a:latin typeface="Arial Narrow" pitchFamily="34" charset="0"/>
              </a:rPr>
              <a:t>Database, analysis, modeling and advanced technologies provide basis to:</a:t>
            </a:r>
            <a:endParaRPr lang="ru-RU" sz="2200" dirty="0">
              <a:solidFill>
                <a:srgbClr val="000000"/>
              </a:solidFill>
              <a:latin typeface="Arial Narrow" pitchFamily="34" charset="0"/>
            </a:endParaRPr>
          </a:p>
          <a:p>
            <a:pPr marL="231775" indent="-231775">
              <a:lnSpc>
                <a:spcPts val="2300"/>
              </a:lnSpc>
              <a:spcBef>
                <a:spcPts val="600"/>
              </a:spcBef>
              <a:spcAft>
                <a:spcPts val="0"/>
              </a:spcAft>
              <a:buFontTx/>
              <a:buChar char="•"/>
              <a:tabLst>
                <a:tab pos="228600" algn="l"/>
              </a:tabLst>
              <a:defRPr/>
            </a:pPr>
            <a:r>
              <a:rPr lang="en-US" sz="2200" dirty="0">
                <a:solidFill>
                  <a:srgbClr val="0000FF"/>
                </a:solidFill>
                <a:latin typeface="Arial Narrow" pitchFamily="34" charset="0"/>
              </a:rPr>
              <a:t>Develop a compact FNS based on tokamak from ST to conventional aspect ratios</a:t>
            </a:r>
          </a:p>
          <a:p>
            <a:pPr marL="231775" indent="-231775">
              <a:lnSpc>
                <a:spcPts val="2300"/>
              </a:lnSpc>
              <a:spcBef>
                <a:spcPts val="600"/>
              </a:spcBef>
              <a:spcAft>
                <a:spcPts val="0"/>
              </a:spcAft>
              <a:buFontTx/>
              <a:buChar char="•"/>
              <a:tabLst>
                <a:tab pos="228600" algn="l"/>
              </a:tabLst>
              <a:defRPr/>
            </a:pPr>
            <a:r>
              <a:rPr lang="en-US" sz="2200" dirty="0">
                <a:solidFill>
                  <a:srgbClr val="0000FF"/>
                </a:solidFill>
                <a:latin typeface="Arial Narrow" pitchFamily="34" charset="0"/>
              </a:rPr>
              <a:t>Expect risks in physics and technology when extending FNS to hybrid systems</a:t>
            </a:r>
          </a:p>
          <a:p>
            <a:pPr marL="231775" indent="-231775">
              <a:lnSpc>
                <a:spcPts val="2300"/>
              </a:lnSpc>
              <a:spcBef>
                <a:spcPts val="600"/>
              </a:spcBef>
              <a:spcAft>
                <a:spcPts val="0"/>
              </a:spcAft>
              <a:buFontTx/>
              <a:buChar char="•"/>
              <a:tabLst>
                <a:tab pos="228600" algn="l"/>
              </a:tabLst>
              <a:defRPr/>
            </a:pPr>
            <a:r>
              <a:rPr lang="en-US" sz="2200" dirty="0">
                <a:solidFill>
                  <a:srgbClr val="0000FF"/>
                </a:solidFill>
                <a:latin typeface="Arial Narrow" pitchFamily="34" charset="0"/>
              </a:rPr>
              <a:t>Define key efforts of Russian fusion program: ITER, research FNS, hybrid systems</a:t>
            </a:r>
          </a:p>
        </p:txBody>
      </p:sp>
      <p:grpSp>
        <p:nvGrpSpPr>
          <p:cNvPr id="2" name="Group 7"/>
          <p:cNvGrpSpPr>
            <a:grpSpLocks/>
          </p:cNvGrpSpPr>
          <p:nvPr/>
        </p:nvGrpSpPr>
        <p:grpSpPr bwMode="auto">
          <a:xfrm>
            <a:off x="468313" y="188913"/>
            <a:ext cx="2232025" cy="360362"/>
            <a:chOff x="3606" y="3929"/>
            <a:chExt cx="1406" cy="227"/>
          </a:xfrm>
        </p:grpSpPr>
        <p:sp>
          <p:nvSpPr>
            <p:cNvPr id="7188" name="Text Box 8"/>
            <p:cNvSpPr txBox="1">
              <a:spLocks noChangeArrowheads="1"/>
            </p:cNvSpPr>
            <p:nvPr/>
          </p:nvSpPr>
          <p:spPr bwMode="auto">
            <a:xfrm>
              <a:off x="3742" y="3937"/>
              <a:ext cx="1270" cy="173"/>
            </a:xfrm>
            <a:prstGeom prst="rect">
              <a:avLst/>
            </a:prstGeom>
            <a:noFill/>
            <a:ln w="9525">
              <a:noFill/>
              <a:miter lim="800000"/>
              <a:headEnd/>
              <a:tailEnd/>
            </a:ln>
            <a:effectLst/>
          </p:spPr>
          <p:txBody>
            <a:bodyPr>
              <a:spAutoFit/>
            </a:bodyPr>
            <a:lstStyle/>
            <a:p>
              <a:pPr>
                <a:spcBef>
                  <a:spcPct val="50000"/>
                </a:spcBef>
              </a:pPr>
              <a:r>
                <a:rPr lang="en-US" sz="1200" smtClean="0">
                  <a:solidFill>
                    <a:srgbClr val="464653"/>
                  </a:solidFill>
                </a:rPr>
                <a:t>NRC “Kurchatov Institute”</a:t>
              </a:r>
              <a:endParaRPr lang="ru-RU" sz="1200" smtClean="0">
                <a:solidFill>
                  <a:srgbClr val="464653"/>
                </a:solidFill>
              </a:endParaRPr>
            </a:p>
          </p:txBody>
        </p:sp>
        <p:pic>
          <p:nvPicPr>
            <p:cNvPr id="7189" name="Picture 9" descr="logo_kurchatov"/>
            <p:cNvPicPr>
              <a:picLocks noChangeAspect="1" noChangeArrowheads="1"/>
            </p:cNvPicPr>
            <p:nvPr/>
          </p:nvPicPr>
          <p:blipFill>
            <a:blip r:embed="rId3" cstate="print">
              <a:clrChange>
                <a:clrFrom>
                  <a:srgbClr val="FFFFFF"/>
                </a:clrFrom>
                <a:clrTo>
                  <a:srgbClr val="FFFFFF">
                    <a:alpha val="0"/>
                  </a:srgbClr>
                </a:clrTo>
              </a:clrChange>
              <a:lum contrast="-30000"/>
            </a:blip>
            <a:srcRect/>
            <a:stretch>
              <a:fillRect/>
            </a:stretch>
          </p:blipFill>
          <p:spPr bwMode="auto">
            <a:xfrm>
              <a:off x="3606" y="3929"/>
              <a:ext cx="181" cy="227"/>
            </a:xfrm>
            <a:prstGeom prst="rect">
              <a:avLst/>
            </a:prstGeom>
            <a:noFill/>
            <a:ln w="9525">
              <a:noFill/>
              <a:miter lim="800000"/>
              <a:headEnd/>
              <a:tailEnd/>
            </a:ln>
          </p:spPr>
        </p:pic>
      </p:grpSp>
      <p:grpSp>
        <p:nvGrpSpPr>
          <p:cNvPr id="3" name="Group 6"/>
          <p:cNvGrpSpPr>
            <a:grpSpLocks/>
          </p:cNvGrpSpPr>
          <p:nvPr/>
        </p:nvGrpSpPr>
        <p:grpSpPr bwMode="auto">
          <a:xfrm>
            <a:off x="558800" y="2852738"/>
            <a:ext cx="8213725" cy="3910012"/>
            <a:chOff x="558368" y="2852936"/>
            <a:chExt cx="8214034" cy="3909308"/>
          </a:xfrm>
        </p:grpSpPr>
        <p:grpSp>
          <p:nvGrpSpPr>
            <p:cNvPr id="4" name="Group 2"/>
            <p:cNvGrpSpPr>
              <a:grpSpLocks/>
            </p:cNvGrpSpPr>
            <p:nvPr/>
          </p:nvGrpSpPr>
          <p:grpSpPr bwMode="auto">
            <a:xfrm>
              <a:off x="558368" y="2852936"/>
              <a:ext cx="1853392" cy="2253124"/>
              <a:chOff x="558368" y="2780928"/>
              <a:chExt cx="1853392" cy="2253124"/>
            </a:xfrm>
          </p:grpSpPr>
          <p:pic>
            <p:nvPicPr>
              <p:cNvPr id="7186" name="Picture 9"/>
              <p:cNvPicPr>
                <a:picLocks noChangeAspect="1" noChangeArrowheads="1"/>
              </p:cNvPicPr>
              <p:nvPr/>
            </p:nvPicPr>
            <p:blipFill>
              <a:blip r:embed="rId4" cstate="print"/>
              <a:srcRect/>
              <a:stretch>
                <a:fillRect/>
              </a:stretch>
            </p:blipFill>
            <p:spPr bwMode="auto">
              <a:xfrm>
                <a:off x="674018" y="2780928"/>
                <a:ext cx="1665734" cy="2253124"/>
              </a:xfrm>
              <a:prstGeom prst="rect">
                <a:avLst/>
              </a:prstGeom>
              <a:noFill/>
              <a:ln w="9525">
                <a:solidFill>
                  <a:schemeClr val="tx1"/>
                </a:solidFill>
                <a:miter lim="800000"/>
                <a:headEnd/>
                <a:tailEnd/>
              </a:ln>
              <a:effectLst/>
            </p:spPr>
          </p:pic>
          <p:sp>
            <p:nvSpPr>
              <p:cNvPr id="7187" name="TextBox 1"/>
              <p:cNvSpPr txBox="1">
                <a:spLocks noChangeArrowheads="1"/>
              </p:cNvSpPr>
              <p:nvPr/>
            </p:nvSpPr>
            <p:spPr bwMode="auto">
              <a:xfrm>
                <a:off x="558368" y="4571836"/>
                <a:ext cx="1853392" cy="338554"/>
              </a:xfrm>
              <a:prstGeom prst="rect">
                <a:avLst/>
              </a:prstGeom>
              <a:solidFill>
                <a:schemeClr val="bg1"/>
              </a:solidFill>
              <a:ln w="9525">
                <a:noFill/>
                <a:miter lim="800000"/>
                <a:headEnd/>
                <a:tailEnd/>
              </a:ln>
            </p:spPr>
            <p:txBody>
              <a:bodyPr wrap="none">
                <a:spAutoFit/>
              </a:bodyPr>
              <a:lstStyle/>
              <a:p>
                <a:pPr algn="ctr"/>
                <a:r>
                  <a:rPr lang="en-US" sz="1600" b="1" smtClean="0">
                    <a:solidFill>
                      <a:srgbClr val="000000"/>
                    </a:solidFill>
                    <a:latin typeface="Arial Narrow" pitchFamily="34" charset="0"/>
                  </a:rPr>
                  <a:t>SC FNS, 1.9m, 20MW</a:t>
                </a:r>
              </a:p>
            </p:txBody>
          </p:sp>
        </p:grpSp>
        <p:pic>
          <p:nvPicPr>
            <p:cNvPr id="7175" name="Picture 9"/>
            <p:cNvPicPr>
              <a:picLocks noChangeAspect="1" noChangeArrowheads="1"/>
            </p:cNvPicPr>
            <p:nvPr/>
          </p:nvPicPr>
          <p:blipFill>
            <a:blip r:embed="rId5" cstate="print"/>
            <a:srcRect/>
            <a:stretch>
              <a:fillRect/>
            </a:stretch>
          </p:blipFill>
          <p:spPr bwMode="auto">
            <a:xfrm>
              <a:off x="2123728" y="4993771"/>
              <a:ext cx="4464496" cy="1768473"/>
            </a:xfrm>
            <a:prstGeom prst="rect">
              <a:avLst/>
            </a:prstGeom>
            <a:noFill/>
            <a:ln w="9525">
              <a:solidFill>
                <a:schemeClr val="tx1"/>
              </a:solidFill>
              <a:miter lim="800000"/>
              <a:headEnd/>
              <a:tailEnd/>
            </a:ln>
            <a:effectLst/>
          </p:spPr>
        </p:pic>
        <p:grpSp>
          <p:nvGrpSpPr>
            <p:cNvPr id="5" name="Group 4"/>
            <p:cNvGrpSpPr>
              <a:grpSpLocks/>
            </p:cNvGrpSpPr>
            <p:nvPr/>
          </p:nvGrpSpPr>
          <p:grpSpPr bwMode="auto">
            <a:xfrm>
              <a:off x="5724128" y="3039314"/>
              <a:ext cx="3048274" cy="1706706"/>
              <a:chOff x="5772198" y="2996952"/>
              <a:chExt cx="3048274" cy="1706706"/>
            </a:xfrm>
          </p:grpSpPr>
          <p:pic>
            <p:nvPicPr>
              <p:cNvPr id="7184" name="Picture 10"/>
              <p:cNvPicPr>
                <a:picLocks noChangeAspect="1" noChangeArrowheads="1"/>
              </p:cNvPicPr>
              <p:nvPr/>
            </p:nvPicPr>
            <p:blipFill>
              <a:blip r:embed="rId6" cstate="print"/>
              <a:srcRect/>
              <a:stretch>
                <a:fillRect/>
              </a:stretch>
            </p:blipFill>
            <p:spPr bwMode="auto">
              <a:xfrm>
                <a:off x="5772198" y="2996952"/>
                <a:ext cx="3048274" cy="1526550"/>
              </a:xfrm>
              <a:prstGeom prst="rect">
                <a:avLst/>
              </a:prstGeom>
              <a:noFill/>
              <a:ln w="9525">
                <a:solidFill>
                  <a:schemeClr val="tx1"/>
                </a:solidFill>
                <a:miter lim="800000"/>
                <a:headEnd/>
                <a:tailEnd/>
              </a:ln>
              <a:effectLst/>
            </p:spPr>
          </p:pic>
          <p:sp>
            <p:nvSpPr>
              <p:cNvPr id="7185" name="TextBox 13"/>
              <p:cNvSpPr txBox="1">
                <a:spLocks noChangeArrowheads="1"/>
              </p:cNvSpPr>
              <p:nvPr/>
            </p:nvSpPr>
            <p:spPr bwMode="auto">
              <a:xfrm>
                <a:off x="6623296" y="4365104"/>
                <a:ext cx="1433983" cy="338554"/>
              </a:xfrm>
              <a:prstGeom prst="rect">
                <a:avLst/>
              </a:prstGeom>
              <a:solidFill>
                <a:schemeClr val="bg1"/>
              </a:solidFill>
              <a:ln w="9525">
                <a:noFill/>
                <a:miter lim="800000"/>
                <a:headEnd/>
                <a:tailEnd/>
              </a:ln>
            </p:spPr>
            <p:txBody>
              <a:bodyPr wrap="none">
                <a:spAutoFit/>
              </a:bodyPr>
              <a:lstStyle/>
              <a:p>
                <a:pPr algn="ctr"/>
                <a:r>
                  <a:rPr lang="en-US" sz="1600" b="1" smtClean="0">
                    <a:solidFill>
                      <a:srgbClr val="000000"/>
                    </a:solidFill>
                    <a:latin typeface="Arial Narrow" pitchFamily="34" charset="0"/>
                  </a:rPr>
                  <a:t>GDT, 15m, 2MW</a:t>
                </a:r>
              </a:p>
            </p:txBody>
          </p:sp>
        </p:grpSp>
        <p:sp>
          <p:nvSpPr>
            <p:cNvPr id="7177" name="TextBox 14"/>
            <p:cNvSpPr txBox="1">
              <a:spLocks noChangeArrowheads="1"/>
            </p:cNvSpPr>
            <p:nvPr/>
          </p:nvSpPr>
          <p:spPr bwMode="auto">
            <a:xfrm>
              <a:off x="621561" y="5394092"/>
              <a:ext cx="1423787" cy="1077218"/>
            </a:xfrm>
            <a:prstGeom prst="rect">
              <a:avLst/>
            </a:prstGeom>
            <a:solidFill>
              <a:schemeClr val="bg1"/>
            </a:solidFill>
            <a:ln w="9525">
              <a:noFill/>
              <a:miter lim="800000"/>
              <a:headEnd/>
              <a:tailEnd/>
            </a:ln>
          </p:spPr>
          <p:txBody>
            <a:bodyPr wrap="none">
              <a:spAutoFit/>
            </a:bodyPr>
            <a:lstStyle/>
            <a:p>
              <a:pPr algn="r"/>
              <a:r>
                <a:rPr lang="en-US" sz="1600" b="1" smtClean="0">
                  <a:solidFill>
                    <a:srgbClr val="000000"/>
                  </a:solidFill>
                  <a:latin typeface="Arial Narrow" pitchFamily="34" charset="0"/>
                </a:rPr>
                <a:t>Solid and</a:t>
              </a:r>
            </a:p>
            <a:p>
              <a:pPr algn="r"/>
              <a:r>
                <a:rPr lang="en-US" sz="1600" b="1" smtClean="0">
                  <a:solidFill>
                    <a:srgbClr val="000000"/>
                  </a:solidFill>
                  <a:latin typeface="Arial Narrow" pitchFamily="34" charset="0"/>
                </a:rPr>
                <a:t>molten-salt</a:t>
              </a:r>
            </a:p>
            <a:p>
              <a:pPr algn="r"/>
              <a:r>
                <a:rPr lang="en-US" sz="1600" b="1" smtClean="0">
                  <a:solidFill>
                    <a:srgbClr val="000000"/>
                  </a:solidFill>
                  <a:latin typeface="Arial Narrow" pitchFamily="34" charset="0"/>
                </a:rPr>
                <a:t>blanket options</a:t>
              </a:r>
            </a:p>
            <a:p>
              <a:pPr algn="r"/>
              <a:r>
                <a:rPr lang="en-US" sz="1600" b="1" smtClean="0">
                  <a:solidFill>
                    <a:srgbClr val="000000"/>
                  </a:solidFill>
                  <a:latin typeface="Arial Narrow" pitchFamily="34" charset="0"/>
                </a:rPr>
                <a:t>for hybrid</a:t>
              </a:r>
            </a:p>
          </p:txBody>
        </p:sp>
        <p:grpSp>
          <p:nvGrpSpPr>
            <p:cNvPr id="6" name="Group 3"/>
            <p:cNvGrpSpPr>
              <a:grpSpLocks/>
            </p:cNvGrpSpPr>
            <p:nvPr/>
          </p:nvGrpSpPr>
          <p:grpSpPr bwMode="auto">
            <a:xfrm>
              <a:off x="2987824" y="2873812"/>
              <a:ext cx="2160239" cy="1994738"/>
              <a:chOff x="2987824" y="2852936"/>
              <a:chExt cx="2160239" cy="1994738"/>
            </a:xfrm>
          </p:grpSpPr>
          <p:pic>
            <p:nvPicPr>
              <p:cNvPr id="7182" name="Picture 122" descr="fig02"/>
              <p:cNvPicPr>
                <a:picLocks noChangeAspect="1" noChangeArrowheads="1"/>
              </p:cNvPicPr>
              <p:nvPr/>
            </p:nvPicPr>
            <p:blipFill>
              <a:blip r:embed="rId7" cstate="print"/>
              <a:srcRect/>
              <a:stretch>
                <a:fillRect/>
              </a:stretch>
            </p:blipFill>
            <p:spPr bwMode="auto">
              <a:xfrm>
                <a:off x="2987824" y="2852936"/>
                <a:ext cx="2160239" cy="1868617"/>
              </a:xfrm>
              <a:prstGeom prst="rect">
                <a:avLst/>
              </a:prstGeom>
              <a:noFill/>
              <a:ln w="9525">
                <a:solidFill>
                  <a:srgbClr val="000000"/>
                </a:solidFill>
                <a:miter lim="800000"/>
                <a:headEnd/>
                <a:tailEnd/>
              </a:ln>
            </p:spPr>
          </p:pic>
          <p:sp>
            <p:nvSpPr>
              <p:cNvPr id="7183" name="TextBox 16"/>
              <p:cNvSpPr txBox="1">
                <a:spLocks noChangeArrowheads="1"/>
              </p:cNvSpPr>
              <p:nvPr/>
            </p:nvSpPr>
            <p:spPr bwMode="auto">
              <a:xfrm>
                <a:off x="3203848" y="4509120"/>
                <a:ext cx="1732142" cy="338554"/>
              </a:xfrm>
              <a:prstGeom prst="rect">
                <a:avLst/>
              </a:prstGeom>
              <a:solidFill>
                <a:schemeClr val="bg1"/>
              </a:solidFill>
              <a:ln w="9525">
                <a:noFill/>
                <a:miter lim="800000"/>
                <a:headEnd/>
                <a:tailEnd/>
              </a:ln>
            </p:spPr>
            <p:txBody>
              <a:bodyPr wrap="none">
                <a:spAutoFit/>
              </a:bodyPr>
              <a:lstStyle/>
              <a:p>
                <a:pPr algn="ctr"/>
                <a:r>
                  <a:rPr lang="en-US" sz="1600" b="1" smtClean="0">
                    <a:solidFill>
                      <a:srgbClr val="000000"/>
                    </a:solidFill>
                    <a:latin typeface="Arial Narrow" pitchFamily="34" charset="0"/>
                  </a:rPr>
                  <a:t>FNS-ST, 0.6m, 5MW</a:t>
                </a:r>
              </a:p>
            </p:txBody>
          </p:sp>
        </p:grpSp>
        <p:grpSp>
          <p:nvGrpSpPr>
            <p:cNvPr id="7" name="Group 5"/>
            <p:cNvGrpSpPr>
              <a:grpSpLocks/>
            </p:cNvGrpSpPr>
            <p:nvPr/>
          </p:nvGrpSpPr>
          <p:grpSpPr bwMode="auto">
            <a:xfrm>
              <a:off x="6884297" y="4936515"/>
              <a:ext cx="1648143" cy="1825729"/>
              <a:chOff x="6740281" y="4987647"/>
              <a:chExt cx="1648143" cy="1825729"/>
            </a:xfrm>
          </p:grpSpPr>
          <p:pic>
            <p:nvPicPr>
              <p:cNvPr id="7180" name="Picture 4" descr="Изображение0001"/>
              <p:cNvPicPr>
                <a:picLocks noChangeAspect="1" noChangeArrowheads="1"/>
              </p:cNvPicPr>
              <p:nvPr/>
            </p:nvPicPr>
            <p:blipFill>
              <a:blip r:embed="rId8" cstate="print">
                <a:clrChange>
                  <a:clrFrom>
                    <a:srgbClr val="F6F4F9"/>
                  </a:clrFrom>
                  <a:clrTo>
                    <a:srgbClr val="F6F4F9">
                      <a:alpha val="0"/>
                    </a:srgbClr>
                  </a:clrTo>
                </a:clrChange>
              </a:blip>
              <a:srcRect/>
              <a:stretch>
                <a:fillRect/>
              </a:stretch>
            </p:blipFill>
            <p:spPr bwMode="auto">
              <a:xfrm>
                <a:off x="6804248" y="4987647"/>
                <a:ext cx="1526803" cy="1681713"/>
              </a:xfrm>
              <a:prstGeom prst="rect">
                <a:avLst/>
              </a:prstGeom>
              <a:noFill/>
              <a:ln w="9525">
                <a:solidFill>
                  <a:srgbClr val="000000"/>
                </a:solidFill>
                <a:miter lim="800000"/>
                <a:headEnd/>
                <a:tailEnd/>
              </a:ln>
            </p:spPr>
          </p:pic>
          <p:sp>
            <p:nvSpPr>
              <p:cNvPr id="7181" name="TextBox 17"/>
              <p:cNvSpPr txBox="1">
                <a:spLocks noChangeArrowheads="1"/>
              </p:cNvSpPr>
              <p:nvPr/>
            </p:nvSpPr>
            <p:spPr bwMode="auto">
              <a:xfrm>
                <a:off x="6740281" y="6505599"/>
                <a:ext cx="1648143" cy="307777"/>
              </a:xfrm>
              <a:prstGeom prst="rect">
                <a:avLst/>
              </a:prstGeom>
              <a:solidFill>
                <a:schemeClr val="bg1"/>
              </a:solidFill>
              <a:ln w="9525">
                <a:noFill/>
                <a:miter lim="800000"/>
                <a:headEnd/>
                <a:tailEnd/>
              </a:ln>
            </p:spPr>
            <p:txBody>
              <a:bodyPr wrap="none">
                <a:spAutoFit/>
              </a:bodyPr>
              <a:lstStyle/>
              <a:p>
                <a:pPr algn="ctr"/>
                <a:r>
                  <a:rPr lang="en-US" sz="1400" b="1" smtClean="0">
                    <a:solidFill>
                      <a:srgbClr val="000000"/>
                    </a:solidFill>
                    <a:latin typeface="Arial Narrow" pitchFamily="34" charset="0"/>
                  </a:rPr>
                  <a:t>Ignitor, 1.32m, 95MW</a:t>
                </a:r>
              </a:p>
            </p:txBody>
          </p:sp>
        </p:gr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67088"/>
          </a:xfrm>
        </p:spPr>
        <p:txBody>
          <a:bodyPr/>
          <a:lstStyle/>
          <a:p>
            <a:r>
              <a:rPr lang="en-US" sz="2400" dirty="0" smtClean="0"/>
              <a:t>HN Nielson et al: SEE/1-1:</a:t>
            </a:r>
            <a:br>
              <a:rPr lang="en-US" sz="2400" dirty="0" smtClean="0"/>
            </a:br>
            <a:r>
              <a:rPr lang="en-US" sz="3200" dirty="0" smtClean="0"/>
              <a:t>On the Path to MFE DEMO</a:t>
            </a:r>
            <a:endParaRPr lang="en-US" sz="3200" dirty="0"/>
          </a:p>
        </p:txBody>
      </p:sp>
      <p:sp>
        <p:nvSpPr>
          <p:cNvPr id="4" name="Footer Placeholder 3"/>
          <p:cNvSpPr>
            <a:spLocks noGrp="1"/>
          </p:cNvSpPr>
          <p:nvPr>
            <p:ph type="ftr" sz="quarter" idx="12"/>
          </p:nvPr>
        </p:nvSpPr>
        <p:spPr/>
        <p:txBody>
          <a:bodyPr/>
          <a:lstStyle/>
          <a:p>
            <a:r>
              <a:rPr lang="en-US" smtClean="0"/>
              <a:t>IAEA FEC-2012, San Diego / 12 October 2012 / SEE 1-1 / H. Neilson</a:t>
            </a:r>
            <a:endParaRPr lang="en-US" dirty="0" smtClean="0"/>
          </a:p>
        </p:txBody>
      </p:sp>
      <p:sp>
        <p:nvSpPr>
          <p:cNvPr id="5" name="Content Placeholder 4"/>
          <p:cNvSpPr>
            <a:spLocks noGrp="1"/>
          </p:cNvSpPr>
          <p:nvPr>
            <p:ph sz="quarter" idx="13"/>
          </p:nvPr>
        </p:nvSpPr>
        <p:spPr>
          <a:xfrm>
            <a:off x="339725" y="990600"/>
            <a:ext cx="8524875" cy="5257800"/>
          </a:xfrm>
        </p:spPr>
        <p:txBody>
          <a:bodyPr>
            <a:normAutofit fontScale="92500" lnSpcReduction="20000"/>
          </a:bodyPr>
          <a:lstStyle/>
          <a:p>
            <a:pPr marL="514350" indent="-514350">
              <a:lnSpc>
                <a:spcPct val="115000"/>
              </a:lnSpc>
              <a:spcBef>
                <a:spcPts val="300"/>
              </a:spcBef>
              <a:spcAft>
                <a:spcPts val="1200"/>
              </a:spcAft>
              <a:buFont typeface="+mj-lt"/>
              <a:buAutoNum type="arabicPeriod"/>
            </a:pPr>
            <a:r>
              <a:rPr lang="en-US" dirty="0" smtClean="0"/>
              <a:t>With ITER under construction, MFE has crossed a threshold to a DEMO </a:t>
            </a:r>
            <a:r>
              <a:rPr lang="en-US" dirty="0" err="1" smtClean="0"/>
              <a:t>programme</a:t>
            </a:r>
            <a:r>
              <a:rPr lang="en-US" dirty="0" smtClean="0"/>
              <a:t>.</a:t>
            </a:r>
          </a:p>
          <a:p>
            <a:pPr marL="514350" indent="-514350">
              <a:lnSpc>
                <a:spcPct val="115000"/>
              </a:lnSpc>
              <a:spcBef>
                <a:spcPts val="300"/>
              </a:spcBef>
              <a:buFont typeface="+mj-lt"/>
              <a:buAutoNum type="arabicPeriod"/>
            </a:pPr>
            <a:r>
              <a:rPr lang="en-US" dirty="0" smtClean="0"/>
              <a:t>The science and technology issues for DEMO are known. Now we are developing strategies to resolve them:</a:t>
            </a:r>
          </a:p>
          <a:p>
            <a:pPr marL="912813" lvl="1" indent="-339725">
              <a:lnSpc>
                <a:spcPct val="115000"/>
              </a:lnSpc>
              <a:spcBef>
                <a:spcPts val="300"/>
              </a:spcBef>
            </a:pPr>
            <a:r>
              <a:rPr lang="en-US" dirty="0" smtClean="0"/>
              <a:t>Making ITER succeed.</a:t>
            </a:r>
          </a:p>
          <a:p>
            <a:pPr marL="912813" lvl="1" indent="-339725">
              <a:lnSpc>
                <a:spcPct val="115000"/>
              </a:lnSpc>
              <a:spcBef>
                <a:spcPts val="300"/>
              </a:spcBef>
            </a:pPr>
            <a:r>
              <a:rPr lang="en-US" dirty="0" smtClean="0"/>
              <a:t>New fusion nuclear facilities</a:t>
            </a:r>
          </a:p>
          <a:p>
            <a:pPr marL="912813" lvl="1" indent="-339725">
              <a:lnSpc>
                <a:spcPct val="115000"/>
              </a:lnSpc>
              <a:spcBef>
                <a:spcPts val="300"/>
              </a:spcBef>
              <a:spcAft>
                <a:spcPts val="1200"/>
              </a:spcAft>
            </a:pPr>
            <a:r>
              <a:rPr lang="en-US" dirty="0" smtClean="0"/>
              <a:t>What else is needed?</a:t>
            </a:r>
          </a:p>
          <a:p>
            <a:pPr marL="514350" indent="-514350">
              <a:lnSpc>
                <a:spcPct val="115000"/>
              </a:lnSpc>
              <a:spcBef>
                <a:spcPts val="300"/>
              </a:spcBef>
              <a:buFont typeface="+mj-lt"/>
              <a:buAutoNum type="arabicPeriod"/>
            </a:pPr>
            <a:r>
              <a:rPr lang="en-US" dirty="0" smtClean="0"/>
              <a:t>A new IAEA DEMO </a:t>
            </a:r>
            <a:r>
              <a:rPr lang="en-US" dirty="0" err="1" smtClean="0"/>
              <a:t>Programme</a:t>
            </a:r>
            <a:r>
              <a:rPr lang="en-US" dirty="0" smtClean="0"/>
              <a:t> Workshop series can help all parties define, plan, and coordinate DEMO </a:t>
            </a:r>
            <a:r>
              <a:rPr lang="en-US" dirty="0" err="1" smtClean="0"/>
              <a:t>programme</a:t>
            </a:r>
            <a:r>
              <a:rPr lang="en-US" dirty="0" smtClean="0"/>
              <a:t> activities.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19314" y="94344"/>
            <a:ext cx="8331200" cy="1124856"/>
          </a:xfrm>
        </p:spPr>
        <p:txBody>
          <a:bodyPr>
            <a:normAutofit fontScale="90000"/>
          </a:bodyPr>
          <a:lstStyle/>
          <a:p>
            <a:pPr algn="l">
              <a:spcBef>
                <a:spcPts val="0"/>
              </a:spcBef>
            </a:pPr>
            <a:r>
              <a:rPr lang="en-US" altLang="ja-JP" sz="2200" dirty="0" smtClean="0">
                <a:latin typeface="Arial" pitchFamily="34" charset="0"/>
                <a:cs typeface="Arial" pitchFamily="34" charset="0"/>
              </a:rPr>
              <a:t>FTP/3-3: </a:t>
            </a:r>
            <a:r>
              <a:rPr lang="en-US" altLang="ja-JP" sz="2700" b="1" dirty="0" smtClean="0">
                <a:latin typeface="Arial" pitchFamily="34" charset="0"/>
                <a:cs typeface="Arial" pitchFamily="34" charset="0"/>
              </a:rPr>
              <a:t>On the Physics Guidelines for a Tokamak DEMO</a:t>
            </a:r>
            <a:r>
              <a:rPr lang="en-US" altLang="ja-JP" sz="3100" b="1" dirty="0" smtClean="0">
                <a:latin typeface="Arial" pitchFamily="34" charset="0"/>
                <a:cs typeface="Arial" pitchFamily="34" charset="0"/>
              </a:rPr>
              <a:t/>
            </a:r>
            <a:br>
              <a:rPr lang="en-US" altLang="ja-JP" sz="3100" b="1" dirty="0" smtClean="0">
                <a:latin typeface="Arial" pitchFamily="34" charset="0"/>
                <a:cs typeface="Arial" pitchFamily="34" charset="0"/>
              </a:rPr>
            </a:br>
            <a:r>
              <a:rPr lang="en-US" altLang="ja-JP" sz="2000" dirty="0" smtClean="0">
                <a:latin typeface="Arial" pitchFamily="34" charset="0"/>
                <a:cs typeface="Arial" pitchFamily="34" charset="0"/>
              </a:rPr>
              <a:t>H. </a:t>
            </a:r>
            <a:r>
              <a:rPr lang="en-US" altLang="ja-JP" sz="2000" dirty="0" err="1" smtClean="0">
                <a:latin typeface="Arial" pitchFamily="34" charset="0"/>
                <a:cs typeface="Arial" pitchFamily="34" charset="0"/>
              </a:rPr>
              <a:t>Zohm</a:t>
            </a:r>
            <a:r>
              <a:rPr lang="en-US" altLang="ja-JP" sz="2000" dirty="0" smtClean="0">
                <a:latin typeface="Arial" pitchFamily="34" charset="0"/>
                <a:cs typeface="Arial" pitchFamily="34" charset="0"/>
              </a:rPr>
              <a:t>, et al., </a:t>
            </a:r>
            <a:r>
              <a:rPr lang="en-US" altLang="ja-JP" sz="1800" dirty="0" smtClean="0">
                <a:latin typeface="Arial" pitchFamily="34" charset="0"/>
                <a:cs typeface="Arial" pitchFamily="34" charset="0"/>
              </a:rPr>
              <a:t>MPI fur </a:t>
            </a:r>
            <a:r>
              <a:rPr lang="en-US" altLang="ja-JP" sz="1800" dirty="0" err="1" smtClean="0">
                <a:latin typeface="Arial" pitchFamily="34" charset="0"/>
                <a:cs typeface="Arial" pitchFamily="34" charset="0"/>
              </a:rPr>
              <a:t>Plasmaphysik</a:t>
            </a:r>
            <a:r>
              <a:rPr lang="en-US" altLang="ja-JP" sz="1800" dirty="0" smtClean="0">
                <a:latin typeface="Arial" pitchFamily="34" charset="0"/>
                <a:cs typeface="Arial" pitchFamily="34" charset="0"/>
              </a:rPr>
              <a:t>, et al., E.U.</a:t>
            </a:r>
            <a:r>
              <a:rPr lang="ja-JP" altLang="ja-JP" sz="1800" dirty="0">
                <a:latin typeface="Arial" pitchFamily="34" charset="0"/>
                <a:cs typeface="Arial" pitchFamily="34" charset="0"/>
              </a:rPr>
              <a:t/>
            </a:r>
            <a:br>
              <a:rPr lang="ja-JP" altLang="ja-JP" sz="1800" dirty="0">
                <a:latin typeface="Arial" pitchFamily="34" charset="0"/>
                <a:cs typeface="Arial" pitchFamily="34" charset="0"/>
              </a:rPr>
            </a:br>
            <a:endParaRPr kumimoji="1" lang="ja-JP" altLang="en-US" sz="18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27" y="928914"/>
            <a:ext cx="8270830" cy="567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783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idx="1"/>
          </p:nvPr>
        </p:nvSpPr>
        <p:spPr/>
        <p:txBody>
          <a:bodyPr/>
          <a:lstStyle/>
          <a:p>
            <a:r>
              <a:rPr lang="en-US" dirty="0" smtClean="0"/>
              <a:t>Progress on ITER since the last meeting has been impressive. Design is at an advanced stage and production and prototyping of machine components has begun in the DAs.  </a:t>
            </a:r>
          </a:p>
          <a:p>
            <a:r>
              <a:rPr lang="en-US" dirty="0" smtClean="0"/>
              <a:t>Our research community has been fully engaged in solving the technical challenges posed by ITER thereby advancing the state of the art in plasma control technologies(magnets, H&amp;CD, fueling, PFCs) and expanding the R&amp;D </a:t>
            </a:r>
            <a:r>
              <a:rPr lang="en-US" smtClean="0"/>
              <a:t>boundaries </a:t>
            </a:r>
            <a:r>
              <a:rPr lang="en-US" smtClean="0"/>
              <a:t>to </a:t>
            </a:r>
            <a:r>
              <a:rPr lang="en-US" dirty="0" smtClean="0"/>
              <a:t>include fusion nuclear technologies(fuel cycle, TBMs). </a:t>
            </a:r>
          </a:p>
          <a:p>
            <a:r>
              <a:rPr lang="en-US" dirty="0" smtClean="0"/>
              <a:t>The momentum must be continued across the board to address the more demanding requirements for DEMO (all of the above plus high temperature radiation resistant materials). In addition to  engaging existing facilities and recent and future additions (superconducting </a:t>
            </a:r>
            <a:r>
              <a:rPr lang="en-US" dirty="0" err="1" smtClean="0"/>
              <a:t>tokamaks</a:t>
            </a:r>
            <a:r>
              <a:rPr lang="en-US" dirty="0" smtClean="0"/>
              <a:t>, W7-X, IFMIF), we will need an increased emphasis on dedicated test facilities for technologies.</a:t>
            </a:r>
          </a:p>
          <a:p>
            <a:pPr lvl="1"/>
            <a:endParaRPr lang="en-US" dirty="0" smtClean="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we have learned from ITER </a:t>
            </a:r>
            <a:endParaRPr lang="en-US" i="1" dirty="0"/>
          </a:p>
        </p:txBody>
      </p:sp>
      <p:sp>
        <p:nvSpPr>
          <p:cNvPr id="3" name="Content Placeholder 2"/>
          <p:cNvSpPr>
            <a:spLocks noGrp="1"/>
          </p:cNvSpPr>
          <p:nvPr>
            <p:ph idx="1"/>
          </p:nvPr>
        </p:nvSpPr>
        <p:spPr>
          <a:xfrm>
            <a:off x="120650" y="930638"/>
            <a:ext cx="8229600" cy="4856704"/>
          </a:xfrm>
        </p:spPr>
        <p:txBody>
          <a:bodyPr/>
          <a:lstStyle/>
          <a:p>
            <a:r>
              <a:rPr lang="en-US" sz="1800" i="1" dirty="0" smtClean="0"/>
              <a:t>Reactor scale technology demonstrations</a:t>
            </a:r>
          </a:p>
          <a:p>
            <a:pPr lvl="1"/>
            <a:r>
              <a:rPr lang="en-US" sz="1600" b="0" dirty="0" smtClean="0"/>
              <a:t>Superconducting magnets </a:t>
            </a:r>
          </a:p>
          <a:p>
            <a:pPr lvl="1"/>
            <a:r>
              <a:rPr lang="en-US" sz="1600" b="0" dirty="0" smtClean="0"/>
              <a:t>IC, EC, NB for heating/current drive </a:t>
            </a:r>
            <a:r>
              <a:rPr lang="en-US" sz="1600" dirty="0" smtClean="0"/>
              <a:t>(but not  yet optimized for efficiency )</a:t>
            </a:r>
          </a:p>
          <a:p>
            <a:pPr lvl="1"/>
            <a:r>
              <a:rPr lang="en-US" sz="1600" b="0" dirty="0" smtClean="0"/>
              <a:t>First assessment of tritium breeding and high temperature operation in mockups deploying RAFM steel and various breeding materials and coolants at   ~1 MW/m</a:t>
            </a:r>
            <a:r>
              <a:rPr lang="en-US" sz="1600" b="0" baseline="30000" dirty="0" smtClean="0"/>
              <a:t>2</a:t>
            </a:r>
            <a:r>
              <a:rPr lang="en-US" sz="1600" b="0" dirty="0" smtClean="0"/>
              <a:t>  neutron wall loading </a:t>
            </a:r>
            <a:r>
              <a:rPr lang="en-US" sz="1600" dirty="0" smtClean="0"/>
              <a:t>(but low </a:t>
            </a:r>
            <a:r>
              <a:rPr lang="en-US" sz="1600" dirty="0" err="1" smtClean="0"/>
              <a:t>fluence</a:t>
            </a:r>
            <a:r>
              <a:rPr lang="en-US" sz="1600" dirty="0" smtClean="0"/>
              <a:t> and short pulse and difficult to asses TBR)</a:t>
            </a:r>
            <a:endParaRPr lang="en-US" sz="1600" baseline="30000" dirty="0" smtClean="0"/>
          </a:p>
          <a:p>
            <a:pPr lvl="1"/>
            <a:r>
              <a:rPr lang="en-US" sz="1600" b="0" dirty="0" smtClean="0"/>
              <a:t>Strong core fueling to maintain DT density consistent with production of several hundreds of MW of fusion power  </a:t>
            </a:r>
            <a:r>
              <a:rPr lang="en-US" sz="1600" dirty="0" smtClean="0"/>
              <a:t>(DEMO requires even higher density).</a:t>
            </a:r>
          </a:p>
          <a:p>
            <a:pPr lvl="1"/>
            <a:r>
              <a:rPr lang="en-US" sz="1600" b="0" dirty="0" err="1" smtClean="0"/>
              <a:t>Divertor</a:t>
            </a:r>
            <a:r>
              <a:rPr lang="en-US" sz="1600" b="0" dirty="0" smtClean="0"/>
              <a:t> with 10 MW/m</a:t>
            </a:r>
            <a:r>
              <a:rPr lang="en-US" sz="1600" b="0" baseline="30000" dirty="0" smtClean="0"/>
              <a:t>2</a:t>
            </a:r>
            <a:r>
              <a:rPr lang="en-US" sz="1600" b="0" dirty="0" smtClean="0"/>
              <a:t> steady state heat removal capability operating in semi detached , tightly coupled  regime with low net erosion and plasma contamination.  </a:t>
            </a:r>
            <a:r>
              <a:rPr lang="en-US" sz="1600" dirty="0" smtClean="0"/>
              <a:t>(DEMO will  operate at higher power density).</a:t>
            </a:r>
          </a:p>
          <a:p>
            <a:pPr lvl="1"/>
            <a:r>
              <a:rPr lang="en-US" sz="1600" b="0" dirty="0" smtClean="0"/>
              <a:t>Technologies to mitigate the effects of  ELMs and disruptions </a:t>
            </a:r>
            <a:r>
              <a:rPr lang="en-US" sz="1600" dirty="0" smtClean="0"/>
              <a:t>(pellets OK, reactor relevance of in vessel coils?)</a:t>
            </a:r>
          </a:p>
          <a:p>
            <a:pPr lvl="1"/>
            <a:r>
              <a:rPr lang="en-US" sz="1600" b="0" dirty="0" smtClean="0"/>
              <a:t>Torus pumping, exhaust  gas cleanup, isotope separation systems of unprecedented scale </a:t>
            </a:r>
            <a:r>
              <a:rPr lang="en-US" sz="1600" dirty="0" smtClean="0"/>
              <a:t>(but lower throughput in batch processing mode)</a:t>
            </a:r>
          </a:p>
          <a:p>
            <a:pPr lvl="1"/>
            <a:r>
              <a:rPr lang="en-US" sz="1600" b="0" dirty="0" smtClean="0">
                <a:sym typeface="Symbol"/>
              </a:rPr>
              <a:t>Will have a fairly high inherent  availability for research program, but overall duty factor &lt; 10% </a:t>
            </a:r>
            <a:r>
              <a:rPr lang="en-US" sz="1600" dirty="0" smtClean="0">
                <a:sym typeface="Symbol"/>
              </a:rPr>
              <a:t>(plasma control technologies will not have the luxury of generous routine maintenance)</a:t>
            </a:r>
          </a:p>
          <a:p>
            <a:pPr>
              <a:buNone/>
            </a:pPr>
            <a:endParaRPr lang="en-US" sz="1600" dirty="0" smtClean="0"/>
          </a:p>
          <a:p>
            <a:pPr lvl="1">
              <a:buNone/>
            </a:pPr>
            <a:endParaRPr lang="en-US" sz="1800" dirty="0" smtClean="0"/>
          </a:p>
          <a:p>
            <a:pPr lvl="1"/>
            <a:endParaRPr lang="en-US" sz="1800"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26626" name="Picture 2"/>
          <p:cNvPicPr>
            <a:picLocks noGrp="1" noChangeAspect="1" noChangeArrowheads="1"/>
          </p:cNvPicPr>
          <p:nvPr>
            <p:ph idx="1"/>
          </p:nvPr>
        </p:nvPicPr>
        <p:blipFill>
          <a:blip r:embed="rId3" cstate="print"/>
          <a:srcRect/>
          <a:stretch>
            <a:fillRect/>
          </a:stretch>
        </p:blipFill>
        <p:spPr bwMode="auto">
          <a:xfrm>
            <a:off x="76064" y="640660"/>
            <a:ext cx="9019157" cy="6115729"/>
          </a:xfrm>
          <a:prstGeom prst="rect">
            <a:avLst/>
          </a:prstGeom>
          <a:noFill/>
          <a:ln w="9525">
            <a:noFill/>
            <a:miter lim="800000"/>
            <a:headEnd/>
            <a:tailEnd/>
          </a:ln>
        </p:spPr>
      </p:pic>
      <p:sp>
        <p:nvSpPr>
          <p:cNvPr id="7" name="TextBox 6"/>
          <p:cNvSpPr txBox="1"/>
          <p:nvPr/>
        </p:nvSpPr>
        <p:spPr>
          <a:xfrm>
            <a:off x="509286" y="416685"/>
            <a:ext cx="1840375" cy="369332"/>
          </a:xfrm>
          <a:prstGeom prst="rect">
            <a:avLst/>
          </a:prstGeom>
          <a:noFill/>
        </p:spPr>
        <p:txBody>
          <a:bodyPr wrap="square" rtlCol="0">
            <a:spAutoFit/>
          </a:bodyPr>
          <a:lstStyle/>
          <a:p>
            <a:r>
              <a:rPr lang="en-US" b="1" dirty="0" smtClean="0"/>
              <a:t>ITR/1-1 </a:t>
            </a:r>
            <a:r>
              <a:rPr lang="en-US" b="1" dirty="0" err="1" smtClean="0"/>
              <a:t>Eich</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New SMP Lifecycle Forecast</a:t>
            </a:r>
            <a:endParaRPr lang="en-GB" dirty="0">
              <a:solidFill>
                <a:srgbClr val="0033CC"/>
              </a:solidFill>
            </a:endParaRPr>
          </a:p>
        </p:txBody>
      </p:sp>
      <p:sp>
        <p:nvSpPr>
          <p:cNvPr id="3" name="Content Placeholder 2"/>
          <p:cNvSpPr>
            <a:spLocks noGrp="1"/>
          </p:cNvSpPr>
          <p:nvPr>
            <p:ph idx="1"/>
          </p:nvPr>
        </p:nvSpPr>
        <p:spPr>
          <a:xfrm>
            <a:off x="573088" y="5370512"/>
            <a:ext cx="8463408" cy="794792"/>
          </a:xfrm>
        </p:spPr>
        <p:txBody>
          <a:bodyPr/>
          <a:lstStyle/>
          <a:p>
            <a:pPr>
              <a:lnSpc>
                <a:spcPts val="2000"/>
              </a:lnSpc>
              <a:spcBef>
                <a:spcPts val="0"/>
              </a:spcBef>
              <a:spcAft>
                <a:spcPts val="600"/>
              </a:spcAft>
            </a:pPr>
            <a:r>
              <a:rPr lang="en-US" dirty="0" smtClean="0">
                <a:solidFill>
                  <a:srgbClr val="0033CC"/>
                </a:solidFill>
              </a:rPr>
              <a:t>Using the new SMP post 2012</a:t>
            </a:r>
          </a:p>
          <a:p>
            <a:pPr>
              <a:lnSpc>
                <a:spcPts val="2000"/>
              </a:lnSpc>
              <a:spcBef>
                <a:spcPts val="0"/>
              </a:spcBef>
              <a:spcAft>
                <a:spcPts val="600"/>
              </a:spcAft>
            </a:pPr>
            <a:r>
              <a:rPr lang="en-US" dirty="0" smtClean="0">
                <a:solidFill>
                  <a:srgbClr val="0033CC"/>
                </a:solidFill>
              </a:rPr>
              <a:t>IO and DAs Implementing strong schedule recovery action</a:t>
            </a:r>
            <a:endParaRPr lang="en-GB" dirty="0">
              <a:solidFill>
                <a:srgbClr val="0033CC"/>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700809"/>
            <a:ext cx="8928992" cy="348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4478199" y="1622102"/>
            <a:ext cx="0" cy="29523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3614103" y="2270174"/>
            <a:ext cx="72008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4672430" y="2272481"/>
            <a:ext cx="720080" cy="0"/>
          </a:xfrm>
          <a:prstGeom prst="straightConnector1">
            <a:avLst/>
          </a:prstGeom>
          <a:solidFill>
            <a:schemeClr val="accent1"/>
          </a:solidFill>
          <a:ln w="38100" cap="flat" cmpd="sng" algn="ctr">
            <a:solidFill>
              <a:schemeClr val="tx1"/>
            </a:solidFill>
            <a:prstDash val="solid"/>
            <a:round/>
            <a:headEnd type="arrow"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137778" y="1823045"/>
            <a:ext cx="1512168" cy="461665"/>
          </a:xfrm>
          <a:prstGeom prst="rect">
            <a:avLst/>
          </a:prstGeom>
          <a:noFill/>
        </p:spPr>
        <p:txBody>
          <a:bodyPr wrap="square" rtlCol="0">
            <a:spAutoFit/>
          </a:bodyPr>
          <a:lstStyle/>
          <a:p>
            <a:pPr eaLnBrk="0" hangingPunct="0"/>
            <a:r>
              <a:rPr lang="en-US" sz="2400" b="1" dirty="0" smtClean="0">
                <a:solidFill>
                  <a:srgbClr val="FFC000"/>
                </a:solidFill>
                <a:latin typeface="Arial"/>
                <a:cs typeface="+mn-cs"/>
              </a:rPr>
              <a:t>Previous</a:t>
            </a:r>
            <a:endParaRPr lang="en-GB" sz="2400" b="1" dirty="0">
              <a:solidFill>
                <a:srgbClr val="FFC000"/>
              </a:solidFill>
              <a:latin typeface="Arial"/>
              <a:cs typeface="+mn-cs"/>
            </a:endParaRPr>
          </a:p>
        </p:txBody>
      </p:sp>
      <p:sp>
        <p:nvSpPr>
          <p:cNvPr id="9" name="TextBox 8"/>
          <p:cNvSpPr txBox="1"/>
          <p:nvPr/>
        </p:nvSpPr>
        <p:spPr>
          <a:xfrm>
            <a:off x="5702335" y="1975444"/>
            <a:ext cx="1512168" cy="461665"/>
          </a:xfrm>
          <a:prstGeom prst="rect">
            <a:avLst/>
          </a:prstGeom>
          <a:noFill/>
        </p:spPr>
        <p:txBody>
          <a:bodyPr wrap="square" rtlCol="0">
            <a:spAutoFit/>
          </a:bodyPr>
          <a:lstStyle/>
          <a:p>
            <a:pPr eaLnBrk="0" hangingPunct="0"/>
            <a:r>
              <a:rPr lang="en-US" sz="2400" b="1" dirty="0" smtClean="0">
                <a:solidFill>
                  <a:srgbClr val="FFC000"/>
                </a:solidFill>
                <a:latin typeface="Arial"/>
                <a:cs typeface="+mn-cs"/>
              </a:rPr>
              <a:t>New</a:t>
            </a:r>
            <a:endParaRPr lang="en-GB" sz="2400" b="1" dirty="0">
              <a:solidFill>
                <a:srgbClr val="FFC000"/>
              </a:solidFill>
              <a:latin typeface="Arial"/>
              <a:cs typeface="+mn-cs"/>
            </a:endParaRPr>
          </a:p>
        </p:txBody>
      </p:sp>
    </p:spTree>
    <p:extLst>
      <p:ext uri="{BB962C8B-B14F-4D97-AF65-F5344CB8AC3E}">
        <p14:creationId xmlns:p14="http://schemas.microsoft.com/office/powerpoint/2010/main" val="382044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pic>
        <p:nvPicPr>
          <p:cNvPr id="25602" name="Picture 2"/>
          <p:cNvPicPr>
            <a:picLocks noChangeAspect="1" noChangeArrowheads="1"/>
          </p:cNvPicPr>
          <p:nvPr/>
        </p:nvPicPr>
        <p:blipFill>
          <a:blip r:embed="rId3" cstate="print"/>
          <a:srcRect/>
          <a:stretch>
            <a:fillRect/>
          </a:stretch>
        </p:blipFill>
        <p:spPr bwMode="auto">
          <a:xfrm>
            <a:off x="23477" y="225084"/>
            <a:ext cx="9050453" cy="6541654"/>
          </a:xfrm>
          <a:prstGeom prst="rect">
            <a:avLst/>
          </a:prstGeom>
          <a:noFill/>
          <a:ln w="9525">
            <a:noFill/>
            <a:miter lim="800000"/>
            <a:headEnd/>
            <a:tailEnd/>
          </a:ln>
        </p:spPr>
      </p:pic>
      <p:sp>
        <p:nvSpPr>
          <p:cNvPr id="7" name="TextBox 6"/>
          <p:cNvSpPr txBox="1"/>
          <p:nvPr/>
        </p:nvSpPr>
        <p:spPr>
          <a:xfrm>
            <a:off x="7523544" y="733353"/>
            <a:ext cx="1415772" cy="369332"/>
          </a:xfrm>
          <a:prstGeom prst="rect">
            <a:avLst/>
          </a:prstGeom>
          <a:noFill/>
        </p:spPr>
        <p:txBody>
          <a:bodyPr wrap="none" rtlCol="0">
            <a:spAutoFit/>
          </a:bodyPr>
          <a:lstStyle/>
          <a:p>
            <a:r>
              <a:rPr lang="en-US" b="1" dirty="0" err="1" smtClean="0"/>
              <a:t>Kallenbach</a:t>
            </a:r>
            <a:endParaRPr lang="en-US" b="1" dirty="0"/>
          </a:p>
        </p:txBody>
      </p:sp>
      <p:cxnSp>
        <p:nvCxnSpPr>
          <p:cNvPr id="13" name="Straight Connector 12"/>
          <p:cNvCxnSpPr/>
          <p:nvPr/>
        </p:nvCxnSpPr>
        <p:spPr bwMode="auto">
          <a:xfrm flipV="1">
            <a:off x="7067309" y="6347460"/>
            <a:ext cx="1047991" cy="1138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flipV="1">
            <a:off x="807720" y="6644544"/>
            <a:ext cx="6841988" cy="2295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p:cNvPicPr>
            <a:picLocks noChangeAspect="1"/>
          </p:cNvPicPr>
          <p:nvPr/>
        </p:nvPicPr>
        <p:blipFill>
          <a:blip r:embed="rId3" cstate="print">
            <a:extLst>
              <a:ext uri="{28A0092B-C50C-407E-A947-70E740481C1C}">
                <a14:useLocalDpi xmlns:a14="http://schemas.microsoft.com/office/drawing/2010/main" val="0"/>
              </a:ext>
            </a:extLst>
          </a:blip>
          <a:srcRect l="1869" r="2" b="3043"/>
          <a:stretch>
            <a:fillRect/>
          </a:stretch>
        </p:blipFill>
        <p:spPr bwMode="auto">
          <a:xfrm>
            <a:off x="762000" y="3200400"/>
            <a:ext cx="33750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56"/>
          <p:cNvSpPr txBox="1">
            <a:spLocks noChangeArrowheads="1"/>
          </p:cNvSpPr>
          <p:nvPr/>
        </p:nvSpPr>
        <p:spPr bwMode="auto">
          <a:xfrm>
            <a:off x="0" y="125413"/>
            <a:ext cx="9144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Arial" pitchFamily="34" charset="0"/>
                <a:ea typeface="ＭＳ Ｐゴシック" pitchFamily="34" charset="-128"/>
              </a:defRPr>
            </a:lvl1pPr>
            <a:lvl2pPr marL="742950" indent="-28575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lnSpc>
                <a:spcPct val="85000"/>
              </a:lnSpc>
            </a:pPr>
            <a:r>
              <a:rPr kumimoji="1" lang="en-US" sz="3000">
                <a:solidFill>
                  <a:srgbClr val="0033CC"/>
                </a:solidFill>
                <a:cs typeface="+mn-cs"/>
              </a:rPr>
              <a:t>Non-linear Simulation of ELM Energy Deposition </a:t>
            </a:r>
          </a:p>
        </p:txBody>
      </p:sp>
      <p:pic>
        <p:nvPicPr>
          <p:cNvPr id="6147" name="Picture 6"/>
          <p:cNvPicPr>
            <a:picLocks noChangeAspect="1"/>
          </p:cNvPicPr>
          <p:nvPr/>
        </p:nvPicPr>
        <p:blipFill>
          <a:blip r:embed="rId4" cstate="print">
            <a:extLst>
              <a:ext uri="{28A0092B-C50C-407E-A947-70E740481C1C}">
                <a14:useLocalDpi xmlns:a14="http://schemas.microsoft.com/office/drawing/2010/main" val="0"/>
              </a:ext>
            </a:extLst>
          </a:blip>
          <a:srcRect l="5490" r="4572" b="5550"/>
          <a:stretch>
            <a:fillRect/>
          </a:stretch>
        </p:blipFill>
        <p:spPr bwMode="auto">
          <a:xfrm>
            <a:off x="4953000" y="3200400"/>
            <a:ext cx="32527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895600" y="5864225"/>
            <a:ext cx="4219575" cy="369888"/>
          </a:xfrm>
          <a:prstGeom prst="rect">
            <a:avLst/>
          </a:prstGeom>
          <a:noFill/>
        </p:spPr>
        <p:txBody>
          <a:bodyPr>
            <a:spAutoFit/>
          </a:bodyPr>
          <a:lstStyle/>
          <a:p>
            <a:pPr eaLnBrk="0" hangingPunct="0">
              <a:defRPr/>
            </a:pPr>
            <a:r>
              <a:rPr lang="en-GB" i="1" dirty="0">
                <a:solidFill>
                  <a:srgbClr val="000000"/>
                </a:solidFill>
                <a:latin typeface="Arial"/>
                <a:ea typeface="ＭＳ Ｐゴシック" charset="0"/>
                <a:cs typeface="ＭＳ Ｐゴシック" charset="0"/>
              </a:rPr>
              <a:t>Conductive ELM in ITER Q=10 plasma</a:t>
            </a:r>
          </a:p>
        </p:txBody>
      </p:sp>
      <p:sp>
        <p:nvSpPr>
          <p:cNvPr id="12" name="Content Placeholder 2"/>
          <p:cNvSpPr txBox="1">
            <a:spLocks/>
          </p:cNvSpPr>
          <p:nvPr/>
        </p:nvSpPr>
        <p:spPr bwMode="auto">
          <a:xfrm>
            <a:off x="152400" y="609600"/>
            <a:ext cx="8763000" cy="2590800"/>
          </a:xfrm>
          <a:prstGeom prst="rect">
            <a:avLst/>
          </a:prstGeom>
          <a:solidFill>
            <a:schemeClr val="bg1"/>
          </a:solidFill>
          <a:ln>
            <a:noFill/>
          </a:ln>
          <a:extLst>
            <a:ext uri="{FAA26D3D-D897-4be2-8F04-BA451C77F1D7}">
              <ma14:placeholderFlag xmlns:ma14="http://schemas.microsoft.com/office/mac/drawingml/2011/main" xmlns="" val="1"/>
            </a:ext>
          </a:extLst>
        </p:spPr>
        <p:txBody>
          <a:bodyPr/>
          <a:lstStyle>
            <a:lvl1pPr marL="266700" indent="-266700" eaLnBrk="0" hangingPunct="0">
              <a:defRPr sz="4000" b="1">
                <a:solidFill>
                  <a:schemeClr val="tx1"/>
                </a:solidFill>
                <a:latin typeface="Arial" pitchFamily="34" charset="0"/>
                <a:ea typeface="ＭＳ Ｐゴシック" pitchFamily="34" charset="-128"/>
              </a:defRPr>
            </a:lvl1pPr>
            <a:lvl2pPr marL="533400" indent="-26670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a:spcBef>
                <a:spcPct val="20000"/>
              </a:spcBef>
              <a:buFontTx/>
              <a:buChar char="•"/>
            </a:pPr>
            <a:r>
              <a:rPr lang="en-GB" sz="2000" dirty="0">
                <a:solidFill>
                  <a:srgbClr val="0033CC"/>
                </a:solidFill>
                <a:cs typeface="Arial" pitchFamily="34" charset="0"/>
              </a:rPr>
              <a:t>ELM simulations in ITER Q=10 plasma scenario (JOREK code)</a:t>
            </a:r>
          </a:p>
          <a:p>
            <a:pPr>
              <a:spcBef>
                <a:spcPct val="20000"/>
              </a:spcBef>
              <a:buFontTx/>
              <a:buChar char="•"/>
            </a:pPr>
            <a:r>
              <a:rPr lang="en-GB" sz="2000" dirty="0">
                <a:solidFill>
                  <a:srgbClr val="0033CC"/>
                </a:solidFill>
                <a:cs typeface="Arial" pitchFamily="34" charset="0"/>
              </a:rPr>
              <a:t>Conductive ELMs : </a:t>
            </a:r>
          </a:p>
          <a:p>
            <a:pPr lvl="1">
              <a:spcBef>
                <a:spcPct val="20000"/>
              </a:spcBef>
              <a:buFontTx/>
              <a:buChar char="–"/>
            </a:pPr>
            <a:r>
              <a:rPr lang="en-GB" sz="1600" b="0" dirty="0">
                <a:solidFill>
                  <a:srgbClr val="0033CC"/>
                </a:solidFill>
                <a:cs typeface="Arial" pitchFamily="34" charset="0"/>
              </a:rPr>
              <a:t>large magnetic perturbation leads to </a:t>
            </a:r>
            <a:r>
              <a:rPr lang="en-GB" sz="1600" b="0" dirty="0" err="1">
                <a:solidFill>
                  <a:srgbClr val="0033CC"/>
                </a:solidFill>
                <a:cs typeface="Arial" pitchFamily="34" charset="0"/>
              </a:rPr>
              <a:t>ergodic</a:t>
            </a:r>
            <a:r>
              <a:rPr lang="en-GB" sz="1600" b="0" dirty="0">
                <a:solidFill>
                  <a:srgbClr val="0033CC"/>
                </a:solidFill>
                <a:cs typeface="Arial" pitchFamily="34" charset="0"/>
              </a:rPr>
              <a:t> edge with </a:t>
            </a:r>
            <a:r>
              <a:rPr lang="en-GB" sz="1600" b="0" dirty="0" err="1">
                <a:solidFill>
                  <a:srgbClr val="0033CC"/>
                </a:solidFill>
                <a:cs typeface="Arial" pitchFamily="34" charset="0"/>
              </a:rPr>
              <a:t>homoclinic</a:t>
            </a:r>
            <a:r>
              <a:rPr lang="en-GB" sz="1600" b="0" dirty="0">
                <a:solidFill>
                  <a:srgbClr val="0033CC"/>
                </a:solidFill>
                <a:cs typeface="Arial" pitchFamily="34" charset="0"/>
              </a:rPr>
              <a:t> tangles</a:t>
            </a:r>
          </a:p>
          <a:p>
            <a:pPr lvl="1">
              <a:spcBef>
                <a:spcPct val="20000"/>
              </a:spcBef>
              <a:buFontTx/>
              <a:buChar char="–"/>
            </a:pPr>
            <a:r>
              <a:rPr lang="en-GB" sz="1600" b="0" dirty="0">
                <a:solidFill>
                  <a:srgbClr val="0033CC"/>
                </a:solidFill>
                <a:cs typeface="Arial" pitchFamily="34" charset="0"/>
              </a:rPr>
              <a:t>parallel conduction on perturbed magnetic field lines</a:t>
            </a:r>
          </a:p>
          <a:p>
            <a:pPr lvl="1">
              <a:spcBef>
                <a:spcPct val="20000"/>
              </a:spcBef>
              <a:buFontTx/>
              <a:buChar char="–"/>
            </a:pPr>
            <a:r>
              <a:rPr lang="en-GB" sz="1600" b="0" dirty="0">
                <a:solidFill>
                  <a:srgbClr val="0033CC"/>
                </a:solidFill>
                <a:cs typeface="Arial" pitchFamily="34" charset="0"/>
              </a:rPr>
              <a:t>broadening of energy deposition scales with magnetic perturbation</a:t>
            </a:r>
          </a:p>
          <a:p>
            <a:pPr>
              <a:spcBef>
                <a:spcPct val="20000"/>
              </a:spcBef>
              <a:buFontTx/>
              <a:buChar char="•"/>
            </a:pPr>
            <a:r>
              <a:rPr lang="en-GB" sz="2000" dirty="0">
                <a:solidFill>
                  <a:srgbClr val="0033CC"/>
                </a:solidFill>
                <a:cs typeface="Arial" pitchFamily="34" charset="0"/>
              </a:rPr>
              <a:t>Convective ELMs: </a:t>
            </a:r>
          </a:p>
          <a:p>
            <a:pPr lvl="1">
              <a:spcBef>
                <a:spcPct val="20000"/>
              </a:spcBef>
              <a:buFontTx/>
              <a:buChar char="–"/>
            </a:pPr>
            <a:r>
              <a:rPr lang="en-GB" sz="1600" b="0" dirty="0">
                <a:solidFill>
                  <a:srgbClr val="0033CC"/>
                </a:solidFill>
                <a:cs typeface="Arial" pitchFamily="34" charset="0"/>
              </a:rPr>
              <a:t>filament formation, energy density losses in parallel direction</a:t>
            </a:r>
          </a:p>
          <a:p>
            <a:pPr lvl="1">
              <a:spcBef>
                <a:spcPct val="20000"/>
              </a:spcBef>
              <a:buFontTx/>
              <a:buChar char="–"/>
            </a:pPr>
            <a:r>
              <a:rPr lang="en-GB" sz="1600" b="0" dirty="0">
                <a:solidFill>
                  <a:srgbClr val="0033CC"/>
                </a:solidFill>
                <a:cs typeface="Arial" pitchFamily="34" charset="0"/>
              </a:rPr>
              <a:t>broadening energy deposition due to radial distance travelled relative to parallel transport</a:t>
            </a:r>
          </a:p>
          <a:p>
            <a:pPr lvl="1">
              <a:spcBef>
                <a:spcPct val="20000"/>
              </a:spcBef>
              <a:buFontTx/>
              <a:buChar char="–"/>
            </a:pPr>
            <a:endParaRPr lang="en-GB" sz="1800" dirty="0">
              <a:solidFill>
                <a:srgbClr val="000000"/>
              </a:solidFill>
              <a:latin typeface="Times New Roman" pitchFamily="18" charset="0"/>
              <a:cs typeface="+mn-cs"/>
            </a:endParaRPr>
          </a:p>
        </p:txBody>
      </p:sp>
    </p:spTree>
    <p:extLst>
      <p:ext uri="{BB962C8B-B14F-4D97-AF65-F5344CB8AC3E}">
        <p14:creationId xmlns:p14="http://schemas.microsoft.com/office/powerpoint/2010/main" val="32262410"/>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669" y="196600"/>
            <a:ext cx="7884965" cy="667815"/>
          </a:xfrm>
        </p:spPr>
        <p:txBody>
          <a:bodyPr>
            <a:noAutofit/>
          </a:bodyPr>
          <a:lstStyle/>
          <a:p>
            <a:pPr algn="l"/>
            <a:r>
              <a:rPr lang="en-US" sz="2800" b="1" dirty="0" err="1"/>
              <a:t>Modelling</a:t>
            </a:r>
            <a:r>
              <a:rPr lang="en-US" sz="2800" b="1" dirty="0"/>
              <a:t> of ITER plasma shutdown with runaway mitigation using TSC</a:t>
            </a:r>
            <a:endParaRPr lang="en-US" sz="2800" dirty="0"/>
          </a:p>
        </p:txBody>
      </p:sp>
      <p:sp>
        <p:nvSpPr>
          <p:cNvPr id="3" name="Subtitle 2"/>
          <p:cNvSpPr>
            <a:spLocks noGrp="1"/>
          </p:cNvSpPr>
          <p:nvPr>
            <p:ph type="subTitle" idx="1"/>
          </p:nvPr>
        </p:nvSpPr>
        <p:spPr>
          <a:xfrm>
            <a:off x="429522" y="899697"/>
            <a:ext cx="7772400" cy="520847"/>
          </a:xfrm>
        </p:spPr>
        <p:txBody>
          <a:bodyPr>
            <a:normAutofit/>
          </a:bodyPr>
          <a:lstStyle/>
          <a:p>
            <a:r>
              <a:rPr lang="en-US" sz="2400" dirty="0" err="1" smtClean="0">
                <a:solidFill>
                  <a:schemeClr val="tx1"/>
                </a:solidFill>
              </a:rPr>
              <a:t>I.Bandyopadhyay</a:t>
            </a:r>
            <a:r>
              <a:rPr lang="en-US" sz="2400" dirty="0" smtClean="0">
                <a:solidFill>
                  <a:schemeClr val="tx1"/>
                </a:solidFill>
              </a:rPr>
              <a:t>, </a:t>
            </a:r>
            <a:r>
              <a:rPr lang="en-US" sz="2400" dirty="0">
                <a:solidFill>
                  <a:schemeClr val="tx1"/>
                </a:solidFill>
              </a:rPr>
              <a:t>A.K. </a:t>
            </a:r>
            <a:r>
              <a:rPr lang="en-US" sz="2400" dirty="0" smtClean="0">
                <a:solidFill>
                  <a:schemeClr val="tx1"/>
                </a:solidFill>
              </a:rPr>
              <a:t>Singh, </a:t>
            </a:r>
            <a:r>
              <a:rPr lang="en-US" sz="2400" dirty="0">
                <a:solidFill>
                  <a:schemeClr val="tx1"/>
                </a:solidFill>
              </a:rPr>
              <a:t>M. </a:t>
            </a:r>
            <a:r>
              <a:rPr lang="en-US" sz="2400" dirty="0" smtClean="0">
                <a:solidFill>
                  <a:schemeClr val="tx1"/>
                </a:solidFill>
              </a:rPr>
              <a:t>Sugihara </a:t>
            </a:r>
            <a:r>
              <a:rPr lang="en-US" sz="2400" dirty="0">
                <a:solidFill>
                  <a:schemeClr val="tx1"/>
                </a:solidFill>
              </a:rPr>
              <a:t>and S. C. </a:t>
            </a:r>
            <a:r>
              <a:rPr lang="en-US" sz="2400" dirty="0" err="1" smtClean="0">
                <a:solidFill>
                  <a:schemeClr val="tx1"/>
                </a:solidFill>
              </a:rPr>
              <a:t>Jardin</a:t>
            </a:r>
            <a:endParaRPr lang="en-US" sz="2400" dirty="0">
              <a:solidFill>
                <a:schemeClr val="tx1"/>
              </a:solidFill>
            </a:endParaRPr>
          </a:p>
        </p:txBody>
      </p:sp>
      <p:sp>
        <p:nvSpPr>
          <p:cNvPr id="4" name="Subtitle 2"/>
          <p:cNvSpPr txBox="1">
            <a:spLocks/>
          </p:cNvSpPr>
          <p:nvPr/>
        </p:nvSpPr>
        <p:spPr>
          <a:xfrm>
            <a:off x="217843" y="1420545"/>
            <a:ext cx="8890878" cy="277804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fontAlgn="auto">
              <a:spcAft>
                <a:spcPts val="0"/>
              </a:spcAft>
              <a:buFont typeface="Arial"/>
              <a:buChar char="•"/>
            </a:pPr>
            <a:r>
              <a:rPr lang="en-US" sz="2400" dirty="0">
                <a:solidFill>
                  <a:prstClr val="black"/>
                </a:solidFill>
              </a:rPr>
              <a:t>Model of runaway destabilization with </a:t>
            </a:r>
            <a:r>
              <a:rPr lang="en-US" sz="2400" dirty="0" smtClean="0">
                <a:solidFill>
                  <a:prstClr val="black"/>
                </a:solidFill>
              </a:rPr>
              <a:t>a train pellets launched in a plasma with impending disruption, but before thermal collapse </a:t>
            </a:r>
          </a:p>
          <a:p>
            <a:pPr marL="342900" indent="-342900" algn="l" fontAlgn="auto">
              <a:spcAft>
                <a:spcPts val="0"/>
              </a:spcAft>
              <a:buFont typeface="Arial"/>
              <a:buChar char="•"/>
            </a:pPr>
            <a:r>
              <a:rPr lang="en-US" sz="2400" dirty="0" smtClean="0">
                <a:solidFill>
                  <a:prstClr val="black"/>
                </a:solidFill>
              </a:rPr>
              <a:t>Series of pellets of radii between 5-25mm launched at speed between 500-1000m/s and paced between 50-200Hz can trigger MHD events, which can help </a:t>
            </a:r>
            <a:r>
              <a:rPr lang="en-US" sz="2400" dirty="0" err="1" smtClean="0">
                <a:solidFill>
                  <a:prstClr val="black"/>
                </a:solidFill>
              </a:rPr>
              <a:t>deconfine</a:t>
            </a:r>
            <a:r>
              <a:rPr lang="en-US" sz="2400" dirty="0" smtClean="0">
                <a:solidFill>
                  <a:prstClr val="black"/>
                </a:solidFill>
              </a:rPr>
              <a:t> and limit runaway currents to acceptable values   </a:t>
            </a:r>
          </a:p>
        </p:txBody>
      </p:sp>
      <p:sp>
        <p:nvSpPr>
          <p:cNvPr id="5" name="TextBox 4"/>
          <p:cNvSpPr txBox="1"/>
          <p:nvPr/>
        </p:nvSpPr>
        <p:spPr>
          <a:xfrm>
            <a:off x="-18197" y="6473476"/>
            <a:ext cx="1139207"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cs typeface="+mn-cs"/>
              </a:rPr>
              <a:t>ITR/P1-12</a:t>
            </a:r>
            <a:endParaRPr lang="en-US" dirty="0">
              <a:solidFill>
                <a:prstClr val="black"/>
              </a:solidFill>
              <a:latin typeface="Calibri"/>
              <a:cs typeface="+mn-cs"/>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937" y="3940591"/>
            <a:ext cx="4734064" cy="2444680"/>
          </a:xfrm>
          <a:prstGeom prst="rect">
            <a:avLst/>
          </a:prstGeom>
          <a:noFill/>
          <a:ln>
            <a:noFill/>
          </a:ln>
        </p:spPr>
      </p:pic>
      <p:sp>
        <p:nvSpPr>
          <p:cNvPr id="7" name="TextBox 6"/>
          <p:cNvSpPr txBox="1"/>
          <p:nvPr/>
        </p:nvSpPr>
        <p:spPr>
          <a:xfrm>
            <a:off x="253121" y="3757573"/>
            <a:ext cx="4333211" cy="2308324"/>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2400" dirty="0" smtClean="0">
                <a:solidFill>
                  <a:prstClr val="black"/>
                </a:solidFill>
                <a:latin typeface="Calibri"/>
                <a:cs typeface="+mn-cs"/>
              </a:rPr>
              <a:t>Tradeoff between large pellets with slow pacing and smaller pellets with faster pacing</a:t>
            </a:r>
          </a:p>
          <a:p>
            <a:pPr marL="285750" indent="-285750" defTabSz="457200" fontAlgn="auto">
              <a:spcBef>
                <a:spcPts val="0"/>
              </a:spcBef>
              <a:spcAft>
                <a:spcPts val="0"/>
              </a:spcAft>
              <a:buFont typeface="Arial"/>
              <a:buChar char="•"/>
            </a:pPr>
            <a:r>
              <a:rPr lang="en-US" sz="2400" dirty="0" smtClean="0">
                <a:solidFill>
                  <a:prstClr val="black"/>
                </a:solidFill>
                <a:latin typeface="Calibri"/>
                <a:cs typeface="+mn-cs"/>
              </a:rPr>
              <a:t>Experiments should be carried out to confirm proposed runaway mitigation</a:t>
            </a:r>
            <a:endParaRPr lang="en-US" sz="2400" dirty="0">
              <a:solidFill>
                <a:prstClr val="black"/>
              </a:solidFill>
              <a:latin typeface="Calibri"/>
              <a:cs typeface="+mn-cs"/>
            </a:endParaRPr>
          </a:p>
        </p:txBody>
      </p:sp>
    </p:spTree>
    <p:extLst>
      <p:ext uri="{BB962C8B-B14F-4D97-AF65-F5344CB8AC3E}">
        <p14:creationId xmlns:p14="http://schemas.microsoft.com/office/powerpoint/2010/main" val="949664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3"/>
          <p:cNvSpPr>
            <a:spLocks noChangeArrowheads="1"/>
          </p:cNvSpPr>
          <p:nvPr/>
        </p:nvSpPr>
        <p:spPr bwMode="auto">
          <a:xfrm>
            <a:off x="245705" y="892706"/>
            <a:ext cx="4098238" cy="5000595"/>
          </a:xfrm>
          <a:prstGeom prst="rect">
            <a:avLst/>
          </a:prstGeom>
          <a:noFill/>
          <a:ln w="12700">
            <a:noFill/>
            <a:miter lim="800000"/>
            <a:headEnd/>
            <a:tailEnd/>
          </a:ln>
        </p:spPr>
        <p:txBody>
          <a:bodyPr lIns="90440" tIns="44426" rIns="90440" bIns="44426"/>
          <a:lstStyle/>
          <a:p>
            <a:pPr marL="196125" indent="-196125">
              <a:spcBef>
                <a:spcPct val="60000"/>
              </a:spcBef>
              <a:buClr>
                <a:srgbClr val="03663E"/>
              </a:buClr>
              <a:buSzPct val="133000"/>
              <a:buFont typeface="Arial" pitchFamily="34" charset="0"/>
              <a:buChar char="•"/>
            </a:pPr>
            <a:r>
              <a:rPr lang="en-US" sz="1400" dirty="0" smtClean="0">
                <a:solidFill>
                  <a:srgbClr val="000000"/>
                </a:solidFill>
                <a:latin typeface="Arial" pitchFamily="34" charset="0"/>
                <a:ea typeface="ＭＳ Ｐゴシック" pitchFamily="34" charset="-128"/>
                <a:cs typeface="Arial" pitchFamily="34" charset="0"/>
              </a:rPr>
              <a:t>Disruptions on large </a:t>
            </a:r>
            <a:r>
              <a:rPr lang="en-US" sz="1400" dirty="0" err="1" smtClean="0">
                <a:solidFill>
                  <a:srgbClr val="000000"/>
                </a:solidFill>
                <a:latin typeface="Arial" pitchFamily="34" charset="0"/>
                <a:ea typeface="ＭＳ Ｐゴシック" pitchFamily="34" charset="-128"/>
                <a:cs typeface="Arial" pitchFamily="34" charset="0"/>
              </a:rPr>
              <a:t>tokamaks</a:t>
            </a:r>
            <a:r>
              <a:rPr lang="en-US" sz="1400" dirty="0" smtClean="0">
                <a:solidFill>
                  <a:srgbClr val="000000"/>
                </a:solidFill>
                <a:latin typeface="Arial" pitchFamily="34" charset="0"/>
                <a:ea typeface="ＭＳ Ｐゴシック" pitchFamily="34" charset="-128"/>
                <a:cs typeface="Arial" pitchFamily="34" charset="0"/>
              </a:rPr>
              <a:t> present challenges to handle the intense heat flux, the large forces from halo currents, and the potential first wall damage from multi-</a:t>
            </a:r>
            <a:r>
              <a:rPr lang="en-US" sz="1400" dirty="0" err="1" smtClean="0">
                <a:solidFill>
                  <a:srgbClr val="000000"/>
                </a:solidFill>
                <a:latin typeface="Arial" pitchFamily="34" charset="0"/>
                <a:ea typeface="ＭＳ Ｐゴシック" pitchFamily="34" charset="-128"/>
                <a:cs typeface="Arial" pitchFamily="34" charset="0"/>
              </a:rPr>
              <a:t>MeV</a:t>
            </a:r>
            <a:r>
              <a:rPr lang="en-US" sz="1400" dirty="0" smtClean="0">
                <a:solidFill>
                  <a:srgbClr val="000000"/>
                </a:solidFill>
                <a:latin typeface="Arial" pitchFamily="34" charset="0"/>
                <a:ea typeface="ＭＳ Ｐゴシック" pitchFamily="34" charset="-128"/>
                <a:cs typeface="Arial" pitchFamily="34" charset="0"/>
              </a:rPr>
              <a:t> runaway electrons </a:t>
            </a:r>
          </a:p>
          <a:p>
            <a:pPr marL="196125" indent="-196125">
              <a:spcBef>
                <a:spcPct val="60000"/>
              </a:spcBef>
              <a:buClr>
                <a:srgbClr val="03663E"/>
              </a:buClr>
              <a:buSzPct val="133000"/>
              <a:buFont typeface="Arial" pitchFamily="34" charset="0"/>
              <a:buChar char="•"/>
            </a:pPr>
            <a:r>
              <a:rPr lang="en-US" sz="1400" dirty="0" smtClean="0">
                <a:solidFill>
                  <a:srgbClr val="000000"/>
                </a:solidFill>
                <a:latin typeface="Arial" pitchFamily="34" charset="0"/>
                <a:ea typeface="ＭＳ Ｐゴシック" pitchFamily="34" charset="-128"/>
                <a:cs typeface="Arial" pitchFamily="34" charset="0"/>
              </a:rPr>
              <a:t>ORNL is developing the technology to inject sufficient material (Ne, D</a:t>
            </a:r>
            <a:r>
              <a:rPr lang="en-US" sz="1400" baseline="-25000" dirty="0" smtClean="0">
                <a:solidFill>
                  <a:srgbClr val="000000"/>
                </a:solidFill>
                <a:latin typeface="Arial" pitchFamily="34" charset="0"/>
                <a:ea typeface="ＭＳ Ｐゴシック" pitchFamily="34" charset="-128"/>
                <a:cs typeface="Arial" pitchFamily="34" charset="0"/>
              </a:rPr>
              <a:t>2</a:t>
            </a:r>
            <a:r>
              <a:rPr lang="en-US" sz="1400" dirty="0" smtClean="0">
                <a:solidFill>
                  <a:srgbClr val="000000"/>
                </a:solidFill>
                <a:latin typeface="Arial" pitchFamily="34" charset="0"/>
                <a:ea typeface="ＭＳ Ｐゴシック" pitchFamily="34" charset="-128"/>
                <a:cs typeface="Arial" pitchFamily="34" charset="0"/>
              </a:rPr>
              <a:t>) deeply into plasmas for a rapid shutdown and runaway electron </a:t>
            </a:r>
            <a:r>
              <a:rPr lang="en-US" sz="1400" dirty="0" err="1" smtClean="0">
                <a:solidFill>
                  <a:srgbClr val="000000"/>
                </a:solidFill>
                <a:latin typeface="Arial" pitchFamily="34" charset="0"/>
                <a:ea typeface="ＭＳ Ｐゴシック" pitchFamily="34" charset="-128"/>
                <a:cs typeface="Arial" pitchFamily="34" charset="0"/>
              </a:rPr>
              <a:t>collisional</a:t>
            </a:r>
            <a:r>
              <a:rPr lang="en-US" sz="1400" dirty="0" smtClean="0">
                <a:solidFill>
                  <a:srgbClr val="000000"/>
                </a:solidFill>
                <a:latin typeface="Arial" pitchFamily="34" charset="0"/>
                <a:ea typeface="ＭＳ Ｐゴシック" pitchFamily="34" charset="-128"/>
                <a:cs typeface="Arial" pitchFamily="34" charset="0"/>
              </a:rPr>
              <a:t> suppression</a:t>
            </a:r>
          </a:p>
          <a:p>
            <a:pPr marL="196125" indent="-196125">
              <a:spcBef>
                <a:spcPct val="60000"/>
              </a:spcBef>
              <a:buClr>
                <a:srgbClr val="03663E"/>
              </a:buClr>
              <a:buSzPct val="133000"/>
              <a:buFont typeface="Arial" pitchFamily="34" charset="0"/>
              <a:buChar char="•"/>
            </a:pPr>
            <a:r>
              <a:rPr lang="en-US" sz="1400" dirty="0" smtClean="0">
                <a:solidFill>
                  <a:srgbClr val="000000"/>
                </a:solidFill>
                <a:latin typeface="Arial" pitchFamily="34" charset="0"/>
                <a:ea typeface="ＭＳ Ｐゴシック" pitchFamily="34" charset="-128"/>
                <a:cs typeface="Arial" pitchFamily="34" charset="0"/>
              </a:rPr>
              <a:t>Massive gas injection via ORNL fast magnetic valves has been used on DIII-D and </a:t>
            </a:r>
            <a:r>
              <a:rPr lang="en-US" sz="1400" dirty="0" err="1" smtClean="0">
                <a:solidFill>
                  <a:srgbClr val="000000"/>
                </a:solidFill>
                <a:latin typeface="Arial" pitchFamily="34" charset="0"/>
                <a:ea typeface="ＭＳ Ｐゴシック" pitchFamily="34" charset="-128"/>
                <a:cs typeface="Arial" pitchFamily="34" charset="0"/>
              </a:rPr>
              <a:t>Alcator</a:t>
            </a:r>
            <a:r>
              <a:rPr lang="en-US" sz="1400" dirty="0" smtClean="0">
                <a:solidFill>
                  <a:srgbClr val="000000"/>
                </a:solidFill>
                <a:latin typeface="Arial" pitchFamily="34" charset="0"/>
                <a:ea typeface="ＭＳ Ｐゴシック" pitchFamily="34" charset="-128"/>
                <a:cs typeface="Arial" pitchFamily="34" charset="0"/>
              </a:rPr>
              <a:t> C-Mod to successfully mitigate some of the deleterious effects </a:t>
            </a:r>
          </a:p>
          <a:p>
            <a:pPr marL="196125" indent="-196125">
              <a:spcBef>
                <a:spcPct val="60000"/>
              </a:spcBef>
              <a:buClr>
                <a:srgbClr val="03663E"/>
              </a:buClr>
              <a:buSzPct val="133000"/>
              <a:buFont typeface="Arial" pitchFamily="34" charset="0"/>
              <a:buChar char="•"/>
            </a:pPr>
            <a:r>
              <a:rPr lang="en-US" sz="1400" dirty="0" smtClean="0">
                <a:solidFill>
                  <a:srgbClr val="000000"/>
                </a:solidFill>
                <a:latin typeface="Arial" pitchFamily="34" charset="0"/>
                <a:ea typeface="ＭＳ Ｐゴシック" pitchFamily="34" charset="-128"/>
                <a:cs typeface="Arial" pitchFamily="34" charset="0"/>
              </a:rPr>
              <a:t>Injection of large shattered pellets is a new technique developed at ORNL, and experiments  on DIII-D resulted in deeper penetration and much higher density with a single pellet containing ~3x10</a:t>
            </a:r>
            <a:r>
              <a:rPr lang="en-US" sz="1400" baseline="30000" dirty="0" smtClean="0">
                <a:solidFill>
                  <a:srgbClr val="000000"/>
                </a:solidFill>
                <a:latin typeface="Arial" pitchFamily="34" charset="0"/>
                <a:ea typeface="ＭＳ Ｐゴシック" pitchFamily="34" charset="-128"/>
                <a:cs typeface="Arial" pitchFamily="34" charset="0"/>
              </a:rPr>
              <a:t>23</a:t>
            </a:r>
            <a:r>
              <a:rPr lang="en-US" sz="1400" dirty="0" smtClean="0">
                <a:solidFill>
                  <a:srgbClr val="000000"/>
                </a:solidFill>
                <a:latin typeface="Arial" pitchFamily="34" charset="0"/>
                <a:ea typeface="ＭＳ Ｐゴシック" pitchFamily="34" charset="-128"/>
                <a:cs typeface="Arial" pitchFamily="34" charset="0"/>
              </a:rPr>
              <a:t> atoms than with massive gas injection of the same</a:t>
            </a:r>
          </a:p>
          <a:p>
            <a:pPr marL="196125" indent="-196125">
              <a:spcBef>
                <a:spcPct val="60000"/>
              </a:spcBef>
              <a:buClr>
                <a:srgbClr val="03663E"/>
              </a:buClr>
              <a:buSzPct val="133000"/>
              <a:buFont typeface="Arial" pitchFamily="34" charset="0"/>
              <a:buChar char="•"/>
            </a:pPr>
            <a:r>
              <a:rPr lang="en-US" sz="1400" dirty="0" smtClean="0">
                <a:solidFill>
                  <a:srgbClr val="000000"/>
                </a:solidFill>
                <a:latin typeface="Arial" pitchFamily="34" charset="0"/>
                <a:ea typeface="ＭＳ Ｐゴシック" pitchFamily="34" charset="-128"/>
                <a:cs typeface="Arial" pitchFamily="34" charset="0"/>
              </a:rPr>
              <a:t>Important capability needed for maintaining successful operation of ITER and future reactors</a:t>
            </a:r>
          </a:p>
          <a:p>
            <a:pPr marL="196125" indent="-196125">
              <a:spcBef>
                <a:spcPct val="60000"/>
              </a:spcBef>
              <a:buClr>
                <a:srgbClr val="CC0066"/>
              </a:buClr>
              <a:buSzPct val="133000"/>
              <a:buFont typeface="Arial" pitchFamily="34" charset="0"/>
              <a:buChar char="•"/>
            </a:pPr>
            <a:endParaRPr lang="en-US" b="1" dirty="0" smtClean="0">
              <a:solidFill>
                <a:srgbClr val="000000"/>
              </a:solidFill>
              <a:latin typeface="Arial Narrow" pitchFamily="34" charset="0"/>
              <a:ea typeface="ＭＳ Ｐゴシック" pitchFamily="34" charset="-128"/>
              <a:cs typeface="+mn-cs"/>
            </a:endParaRPr>
          </a:p>
        </p:txBody>
      </p:sp>
      <p:sp>
        <p:nvSpPr>
          <p:cNvPr id="4098" name="Line 5"/>
          <p:cNvSpPr>
            <a:spLocks noChangeShapeType="1"/>
          </p:cNvSpPr>
          <p:nvPr/>
        </p:nvSpPr>
        <p:spPr bwMode="auto">
          <a:xfrm>
            <a:off x="283717" y="866789"/>
            <a:ext cx="8558925" cy="0"/>
          </a:xfrm>
          <a:prstGeom prst="line">
            <a:avLst/>
          </a:prstGeom>
          <a:noFill/>
          <a:ln w="38100">
            <a:solidFill>
              <a:srgbClr val="000000"/>
            </a:solidFill>
            <a:round/>
            <a:headEnd/>
            <a:tailEnd/>
          </a:ln>
        </p:spPr>
        <p:txBody>
          <a:bodyPr wrap="none" lIns="91392" tIns="45696" rIns="91392" bIns="45696" anchor="ctr"/>
          <a:lstStyle/>
          <a:p>
            <a:endParaRPr lang="en-US" dirty="0" smtClean="0">
              <a:solidFill>
                <a:srgbClr val="000000"/>
              </a:solidFill>
              <a:latin typeface="Arial" pitchFamily="34" charset="0"/>
              <a:ea typeface="ＭＳ Ｐゴシック" pitchFamily="34" charset="-128"/>
              <a:cs typeface="+mn-cs"/>
            </a:endParaRPr>
          </a:p>
        </p:txBody>
      </p:sp>
      <p:sp>
        <p:nvSpPr>
          <p:cNvPr id="4099" name="Rectangle 11"/>
          <p:cNvSpPr>
            <a:spLocks noChangeArrowheads="1"/>
          </p:cNvSpPr>
          <p:nvPr/>
        </p:nvSpPr>
        <p:spPr bwMode="auto">
          <a:xfrm>
            <a:off x="0" y="162706"/>
            <a:ext cx="9144000" cy="575939"/>
          </a:xfrm>
          <a:prstGeom prst="rect">
            <a:avLst/>
          </a:prstGeom>
          <a:noFill/>
          <a:ln w="0">
            <a:noFill/>
            <a:miter lim="800000"/>
            <a:headEnd/>
            <a:tailEnd/>
          </a:ln>
        </p:spPr>
        <p:txBody>
          <a:bodyPr lIns="91392" tIns="45696" rIns="91392" bIns="45696" anchor="ctr"/>
          <a:lstStyle/>
          <a:p>
            <a:pPr algn="ctr" defTabSz="913856"/>
            <a:r>
              <a:rPr lang="en-US" altLang="ja-JP" sz="2500" b="1" i="1" dirty="0" smtClean="0">
                <a:solidFill>
                  <a:srgbClr val="03663E"/>
                </a:solidFill>
                <a:latin typeface="Arial" pitchFamily="34" charset="0"/>
                <a:ea typeface="ＭＳ Ｐゴシック" pitchFamily="34" charset="-128"/>
                <a:cs typeface="Arial" pitchFamily="34" charset="0"/>
              </a:rPr>
              <a:t>Development and Testing of Plasma Disruption</a:t>
            </a:r>
          </a:p>
          <a:p>
            <a:pPr algn="ctr" defTabSz="913856"/>
            <a:r>
              <a:rPr lang="en-US" altLang="ja-JP" sz="2500" b="1" i="1" dirty="0" smtClean="0">
                <a:solidFill>
                  <a:srgbClr val="03663E"/>
                </a:solidFill>
                <a:latin typeface="Arial" pitchFamily="34" charset="0"/>
                <a:ea typeface="ＭＳ Ｐゴシック" pitchFamily="34" charset="-128"/>
                <a:cs typeface="Arial" pitchFamily="34" charset="0"/>
              </a:rPr>
              <a:t>Mitigation Systems Applicable for ITER</a:t>
            </a:r>
          </a:p>
        </p:txBody>
      </p:sp>
      <p:pic>
        <p:nvPicPr>
          <p:cNvPr id="4100" name="Picture 4"/>
          <p:cNvPicPr>
            <a:picLocks noChangeAspect="1" noChangeArrowheads="1"/>
          </p:cNvPicPr>
          <p:nvPr/>
        </p:nvPicPr>
        <p:blipFill>
          <a:blip r:embed="rId2" cstate="print"/>
          <a:srcRect/>
          <a:stretch>
            <a:fillRect/>
          </a:stretch>
        </p:blipFill>
        <p:spPr bwMode="auto">
          <a:xfrm>
            <a:off x="4479694" y="1478725"/>
            <a:ext cx="4243489" cy="4302268"/>
          </a:xfrm>
          <a:prstGeom prst="rect">
            <a:avLst/>
          </a:prstGeom>
          <a:noFill/>
          <a:ln w="9525">
            <a:noFill/>
            <a:miter lim="800000"/>
            <a:headEnd/>
            <a:tailEnd/>
          </a:ln>
        </p:spPr>
      </p:pic>
      <p:sp>
        <p:nvSpPr>
          <p:cNvPr id="4101" name="Rectangle 1"/>
          <p:cNvSpPr>
            <a:spLocks noChangeArrowheads="1"/>
          </p:cNvSpPr>
          <p:nvPr/>
        </p:nvSpPr>
        <p:spPr bwMode="auto">
          <a:xfrm>
            <a:off x="4312721" y="924384"/>
            <a:ext cx="4738970" cy="634900"/>
          </a:xfrm>
          <a:prstGeom prst="rect">
            <a:avLst/>
          </a:prstGeom>
          <a:noFill/>
          <a:ln w="9525">
            <a:noFill/>
            <a:miter lim="800000"/>
            <a:headEnd/>
            <a:tailEnd/>
          </a:ln>
        </p:spPr>
        <p:txBody>
          <a:bodyPr lIns="80119" tIns="40060" rIns="80119" bIns="40060">
            <a:spAutoFit/>
          </a:bodyPr>
          <a:lstStyle/>
          <a:p>
            <a:r>
              <a:rPr lang="en-GB" sz="1200" b="1" i="1" dirty="0" smtClean="0">
                <a:solidFill>
                  <a:srgbClr val="000000"/>
                </a:solidFill>
                <a:latin typeface="Arial" pitchFamily="34" charset="0"/>
                <a:ea typeface="ＭＳ Ｐゴシック" pitchFamily="34" charset="-128"/>
                <a:cs typeface="+mn-cs"/>
              </a:rPr>
              <a:t>Illustrations and photos of a pellet shattering on double-impact prototype target (same target design used inside DIII-D vessel)</a:t>
            </a:r>
            <a:endParaRPr lang="en-US" sz="1200" b="1" i="1" dirty="0" smtClean="0">
              <a:solidFill>
                <a:srgbClr val="000000"/>
              </a:solidFill>
              <a:latin typeface="Arial" pitchFamily="34" charset="0"/>
              <a:ea typeface="ＭＳ Ｐゴシック" pitchFamily="34" charset="-128"/>
              <a:cs typeface="+mn-cs"/>
            </a:endParaRPr>
          </a:p>
        </p:txBody>
      </p:sp>
      <p:sp>
        <p:nvSpPr>
          <p:cNvPr id="4102" name="Rectangle 2"/>
          <p:cNvSpPr>
            <a:spLocks noChangeArrowheads="1"/>
          </p:cNvSpPr>
          <p:nvPr/>
        </p:nvSpPr>
        <p:spPr bwMode="auto">
          <a:xfrm>
            <a:off x="4486479" y="1400976"/>
            <a:ext cx="4337155" cy="4489448"/>
          </a:xfrm>
          <a:prstGeom prst="rect">
            <a:avLst/>
          </a:prstGeom>
          <a:noFill/>
          <a:ln w="12700">
            <a:solidFill>
              <a:srgbClr val="03663E"/>
            </a:solidFill>
            <a:round/>
            <a:headEnd/>
            <a:tailEnd type="triangle" w="med" len="lg"/>
          </a:ln>
        </p:spPr>
        <p:txBody>
          <a:bodyPr lIns="80119" tIns="40060" rIns="80119" bIns="40060"/>
          <a:lstStyle/>
          <a:p>
            <a:pPr defTabSz="913856"/>
            <a:endParaRPr lang="en-US" sz="900" dirty="0" smtClean="0">
              <a:solidFill>
                <a:srgbClr val="000000"/>
              </a:solidFill>
              <a:latin typeface="Arial" pitchFamily="34" charset="0"/>
              <a:ea typeface="ＭＳ Ｐゴシック" pitchFamily="34" charset="-128"/>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Fusion Budget Planning Meeting</a:t>
            </a:r>
            <a:endParaRPr lang="en-US"/>
          </a:p>
        </p:txBody>
      </p:sp>
      <p:pic>
        <p:nvPicPr>
          <p:cNvPr id="26626" name="Picture 2"/>
          <p:cNvPicPr>
            <a:picLocks noChangeAspect="1" noChangeArrowheads="1"/>
          </p:cNvPicPr>
          <p:nvPr/>
        </p:nvPicPr>
        <p:blipFill>
          <a:blip r:embed="rId2" cstate="print"/>
          <a:srcRect/>
          <a:stretch>
            <a:fillRect/>
          </a:stretch>
        </p:blipFill>
        <p:spPr bwMode="auto">
          <a:xfrm>
            <a:off x="690563" y="419100"/>
            <a:ext cx="7932576" cy="6151396"/>
          </a:xfrm>
          <a:prstGeom prst="rect">
            <a:avLst/>
          </a:prstGeom>
          <a:noFill/>
          <a:ln w="9525">
            <a:noFill/>
            <a:miter lim="800000"/>
            <a:headEnd/>
            <a:tailEnd/>
          </a:ln>
        </p:spPr>
      </p:pic>
      <p:sp>
        <p:nvSpPr>
          <p:cNvPr id="4" name="Rectangle 3"/>
          <p:cNvSpPr/>
          <p:nvPr/>
        </p:nvSpPr>
        <p:spPr bwMode="auto">
          <a:xfrm>
            <a:off x="5937812" y="1875098"/>
            <a:ext cx="2257063" cy="103014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beyond ITER</a:t>
            </a:r>
            <a:endParaRPr lang="en-US" dirty="0"/>
          </a:p>
        </p:txBody>
      </p:sp>
      <p:sp>
        <p:nvSpPr>
          <p:cNvPr id="4" name="Footer Placeholder 3"/>
          <p:cNvSpPr>
            <a:spLocks noGrp="1"/>
          </p:cNvSpPr>
          <p:nvPr>
            <p:ph type="ftr" sz="quarter" idx="10"/>
          </p:nvPr>
        </p:nvSpPr>
        <p:spPr/>
        <p:txBody>
          <a:bodyPr/>
          <a:lstStyle/>
          <a:p>
            <a:pPr>
              <a:defRPr/>
            </a:pPr>
            <a:r>
              <a:rPr lang="en-US" smtClean="0"/>
              <a:t>Fusion Budget Planning Meeting</a:t>
            </a:r>
            <a:endParaRPr lang="en-US"/>
          </a:p>
        </p:txBody>
      </p:sp>
      <p:graphicFrame>
        <p:nvGraphicFramePr>
          <p:cNvPr id="7" name="Table 6"/>
          <p:cNvGraphicFramePr>
            <a:graphicFrameLocks noGrp="1"/>
          </p:cNvGraphicFramePr>
          <p:nvPr/>
        </p:nvGraphicFramePr>
        <p:xfrm>
          <a:off x="479897" y="1148674"/>
          <a:ext cx="8011879" cy="1752600"/>
        </p:xfrm>
        <a:graphic>
          <a:graphicData uri="http://schemas.openxmlformats.org/drawingml/2006/table">
            <a:tbl>
              <a:tblPr firstRow="1" bandRow="1">
                <a:tableStyleId>{21E4AEA4-8DFA-4A89-87EB-49C32662AFE0}</a:tableStyleId>
              </a:tblPr>
              <a:tblGrid>
                <a:gridCol w="2372689"/>
                <a:gridCol w="718848"/>
                <a:gridCol w="511628"/>
                <a:gridCol w="656316"/>
                <a:gridCol w="709913"/>
                <a:gridCol w="912746"/>
                <a:gridCol w="811329"/>
                <a:gridCol w="1318410"/>
              </a:tblGrid>
              <a:tr h="618713">
                <a:tc>
                  <a:txBody>
                    <a:bodyPr/>
                    <a:lstStyle/>
                    <a:p>
                      <a:endParaRPr lang="en-US" dirty="0"/>
                    </a:p>
                  </a:txBody>
                  <a:tcPr/>
                </a:tc>
                <a:tc>
                  <a:txBody>
                    <a:bodyPr/>
                    <a:lstStyle/>
                    <a:p>
                      <a:pPr algn="ctr">
                        <a:tabLst>
                          <a:tab pos="282575" algn="l"/>
                        </a:tabLst>
                      </a:pPr>
                      <a:r>
                        <a:rPr lang="en-US" dirty="0" err="1" smtClean="0"/>
                        <a:t>I</a:t>
                      </a:r>
                      <a:r>
                        <a:rPr lang="en-US" baseline="-25000" dirty="0" err="1" smtClean="0"/>
                        <a:t>p</a:t>
                      </a:r>
                      <a:endParaRPr lang="en-US" baseline="-25000" dirty="0" smtClean="0"/>
                    </a:p>
                    <a:p>
                      <a:pPr algn="ctr"/>
                      <a:r>
                        <a:rPr lang="en-US" sz="1600" baseline="0" dirty="0" smtClean="0"/>
                        <a:t>(MA)</a:t>
                      </a:r>
                      <a:endParaRPr lang="en-US" sz="1600" baseline="0" dirty="0"/>
                    </a:p>
                  </a:txBody>
                  <a:tcPr/>
                </a:tc>
                <a:tc>
                  <a:txBody>
                    <a:bodyPr/>
                    <a:lstStyle/>
                    <a:p>
                      <a:pPr algn="ctr">
                        <a:tabLst/>
                      </a:pPr>
                      <a:r>
                        <a:rPr lang="en-US" dirty="0" smtClean="0"/>
                        <a:t>B</a:t>
                      </a:r>
                      <a:endParaRPr lang="en-US" baseline="-25000" dirty="0" smtClean="0"/>
                    </a:p>
                    <a:p>
                      <a:pPr algn="ctr">
                        <a:tabLst/>
                      </a:pPr>
                      <a:r>
                        <a:rPr lang="en-US" baseline="0" dirty="0" smtClean="0"/>
                        <a:t>(T)</a:t>
                      </a:r>
                      <a:endParaRPr lang="en-US" baseline="0" dirty="0"/>
                    </a:p>
                  </a:txBody>
                  <a:tcPr/>
                </a:tc>
                <a:tc>
                  <a:txBody>
                    <a:bodyPr/>
                    <a:lstStyle/>
                    <a:p>
                      <a:pPr algn="ctr"/>
                      <a:r>
                        <a:rPr lang="en-US" dirty="0" err="1" smtClean="0">
                          <a:latin typeface="Symbol" pitchFamily="18" charset="2"/>
                        </a:rPr>
                        <a:t>b</a:t>
                      </a:r>
                      <a:r>
                        <a:rPr lang="en-US" baseline="-25000" dirty="0" err="1" smtClean="0"/>
                        <a:t>N</a:t>
                      </a:r>
                      <a:endParaRPr lang="en-US" baseline="-25000" dirty="0" smtClean="0"/>
                    </a:p>
                  </a:txBody>
                  <a:tcPr/>
                </a:tc>
                <a:tc>
                  <a:txBody>
                    <a:bodyPr/>
                    <a:lstStyle/>
                    <a:p>
                      <a:pPr algn="ctr"/>
                      <a:r>
                        <a:rPr lang="en-US" baseline="0" dirty="0" smtClean="0">
                          <a:latin typeface="Symbol" pitchFamily="18" charset="2"/>
                        </a:rPr>
                        <a:t>b</a:t>
                      </a:r>
                    </a:p>
                    <a:p>
                      <a:pPr algn="ctr"/>
                      <a:r>
                        <a:rPr lang="en-US" baseline="0" dirty="0" smtClean="0"/>
                        <a:t>(%)</a:t>
                      </a:r>
                      <a:endParaRPr lang="en-US" baseline="0" dirty="0"/>
                    </a:p>
                  </a:txBody>
                  <a:tcPr/>
                </a:tc>
                <a:tc>
                  <a:txBody>
                    <a:bodyPr/>
                    <a:lstStyle/>
                    <a:p>
                      <a:pPr algn="ctr"/>
                      <a:r>
                        <a:rPr lang="en-US" baseline="0" dirty="0" err="1" smtClean="0"/>
                        <a:t>P</a:t>
                      </a:r>
                      <a:r>
                        <a:rPr lang="en-US" baseline="-25000" dirty="0" err="1" smtClean="0"/>
                        <a:t>fusion</a:t>
                      </a:r>
                      <a:endParaRPr lang="en-US" baseline="-25000" dirty="0" smtClean="0"/>
                    </a:p>
                    <a:p>
                      <a:pPr algn="ctr"/>
                      <a:r>
                        <a:rPr lang="en-US" sz="1600" baseline="0" dirty="0" smtClean="0"/>
                        <a:t>(MW)</a:t>
                      </a:r>
                      <a:endParaRPr lang="en-US" sz="1600" baseline="0" dirty="0"/>
                    </a:p>
                  </a:txBody>
                  <a:tcPr/>
                </a:tc>
                <a:tc>
                  <a:txBody>
                    <a:bodyPr/>
                    <a:lstStyle/>
                    <a:p>
                      <a:pPr algn="ctr"/>
                      <a:r>
                        <a:rPr lang="en-US" sz="1800" dirty="0" err="1" smtClean="0"/>
                        <a:t>P</a:t>
                      </a:r>
                      <a:r>
                        <a:rPr lang="en-US" sz="1800" baseline="-25000" dirty="0" err="1" smtClean="0"/>
                        <a:t>elec</a:t>
                      </a:r>
                      <a:endParaRPr lang="en-US" sz="1800" baseline="-25000" dirty="0" smtClean="0"/>
                    </a:p>
                    <a:p>
                      <a:pPr algn="ctr"/>
                      <a:r>
                        <a:rPr lang="en-US" sz="1400" baseline="0" dirty="0" smtClean="0"/>
                        <a:t>(</a:t>
                      </a:r>
                      <a:r>
                        <a:rPr lang="en-US" sz="1400" baseline="0" dirty="0" err="1" smtClean="0"/>
                        <a:t>MW</a:t>
                      </a:r>
                      <a:r>
                        <a:rPr lang="en-US" sz="1400" baseline="-25000" dirty="0" err="1" smtClean="0"/>
                        <a:t>e</a:t>
                      </a:r>
                      <a:r>
                        <a:rPr lang="en-US" sz="1200" baseline="0" dirty="0" smtClean="0"/>
                        <a:t>)</a:t>
                      </a:r>
                      <a:endParaRPr lang="en-US" sz="1200" baseline="0" dirty="0"/>
                    </a:p>
                  </a:txBody>
                  <a:tcPr/>
                </a:tc>
                <a:tc>
                  <a:txBody>
                    <a:bodyPr/>
                    <a:lstStyle/>
                    <a:p>
                      <a:pPr algn="ctr"/>
                      <a:r>
                        <a:rPr lang="en-US" sz="1600" dirty="0" smtClean="0"/>
                        <a:t>Plant</a:t>
                      </a:r>
                    </a:p>
                    <a:p>
                      <a:pPr algn="ctr"/>
                      <a:r>
                        <a:rPr lang="en-US" sz="1600" dirty="0" smtClean="0"/>
                        <a:t>Efficiency</a:t>
                      </a:r>
                      <a:endParaRPr lang="en-US" sz="1600" dirty="0"/>
                    </a:p>
                  </a:txBody>
                  <a:tcPr/>
                </a:tc>
              </a:tr>
              <a:tr h="370840">
                <a:tc>
                  <a:txBody>
                    <a:bodyPr/>
                    <a:lstStyle/>
                    <a:p>
                      <a:r>
                        <a:rPr lang="en-US" dirty="0" smtClean="0"/>
                        <a:t>ITER Scenario 2</a:t>
                      </a:r>
                      <a:endParaRPr lang="en-US" dirty="0"/>
                    </a:p>
                  </a:txBody>
                  <a:tcPr/>
                </a:tc>
                <a:tc>
                  <a:txBody>
                    <a:bodyPr/>
                    <a:lstStyle/>
                    <a:p>
                      <a:pPr algn="ctr"/>
                      <a:r>
                        <a:rPr lang="en-US" dirty="0" smtClean="0"/>
                        <a:t>15</a:t>
                      </a:r>
                      <a:endParaRPr lang="en-US" dirty="0"/>
                    </a:p>
                  </a:txBody>
                  <a:tcPr/>
                </a:tc>
                <a:tc>
                  <a:txBody>
                    <a:bodyPr/>
                    <a:lstStyle/>
                    <a:p>
                      <a:pPr algn="ctr"/>
                      <a:r>
                        <a:rPr lang="en-US" dirty="0" smtClean="0"/>
                        <a:t>5.3</a:t>
                      </a:r>
                      <a:endParaRPr lang="en-US" dirty="0"/>
                    </a:p>
                  </a:txBody>
                  <a:tcPr/>
                </a:tc>
                <a:tc>
                  <a:txBody>
                    <a:bodyPr/>
                    <a:lstStyle/>
                    <a:p>
                      <a:pPr algn="ctr"/>
                      <a:r>
                        <a:rPr lang="en-US" dirty="0" smtClean="0"/>
                        <a:t>1.8</a:t>
                      </a:r>
                      <a:endParaRPr lang="en-US" dirty="0"/>
                    </a:p>
                  </a:txBody>
                  <a:tcPr/>
                </a:tc>
                <a:tc>
                  <a:txBody>
                    <a:bodyPr/>
                    <a:lstStyle/>
                    <a:p>
                      <a:pPr algn="ctr"/>
                      <a:r>
                        <a:rPr lang="en-US" dirty="0" smtClean="0"/>
                        <a:t>2.4</a:t>
                      </a:r>
                      <a:endParaRPr lang="en-US" dirty="0"/>
                    </a:p>
                  </a:txBody>
                  <a:tcPr/>
                </a:tc>
                <a:tc>
                  <a:txBody>
                    <a:bodyPr/>
                    <a:lstStyle/>
                    <a:p>
                      <a:pPr algn="ctr"/>
                      <a:r>
                        <a:rPr lang="en-US" dirty="0" smtClean="0"/>
                        <a:t>400</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r>
                        <a:rPr lang="en-US" dirty="0" smtClean="0"/>
                        <a:t>ITER AT DEMO</a:t>
                      </a:r>
                      <a:endParaRPr lang="en-US" dirty="0"/>
                    </a:p>
                  </a:txBody>
                  <a:tcPr/>
                </a:tc>
                <a:tc>
                  <a:txBody>
                    <a:bodyPr/>
                    <a:lstStyle/>
                    <a:p>
                      <a:pPr algn="ctr"/>
                      <a:r>
                        <a:rPr lang="en-US" dirty="0" smtClean="0"/>
                        <a:t>9</a:t>
                      </a:r>
                      <a:endParaRPr lang="en-US" dirty="0"/>
                    </a:p>
                  </a:txBody>
                  <a:tcPr/>
                </a:tc>
                <a:tc>
                  <a:txBody>
                    <a:bodyPr/>
                    <a:lstStyle/>
                    <a:p>
                      <a:pPr algn="ctr"/>
                      <a:r>
                        <a:rPr lang="en-US" dirty="0" smtClean="0"/>
                        <a:t>5.6</a:t>
                      </a:r>
                      <a:endParaRPr lang="en-US" dirty="0"/>
                    </a:p>
                  </a:txBody>
                  <a:tcPr/>
                </a:tc>
                <a:tc>
                  <a:txBody>
                    <a:bodyPr/>
                    <a:lstStyle/>
                    <a:p>
                      <a:pPr algn="ctr"/>
                      <a:r>
                        <a:rPr lang="en-US" dirty="0" smtClean="0"/>
                        <a:t>5</a:t>
                      </a:r>
                      <a:endParaRPr lang="en-US" dirty="0"/>
                    </a:p>
                  </a:txBody>
                  <a:tcPr/>
                </a:tc>
                <a:tc>
                  <a:txBody>
                    <a:bodyPr/>
                    <a:lstStyle/>
                    <a:p>
                      <a:pPr algn="ctr"/>
                      <a:r>
                        <a:rPr lang="en-US" dirty="0" smtClean="0"/>
                        <a:t>3.8</a:t>
                      </a:r>
                      <a:endParaRPr lang="en-US" dirty="0"/>
                    </a:p>
                  </a:txBody>
                  <a:tcPr/>
                </a:tc>
                <a:tc>
                  <a:txBody>
                    <a:bodyPr/>
                    <a:lstStyle/>
                    <a:p>
                      <a:pPr algn="ctr"/>
                      <a:r>
                        <a:rPr lang="en-US" dirty="0" smtClean="0"/>
                        <a:t>1240</a:t>
                      </a:r>
                      <a:endParaRPr lang="en-US" dirty="0"/>
                    </a:p>
                  </a:txBody>
                  <a:tcPr/>
                </a:tc>
                <a:tc>
                  <a:txBody>
                    <a:bodyPr/>
                    <a:lstStyle/>
                    <a:p>
                      <a:pPr algn="ctr"/>
                      <a:r>
                        <a:rPr lang="en-US" dirty="0" smtClean="0"/>
                        <a:t>~</a:t>
                      </a:r>
                      <a:r>
                        <a:rPr lang="en-US" baseline="0" dirty="0" smtClean="0"/>
                        <a:t> 400</a:t>
                      </a:r>
                      <a:endParaRPr lang="en-US" dirty="0"/>
                    </a:p>
                  </a:txBody>
                  <a:tcPr/>
                </a:tc>
                <a:tc>
                  <a:txBody>
                    <a:bodyPr/>
                    <a:lstStyle/>
                    <a:p>
                      <a:pPr algn="ctr"/>
                      <a:r>
                        <a:rPr lang="en-US" dirty="0" smtClean="0"/>
                        <a:t>~0.3</a:t>
                      </a:r>
                      <a:endParaRPr lang="en-US" dirty="0"/>
                    </a:p>
                  </a:txBody>
                  <a:tcPr/>
                </a:tc>
              </a:tr>
              <a:tr h="370840">
                <a:tc>
                  <a:txBody>
                    <a:bodyPr/>
                    <a:lstStyle/>
                    <a:p>
                      <a:r>
                        <a:rPr lang="en-US" dirty="0" smtClean="0"/>
                        <a:t>EU Model D reactor</a:t>
                      </a:r>
                      <a:endParaRPr lang="en-US" dirty="0"/>
                    </a:p>
                  </a:txBody>
                  <a:tcPr/>
                </a:tc>
                <a:tc>
                  <a:txBody>
                    <a:bodyPr/>
                    <a:lstStyle/>
                    <a:p>
                      <a:pPr algn="ctr"/>
                      <a:r>
                        <a:rPr lang="en-US" dirty="0" smtClean="0"/>
                        <a:t>14.1</a:t>
                      </a:r>
                      <a:endParaRPr lang="en-US" dirty="0"/>
                    </a:p>
                  </a:txBody>
                  <a:tcPr/>
                </a:tc>
                <a:tc>
                  <a:txBody>
                    <a:bodyPr/>
                    <a:lstStyle/>
                    <a:p>
                      <a:pPr algn="ctr"/>
                      <a:r>
                        <a:rPr lang="en-US" dirty="0" smtClean="0"/>
                        <a:t>5.6</a:t>
                      </a:r>
                      <a:endParaRPr lang="en-US" dirty="0"/>
                    </a:p>
                  </a:txBody>
                  <a:tcPr/>
                </a:tc>
                <a:tc>
                  <a:txBody>
                    <a:bodyPr/>
                    <a:lstStyle/>
                    <a:p>
                      <a:pPr algn="ctr"/>
                      <a:r>
                        <a:rPr lang="en-US" dirty="0" smtClean="0"/>
                        <a:t>4.5</a:t>
                      </a:r>
                      <a:endParaRPr lang="en-US" dirty="0"/>
                    </a:p>
                  </a:txBody>
                  <a:tcPr/>
                </a:tc>
                <a:tc>
                  <a:txBody>
                    <a:bodyPr/>
                    <a:lstStyle/>
                    <a:p>
                      <a:pPr algn="ctr"/>
                      <a:r>
                        <a:rPr lang="en-US" dirty="0" smtClean="0"/>
                        <a:t>5.4</a:t>
                      </a:r>
                      <a:endParaRPr lang="en-US" dirty="0"/>
                    </a:p>
                  </a:txBody>
                  <a:tcPr/>
                </a:tc>
                <a:tc>
                  <a:txBody>
                    <a:bodyPr/>
                    <a:lstStyle/>
                    <a:p>
                      <a:pPr algn="ctr"/>
                      <a:r>
                        <a:rPr lang="en-US" dirty="0" smtClean="0"/>
                        <a:t>2530</a:t>
                      </a:r>
                      <a:endParaRPr lang="en-US" dirty="0"/>
                    </a:p>
                  </a:txBody>
                  <a:tcPr/>
                </a:tc>
                <a:tc>
                  <a:txBody>
                    <a:bodyPr/>
                    <a:lstStyle/>
                    <a:p>
                      <a:pPr algn="ctr"/>
                      <a:r>
                        <a:rPr lang="en-US" dirty="0" smtClean="0"/>
                        <a:t>1518</a:t>
                      </a:r>
                      <a:endParaRPr lang="en-US" dirty="0"/>
                    </a:p>
                  </a:txBody>
                  <a:tcPr/>
                </a:tc>
                <a:tc>
                  <a:txBody>
                    <a:bodyPr/>
                    <a:lstStyle/>
                    <a:p>
                      <a:pPr algn="ctr"/>
                      <a:r>
                        <a:rPr lang="en-US" dirty="0" smtClean="0"/>
                        <a:t>0.6</a:t>
                      </a:r>
                      <a:endParaRPr lang="en-US" dirty="0"/>
                    </a:p>
                  </a:txBody>
                  <a:tcPr/>
                </a:tc>
              </a:tr>
            </a:tbl>
          </a:graphicData>
        </a:graphic>
      </p:graphicFrame>
      <p:sp>
        <p:nvSpPr>
          <p:cNvPr id="8" name="Rectangle 7"/>
          <p:cNvSpPr/>
          <p:nvPr/>
        </p:nvSpPr>
        <p:spPr bwMode="auto">
          <a:xfrm>
            <a:off x="4140641" y="2158136"/>
            <a:ext cx="1251858" cy="751114"/>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2" name="Straight Connector 11"/>
          <p:cNvCxnSpPr>
            <a:stCxn id="8" idx="2"/>
            <a:endCxn id="14" idx="0"/>
          </p:cNvCxnSpPr>
          <p:nvPr/>
        </p:nvCxnSpPr>
        <p:spPr bwMode="auto">
          <a:xfrm flipH="1">
            <a:off x="1645500" y="2909250"/>
            <a:ext cx="3121070" cy="248182"/>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14" name="Rectangle 13"/>
          <p:cNvSpPr/>
          <p:nvPr/>
        </p:nvSpPr>
        <p:spPr bwMode="auto">
          <a:xfrm>
            <a:off x="605953" y="3157432"/>
            <a:ext cx="2079094" cy="146028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r>
              <a:rPr kumimoji="0" lang="en-US" sz="1400" b="1" i="0" u="none" strike="noStrike" cap="none" normalizeH="0" baseline="0" dirty="0" smtClean="0">
                <a:ln>
                  <a:noFill/>
                </a:ln>
                <a:solidFill>
                  <a:sysClr val="windowText" lastClr="000000"/>
                </a:solidFill>
                <a:effectLst/>
                <a:latin typeface="Arial" charset="0"/>
              </a:rPr>
              <a:t>Optimized current and pressure profiles</a:t>
            </a:r>
            <a:r>
              <a:rPr kumimoji="0" lang="en-US" sz="1400" b="0" i="0" u="none" strike="noStrike" cap="none" normalizeH="0" baseline="0" dirty="0" smtClean="0">
                <a:ln>
                  <a:noFill/>
                </a:ln>
                <a:solidFill>
                  <a:sysClr val="windowText" lastClr="000000"/>
                </a:solidFill>
                <a:effectLst/>
                <a:latin typeface="Arial" charset="0"/>
                <a:sym typeface="Symbol"/>
              </a:rPr>
              <a:t>: </a:t>
            </a:r>
            <a:r>
              <a:rPr lang="en-US" sz="1400" dirty="0" smtClean="0">
                <a:solidFill>
                  <a:sysClr val="windowText" lastClr="000000"/>
                </a:solidFill>
                <a:sym typeface="Symbol"/>
              </a:rPr>
              <a:t>flexible</a:t>
            </a:r>
            <a:r>
              <a:rPr lang="en-US" sz="1400" dirty="0" smtClean="0">
                <a:solidFill>
                  <a:sysClr val="windowText" lastClr="000000"/>
                </a:solidFill>
              </a:rPr>
              <a:t> plasma heating fueling and current drive tools, edge density control</a:t>
            </a:r>
            <a:endParaRPr kumimoji="0" lang="en-US" sz="1400" b="0" i="0" u="none" strike="noStrike" cap="none" normalizeH="0" baseline="0" dirty="0" smtClean="0">
              <a:ln>
                <a:noFill/>
              </a:ln>
              <a:solidFill>
                <a:sysClr val="windowText" lastClr="000000"/>
              </a:solidFill>
              <a:effectLst/>
              <a:latin typeface="Arial" charset="0"/>
            </a:endParaRPr>
          </a:p>
        </p:txBody>
      </p:sp>
      <p:sp>
        <p:nvSpPr>
          <p:cNvPr id="19" name="Rectangle 18"/>
          <p:cNvSpPr/>
          <p:nvPr/>
        </p:nvSpPr>
        <p:spPr bwMode="auto">
          <a:xfrm>
            <a:off x="5515517" y="2147250"/>
            <a:ext cx="783772" cy="7620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0" name="Straight Connector 19"/>
          <p:cNvCxnSpPr>
            <a:stCxn id="19" idx="2"/>
            <a:endCxn id="21" idx="0"/>
          </p:cNvCxnSpPr>
          <p:nvPr/>
        </p:nvCxnSpPr>
        <p:spPr bwMode="auto">
          <a:xfrm flipH="1">
            <a:off x="4305300" y="2909250"/>
            <a:ext cx="1602103" cy="252532"/>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21" name="Rectangle 20"/>
          <p:cNvSpPr/>
          <p:nvPr/>
        </p:nvSpPr>
        <p:spPr bwMode="auto">
          <a:xfrm>
            <a:off x="2712720" y="3161782"/>
            <a:ext cx="3185160" cy="301803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r>
              <a:rPr kumimoji="0" lang="en-US" sz="1400" b="1" i="0" u="none" strike="noStrike" cap="none" normalizeH="0" baseline="0" dirty="0" smtClean="0">
                <a:ln>
                  <a:noFill/>
                </a:ln>
                <a:solidFill>
                  <a:sysClr val="windowText" lastClr="000000"/>
                </a:solidFill>
                <a:effectLst/>
                <a:latin typeface="Arial" charset="0"/>
              </a:rPr>
              <a:t>Higher plasma density (2x10</a:t>
            </a:r>
            <a:r>
              <a:rPr kumimoji="0" lang="en-US" sz="1400" b="1" i="0" u="none" strike="noStrike" cap="none" normalizeH="0" baseline="30000" dirty="0" smtClean="0">
                <a:ln>
                  <a:noFill/>
                </a:ln>
                <a:solidFill>
                  <a:sysClr val="windowText" lastClr="000000"/>
                </a:solidFill>
                <a:effectLst/>
                <a:latin typeface="Arial" charset="0"/>
              </a:rPr>
              <a:t>20</a:t>
            </a:r>
            <a:r>
              <a:rPr kumimoji="0" lang="en-US" sz="1400" b="1" i="0" u="none" strike="noStrike" cap="none" normalizeH="0" baseline="0" dirty="0" smtClean="0">
                <a:ln>
                  <a:noFill/>
                </a:ln>
                <a:solidFill>
                  <a:sysClr val="windowText" lastClr="000000"/>
                </a:solidFill>
                <a:effectLst/>
                <a:latin typeface="Arial" charset="0"/>
              </a:rPr>
              <a:t>/m</a:t>
            </a:r>
            <a:r>
              <a:rPr kumimoji="0" lang="en-US" sz="1400" b="1" i="0" u="none" strike="noStrike" cap="none" normalizeH="0" baseline="30000" dirty="0" smtClean="0">
                <a:ln>
                  <a:noFill/>
                </a:ln>
                <a:solidFill>
                  <a:sysClr val="windowText" lastClr="000000"/>
                </a:solidFill>
                <a:effectLst/>
                <a:latin typeface="Arial" charset="0"/>
              </a:rPr>
              <a:t>2</a:t>
            </a:r>
            <a:r>
              <a:rPr kumimoji="0" lang="en-US" sz="1400" b="1" i="0" u="none" strike="noStrike" cap="none" normalizeH="0" baseline="0" dirty="0" smtClean="0">
                <a:ln>
                  <a:noFill/>
                </a:ln>
                <a:solidFill>
                  <a:sysClr val="windowText" lastClr="000000"/>
                </a:solidFill>
                <a:effectLst/>
                <a:latin typeface="Arial" charset="0"/>
              </a:rPr>
              <a:t>)</a:t>
            </a:r>
            <a:r>
              <a:rPr lang="en-US" sz="1400" b="1" dirty="0" smtClean="0">
                <a:solidFill>
                  <a:sysClr val="windowText" lastClr="000000"/>
                </a:solidFill>
                <a:sym typeface="Symbol"/>
              </a:rPr>
              <a:t>: </a:t>
            </a:r>
            <a:r>
              <a:rPr lang="en-US" sz="1400" dirty="0" smtClean="0">
                <a:solidFill>
                  <a:sysClr val="windowText" lastClr="000000"/>
                </a:solidFill>
                <a:sym typeface="Symbol"/>
              </a:rPr>
              <a:t>e</a:t>
            </a:r>
            <a:r>
              <a:rPr lang="en-US" sz="1400" dirty="0" smtClean="0">
                <a:solidFill>
                  <a:sysClr val="windowText" lastClr="000000"/>
                </a:solidFill>
              </a:rPr>
              <a:t>fficient core plasma fueling and particle exhaust</a:t>
            </a:r>
          </a:p>
          <a:p>
            <a:pPr marL="0" marR="0" indent="0" algn="l" defTabSz="914400" rtl="0" eaLnBrk="0" fontAlgn="base" latinLnBrk="0" hangingPunct="0">
              <a:lnSpc>
                <a:spcPct val="100000"/>
              </a:lnSpc>
              <a:spcBef>
                <a:spcPct val="0"/>
              </a:spcBef>
              <a:spcAft>
                <a:spcPct val="0"/>
              </a:spcAft>
              <a:buClrTx/>
              <a:buSzTx/>
              <a:tabLst/>
            </a:pPr>
            <a:r>
              <a:rPr lang="en-US" sz="1400" b="1" dirty="0" smtClean="0">
                <a:solidFill>
                  <a:sysClr val="windowText" lastClr="000000"/>
                </a:solidFill>
              </a:rPr>
              <a:t>Low  plasma contamination and low net erosion</a:t>
            </a:r>
            <a:r>
              <a:rPr lang="en-US" sz="1400" b="1" dirty="0" smtClean="0">
                <a:solidFill>
                  <a:sysClr val="windowText" lastClr="000000"/>
                </a:solidFill>
                <a:sym typeface="Symbol"/>
              </a:rPr>
              <a:t>:</a:t>
            </a:r>
            <a:r>
              <a:rPr lang="en-US" sz="1400" dirty="0" smtClean="0">
                <a:solidFill>
                  <a:sysClr val="windowText" lastClr="000000"/>
                </a:solidFill>
                <a:sym typeface="Symbol"/>
              </a:rPr>
              <a:t> </a:t>
            </a:r>
            <a:r>
              <a:rPr lang="en-US" sz="1400" dirty="0" smtClean="0">
                <a:solidFill>
                  <a:sysClr val="windowText" lastClr="000000"/>
                </a:solidFill>
              </a:rPr>
              <a:t>high density </a:t>
            </a:r>
            <a:r>
              <a:rPr lang="en-US" sz="1400" dirty="0" err="1" smtClean="0">
                <a:solidFill>
                  <a:sysClr val="windowText" lastClr="000000"/>
                </a:solidFill>
              </a:rPr>
              <a:t>divertor</a:t>
            </a:r>
            <a:r>
              <a:rPr lang="en-US" sz="1400" dirty="0" smtClean="0">
                <a:solidFill>
                  <a:sysClr val="windowText" lastClr="000000"/>
                </a:solidFill>
              </a:rPr>
              <a:t> operation, </a:t>
            </a:r>
            <a:r>
              <a:rPr lang="en-US" sz="1400" dirty="0" err="1" smtClean="0">
                <a:solidFill>
                  <a:sysClr val="windowText" lastClr="000000"/>
                </a:solidFill>
              </a:rPr>
              <a:t>divertor</a:t>
            </a:r>
            <a:r>
              <a:rPr lang="en-US" sz="1400" dirty="0" smtClean="0">
                <a:solidFill>
                  <a:sysClr val="windowText" lastClr="000000"/>
                </a:solidFill>
              </a:rPr>
              <a:t> solution?</a:t>
            </a:r>
          </a:p>
          <a:p>
            <a:pPr marL="0" marR="0" indent="0" algn="l" defTabSz="914400" rtl="0" eaLnBrk="0" fontAlgn="base" latinLnBrk="0" hangingPunct="0">
              <a:lnSpc>
                <a:spcPct val="100000"/>
              </a:lnSpc>
              <a:spcBef>
                <a:spcPct val="0"/>
              </a:spcBef>
              <a:spcAft>
                <a:spcPct val="0"/>
              </a:spcAft>
              <a:buClrTx/>
              <a:buSzTx/>
              <a:tabLst/>
            </a:pPr>
            <a:r>
              <a:rPr lang="en-US" sz="1400" b="1" dirty="0" smtClean="0">
                <a:solidFill>
                  <a:sysClr val="windowText" lastClr="000000"/>
                </a:solidFill>
              </a:rPr>
              <a:t>Fully developed blanket systems for tritium self sufficiency</a:t>
            </a:r>
          </a:p>
          <a:p>
            <a:pPr marL="0" marR="0" indent="0" algn="l" defTabSz="914400" rtl="0" eaLnBrk="0" fontAlgn="base" latinLnBrk="0" hangingPunct="0">
              <a:lnSpc>
                <a:spcPct val="100000"/>
              </a:lnSpc>
              <a:spcBef>
                <a:spcPct val="0"/>
              </a:spcBef>
              <a:spcAft>
                <a:spcPct val="0"/>
              </a:spcAft>
              <a:buClrTx/>
              <a:buSzTx/>
              <a:tabLst/>
            </a:pPr>
            <a:r>
              <a:rPr lang="en-US" sz="1400" b="1" dirty="0" smtClean="0">
                <a:solidFill>
                  <a:sysClr val="windowText" lastClr="000000"/>
                </a:solidFill>
              </a:rPr>
              <a:t>Low activation materials</a:t>
            </a:r>
          </a:p>
          <a:p>
            <a:pPr marL="0" marR="0" indent="0" algn="l" defTabSz="914400" rtl="0" eaLnBrk="0" fontAlgn="base" latinLnBrk="0" hangingPunct="0">
              <a:lnSpc>
                <a:spcPct val="100000"/>
              </a:lnSpc>
              <a:spcBef>
                <a:spcPct val="0"/>
              </a:spcBef>
              <a:spcAft>
                <a:spcPct val="0"/>
              </a:spcAft>
              <a:buClrTx/>
              <a:buSzTx/>
              <a:tabLst/>
            </a:pPr>
            <a:r>
              <a:rPr lang="en-US" sz="1400" dirty="0" smtClean="0">
                <a:solidFill>
                  <a:sysClr val="windowText" lastClr="000000"/>
                </a:solidFill>
              </a:rPr>
              <a:t>(F82H, </a:t>
            </a:r>
            <a:r>
              <a:rPr lang="en-US" sz="1400" dirty="0" err="1" smtClean="0">
                <a:solidFill>
                  <a:sysClr val="windowText" lastClr="000000"/>
                </a:solidFill>
              </a:rPr>
              <a:t>Eurofer</a:t>
            </a:r>
            <a:r>
              <a:rPr lang="en-US" sz="1400" dirty="0" smtClean="0">
                <a:solidFill>
                  <a:sysClr val="windowText" lastClr="000000"/>
                </a:solidFill>
              </a:rPr>
              <a:t>…), ductile W </a:t>
            </a:r>
          </a:p>
          <a:p>
            <a:pPr marL="0" marR="0" indent="0" algn="l" defTabSz="914400" rtl="0" eaLnBrk="0" fontAlgn="base" latinLnBrk="0" hangingPunct="0">
              <a:lnSpc>
                <a:spcPct val="100000"/>
              </a:lnSpc>
              <a:spcBef>
                <a:spcPct val="0"/>
              </a:spcBef>
              <a:spcAft>
                <a:spcPct val="0"/>
              </a:spcAft>
              <a:buClrTx/>
              <a:buSzTx/>
              <a:tabLst/>
            </a:pPr>
            <a:r>
              <a:rPr lang="en-US" sz="1400" b="1" dirty="0" smtClean="0">
                <a:solidFill>
                  <a:sysClr val="windowText" lastClr="000000"/>
                </a:solidFill>
              </a:rPr>
              <a:t>Higher  magnetic field:</a:t>
            </a:r>
          </a:p>
          <a:p>
            <a:pPr marL="0" marR="0" indent="0" algn="l" defTabSz="914400" rtl="0" eaLnBrk="0" fontAlgn="base" latinLnBrk="0" hangingPunct="0">
              <a:lnSpc>
                <a:spcPct val="100000"/>
              </a:lnSpc>
              <a:spcBef>
                <a:spcPct val="0"/>
              </a:spcBef>
              <a:spcAft>
                <a:spcPct val="0"/>
              </a:spcAft>
              <a:buClrTx/>
              <a:buSzTx/>
              <a:tabLst/>
            </a:pPr>
            <a:r>
              <a:rPr lang="en-US" sz="1400" dirty="0" smtClean="0">
                <a:solidFill>
                  <a:sysClr val="windowText" lastClr="000000"/>
                </a:solidFill>
              </a:rPr>
              <a:t>HTS magnets?</a:t>
            </a:r>
          </a:p>
          <a:p>
            <a:pPr marL="0" marR="0" indent="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ysClr val="windowText" lastClr="000000"/>
                </a:solidFill>
                <a:effectLst/>
                <a:latin typeface="Arial" charset="0"/>
              </a:rPr>
              <a:t> </a:t>
            </a:r>
          </a:p>
        </p:txBody>
      </p:sp>
      <p:sp>
        <p:nvSpPr>
          <p:cNvPr id="32" name="Rectangle 31"/>
          <p:cNvSpPr/>
          <p:nvPr/>
        </p:nvSpPr>
        <p:spPr bwMode="auto">
          <a:xfrm>
            <a:off x="6454945" y="2542400"/>
            <a:ext cx="1981199" cy="3483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3" name="Straight Connector 32"/>
          <p:cNvCxnSpPr>
            <a:stCxn id="32" idx="2"/>
            <a:endCxn id="34" idx="0"/>
          </p:cNvCxnSpPr>
          <p:nvPr/>
        </p:nvCxnSpPr>
        <p:spPr bwMode="auto">
          <a:xfrm flipH="1">
            <a:off x="7183239" y="2890743"/>
            <a:ext cx="262306" cy="263937"/>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34" name="Rectangle 33"/>
          <p:cNvSpPr/>
          <p:nvPr/>
        </p:nvSpPr>
        <p:spPr bwMode="auto">
          <a:xfrm>
            <a:off x="5943601" y="3154680"/>
            <a:ext cx="2479276" cy="242316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r>
              <a:rPr kumimoji="0" lang="en-US" sz="1400" b="1" i="0" u="none" strike="noStrike" cap="none" normalizeH="0" baseline="0" dirty="0" smtClean="0">
                <a:ln>
                  <a:noFill/>
                </a:ln>
                <a:solidFill>
                  <a:sysClr val="windowText" lastClr="000000"/>
                </a:solidFill>
                <a:effectLst/>
                <a:latin typeface="Arial" charset="0"/>
              </a:rPr>
              <a:t>Low </a:t>
            </a:r>
            <a:r>
              <a:rPr kumimoji="0" lang="en-US" sz="1400" b="1" i="0" u="none" strike="noStrike" cap="none" normalizeH="0" baseline="0" dirty="0" err="1" smtClean="0">
                <a:ln>
                  <a:noFill/>
                </a:ln>
                <a:solidFill>
                  <a:sysClr val="windowText" lastClr="000000"/>
                </a:solidFill>
                <a:effectLst/>
                <a:latin typeface="Arial" charset="0"/>
              </a:rPr>
              <a:t>recirculating</a:t>
            </a:r>
            <a:r>
              <a:rPr kumimoji="0" lang="en-US" sz="1400" b="1" i="0" u="none" strike="noStrike" cap="none" normalizeH="0" baseline="0" dirty="0" smtClean="0">
                <a:ln>
                  <a:noFill/>
                </a:ln>
                <a:solidFill>
                  <a:sysClr val="windowText" lastClr="000000"/>
                </a:solidFill>
                <a:effectLst/>
                <a:latin typeface="Arial" charset="0"/>
              </a:rPr>
              <a:t> power:</a:t>
            </a:r>
            <a:r>
              <a:rPr kumimoji="0" lang="en-US" sz="1400" b="0" i="0" u="none" strike="noStrike" cap="none" normalizeH="0" dirty="0" smtClean="0">
                <a:ln>
                  <a:noFill/>
                </a:ln>
                <a:solidFill>
                  <a:sysClr val="windowText" lastClr="000000"/>
                </a:solidFill>
                <a:effectLst/>
                <a:latin typeface="Arial" charset="0"/>
              </a:rPr>
              <a:t> high efficiency  high power density H&amp;CD systems.</a:t>
            </a:r>
            <a:endParaRPr lang="en-US" sz="1400" dirty="0" smtClean="0">
              <a:solidFill>
                <a:sysClr val="windowText" lastClr="000000"/>
              </a:solidFill>
            </a:endParaRPr>
          </a:p>
          <a:p>
            <a:pPr marL="0" marR="0" indent="0" algn="l" defTabSz="914400" rtl="0" eaLnBrk="0" fontAlgn="base" latinLnBrk="0" hangingPunct="0">
              <a:lnSpc>
                <a:spcPct val="100000"/>
              </a:lnSpc>
              <a:spcBef>
                <a:spcPct val="0"/>
              </a:spcBef>
              <a:spcAft>
                <a:spcPct val="0"/>
              </a:spcAft>
              <a:buClrTx/>
              <a:buSzTx/>
              <a:tabLst/>
            </a:pPr>
            <a:r>
              <a:rPr lang="en-US" sz="1400" b="1" dirty="0" smtClean="0">
                <a:solidFill>
                  <a:sysClr val="windowText" lastClr="000000"/>
                </a:solidFill>
              </a:rPr>
              <a:t>High thermal efficiencies:</a:t>
            </a:r>
            <a:r>
              <a:rPr lang="en-US" sz="1400" dirty="0" smtClean="0">
                <a:solidFill>
                  <a:sysClr val="windowText" lastClr="000000"/>
                </a:solidFill>
              </a:rPr>
              <a:t> advanced high temperature blanket (DCLL) and </a:t>
            </a:r>
            <a:r>
              <a:rPr lang="en-US" sz="1400" dirty="0" err="1" smtClean="0">
                <a:solidFill>
                  <a:sysClr val="windowText" lastClr="000000"/>
                </a:solidFill>
              </a:rPr>
              <a:t>divertor</a:t>
            </a:r>
            <a:r>
              <a:rPr lang="en-US" sz="1400" i="1" dirty="0" smtClean="0">
                <a:solidFill>
                  <a:sysClr val="windowText" lastClr="000000"/>
                </a:solidFill>
              </a:rPr>
              <a:t>, </a:t>
            </a:r>
            <a:r>
              <a:rPr lang="en-US" sz="1400" dirty="0" smtClean="0">
                <a:solidFill>
                  <a:sysClr val="windowText" lastClr="000000"/>
                </a:solidFill>
              </a:rPr>
              <a:t>and materials  ODS steels, </a:t>
            </a:r>
            <a:r>
              <a:rPr lang="en-US" sz="1400" dirty="0" err="1" smtClean="0">
                <a:solidFill>
                  <a:sysClr val="windowText" lastClr="000000"/>
                </a:solidFill>
              </a:rPr>
              <a:t>SiC</a:t>
            </a:r>
            <a:r>
              <a:rPr lang="en-US" sz="1400" dirty="0" smtClean="0">
                <a:solidFill>
                  <a:sysClr val="windowText" lastClr="000000"/>
                </a:solidFill>
              </a:rPr>
              <a:t>/</a:t>
            </a:r>
            <a:r>
              <a:rPr lang="en-US" sz="1400" dirty="0" err="1" smtClean="0">
                <a:solidFill>
                  <a:sysClr val="windowText" lastClr="000000"/>
                </a:solidFill>
              </a:rPr>
              <a:t>SiC</a:t>
            </a:r>
            <a:r>
              <a:rPr lang="en-US" sz="1400" dirty="0" smtClean="0">
                <a:solidFill>
                  <a:sysClr val="windowText" lastClr="000000"/>
                </a:solidFill>
              </a:rPr>
              <a:t>). High temperature </a:t>
            </a:r>
            <a:r>
              <a:rPr lang="en-US" sz="1400" dirty="0" err="1" smtClean="0">
                <a:solidFill>
                  <a:sysClr val="windowText" lastClr="000000"/>
                </a:solidFill>
              </a:rPr>
              <a:t>Brayton</a:t>
            </a:r>
            <a:r>
              <a:rPr lang="en-US" sz="1400" dirty="0" smtClean="0">
                <a:solidFill>
                  <a:sysClr val="windowText" lastClr="000000"/>
                </a:solidFill>
              </a:rPr>
              <a:t> cycle.</a:t>
            </a:r>
          </a:p>
          <a:p>
            <a:pPr marL="0" marR="0" indent="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ysClr val="windowText" lastClr="000000"/>
                </a:solidFill>
                <a:effectLst/>
                <a:latin typeface="Arial" charset="0"/>
              </a:rPr>
              <a:t> </a:t>
            </a:r>
          </a:p>
        </p:txBody>
      </p:sp>
      <p:sp>
        <p:nvSpPr>
          <p:cNvPr id="27" name="TextBox 26"/>
          <p:cNvSpPr txBox="1"/>
          <p:nvPr/>
        </p:nvSpPr>
        <p:spPr>
          <a:xfrm>
            <a:off x="739140" y="6214229"/>
            <a:ext cx="7688580" cy="307777"/>
          </a:xfrm>
          <a:prstGeom prst="rect">
            <a:avLst/>
          </a:prstGeom>
          <a:noFill/>
          <a:ln w="19050">
            <a:solidFill>
              <a:srgbClr val="FF0000"/>
            </a:solidFill>
            <a:prstDash val="solid"/>
          </a:ln>
        </p:spPr>
        <p:txBody>
          <a:bodyPr wrap="square" rtlCol="0">
            <a:spAutoFit/>
          </a:bodyPr>
          <a:lstStyle/>
          <a:p>
            <a:r>
              <a:rPr lang="en-US" sz="1400" b="1" dirty="0" smtClean="0"/>
              <a:t>High duty factor: </a:t>
            </a:r>
            <a:r>
              <a:rPr lang="en-US" sz="1400" dirty="0" smtClean="0"/>
              <a:t>reliability, control/mitigation of transient events, maintainability and RAMI </a:t>
            </a:r>
            <a:endParaRPr lang="en-US" sz="1400" dirty="0"/>
          </a:p>
        </p:txBody>
      </p:sp>
      <p:graphicFrame>
        <p:nvGraphicFramePr>
          <p:cNvPr id="43" name="Object 42"/>
          <p:cNvGraphicFramePr>
            <a:graphicFrameLocks noChangeAspect="1"/>
          </p:cNvGraphicFramePr>
          <p:nvPr/>
        </p:nvGraphicFramePr>
        <p:xfrm>
          <a:off x="4091939" y="647700"/>
          <a:ext cx="1281607" cy="403859"/>
        </p:xfrm>
        <a:graphic>
          <a:graphicData uri="http://schemas.openxmlformats.org/presentationml/2006/ole">
            <mc:AlternateContent xmlns:mc="http://schemas.openxmlformats.org/markup-compatibility/2006">
              <mc:Choice xmlns:v="urn:schemas-microsoft-com:vml" Requires="v">
                <p:oleObj spid="_x0000_s1042" name="Equation" r:id="rId4" imgW="825480" imgH="228600" progId="Equation.3">
                  <p:embed/>
                </p:oleObj>
              </mc:Choice>
              <mc:Fallback>
                <p:oleObj name="Equation" r:id="rId4" imgW="82548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1939" y="647700"/>
                        <a:ext cx="1281607" cy="403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p:cNvGraphicFramePr>
            <a:graphicFrameLocks noChangeAspect="1"/>
          </p:cNvGraphicFramePr>
          <p:nvPr/>
        </p:nvGraphicFramePr>
        <p:xfrm>
          <a:off x="5475732" y="617220"/>
          <a:ext cx="1427988" cy="419996"/>
        </p:xfrm>
        <a:graphic>
          <a:graphicData uri="http://schemas.openxmlformats.org/presentationml/2006/ole">
            <mc:AlternateContent xmlns:mc="http://schemas.openxmlformats.org/markup-compatibility/2006">
              <mc:Choice xmlns:v="urn:schemas-microsoft-com:vml" Requires="v">
                <p:oleObj spid="_x0000_s1043" name="Equation" r:id="rId6" imgW="863280" imgH="253800" progId="Equation.3">
                  <p:embed/>
                </p:oleObj>
              </mc:Choice>
              <mc:Fallback>
                <p:oleObj name="Equation" r:id="rId6" imgW="863280" imgH="253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732" y="617220"/>
                        <a:ext cx="1427988" cy="4199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Rectangle 46"/>
          <p:cNvSpPr/>
          <p:nvPr/>
        </p:nvSpPr>
        <p:spPr bwMode="auto">
          <a:xfrm>
            <a:off x="4099560" y="624840"/>
            <a:ext cx="1318260" cy="3886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5463540" y="632460"/>
            <a:ext cx="1402080" cy="381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536104"/>
          </a:xfrm>
        </p:spPr>
        <p:txBody>
          <a:bodyPr>
            <a:noAutofit/>
          </a:bodyPr>
          <a:lstStyle/>
          <a:p>
            <a:r>
              <a:rPr lang="en-GB" sz="2400" b="1" dirty="0" smtClean="0">
                <a:solidFill>
                  <a:srgbClr val="0033CC"/>
                </a:solidFill>
                <a:latin typeface="+mn-lt"/>
                <a:ea typeface="+mn-ea"/>
                <a:cs typeface="+mn-cs"/>
              </a:rPr>
              <a:t>Procurement </a:t>
            </a:r>
            <a:r>
              <a:rPr lang="en-GB" sz="2400" b="1" dirty="0">
                <a:solidFill>
                  <a:srgbClr val="0033CC"/>
                </a:solidFill>
                <a:latin typeface="+mn-lt"/>
                <a:ea typeface="+mn-ea"/>
                <a:cs typeface="+mn-cs"/>
              </a:rPr>
              <a:t>Arrangements </a:t>
            </a:r>
            <a:r>
              <a:rPr lang="en-GB" sz="2400" dirty="0" smtClean="0">
                <a:solidFill>
                  <a:srgbClr val="0033CC"/>
                </a:solidFill>
                <a:latin typeface="+mn-lt"/>
                <a:ea typeface="+mn-ea"/>
                <a:cs typeface="+mn-cs"/>
              </a:rPr>
              <a:t>(PA) are important milestones</a:t>
            </a:r>
            <a:br>
              <a:rPr lang="en-GB" sz="2400" dirty="0" smtClean="0">
                <a:solidFill>
                  <a:srgbClr val="0033CC"/>
                </a:solidFill>
                <a:latin typeface="+mn-lt"/>
                <a:ea typeface="+mn-ea"/>
                <a:cs typeface="+mn-cs"/>
              </a:rPr>
            </a:br>
            <a:endParaRPr lang="en-GB" sz="2400" b="1" dirty="0">
              <a:solidFill>
                <a:srgbClr val="0033CC"/>
              </a:solidFill>
              <a:latin typeface="+mn-lt"/>
              <a:ea typeface="+mn-ea"/>
              <a:cs typeface="+mn-cs"/>
            </a:endParaRPr>
          </a:p>
        </p:txBody>
      </p:sp>
      <p:pic>
        <p:nvPicPr>
          <p:cNvPr id="1026" name="Picture 2" descr="C:\Users\arnouxr\Documents\Work\En Cours\PA SIGNATURE JAPAN AND INDIA\OK\PA_Indi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5696" y="1876628"/>
            <a:ext cx="5517734" cy="392668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27584" y="548680"/>
            <a:ext cx="7848872" cy="1200329"/>
          </a:xfrm>
          <a:prstGeom prst="rect">
            <a:avLst/>
          </a:prstGeom>
          <a:noFill/>
        </p:spPr>
        <p:txBody>
          <a:bodyPr wrap="square" rtlCol="0">
            <a:spAutoFit/>
          </a:bodyPr>
          <a:lstStyle/>
          <a:p>
            <a:pPr marL="285750" indent="-285750" eaLnBrk="0" hangingPunct="0">
              <a:buFont typeface="Arial" pitchFamily="34" charset="0"/>
              <a:buChar char="•"/>
            </a:pPr>
            <a:r>
              <a:rPr lang="en-US" b="1" dirty="0" smtClean="0">
                <a:solidFill>
                  <a:srgbClr val="0033CC"/>
                </a:solidFill>
                <a:latin typeface="Arial" pitchFamily="34" charset="0"/>
                <a:cs typeface="Arial" pitchFamily="34" charset="0"/>
              </a:rPr>
              <a:t>Total </a:t>
            </a:r>
            <a:r>
              <a:rPr lang="en-GB" b="1" dirty="0" smtClean="0">
                <a:solidFill>
                  <a:srgbClr val="0033CC"/>
                </a:solidFill>
                <a:latin typeface="Arial" pitchFamily="34" charset="0"/>
                <a:cs typeface="Arial" pitchFamily="34" charset="0"/>
              </a:rPr>
              <a:t>number </a:t>
            </a:r>
            <a:r>
              <a:rPr lang="en-GB" b="1" dirty="0">
                <a:solidFill>
                  <a:srgbClr val="0033CC"/>
                </a:solidFill>
                <a:latin typeface="Arial" pitchFamily="34" charset="0"/>
                <a:cs typeface="Arial" pitchFamily="34" charset="0"/>
              </a:rPr>
              <a:t>of signed PA is now </a:t>
            </a:r>
            <a:r>
              <a:rPr lang="en-GB" b="1" dirty="0">
                <a:solidFill>
                  <a:srgbClr val="FF0000"/>
                </a:solidFill>
                <a:latin typeface="Arial" pitchFamily="34" charset="0"/>
                <a:cs typeface="Arial" pitchFamily="34" charset="0"/>
              </a:rPr>
              <a:t>80 out of a total of </a:t>
            </a:r>
            <a:r>
              <a:rPr lang="en-GB" b="1" dirty="0" smtClean="0">
                <a:solidFill>
                  <a:srgbClr val="FF0000"/>
                </a:solidFill>
                <a:latin typeface="Arial" pitchFamily="34" charset="0"/>
                <a:cs typeface="Arial" pitchFamily="34" charset="0"/>
              </a:rPr>
              <a:t>137</a:t>
            </a:r>
            <a:endParaRPr lang="en-GB" b="1" dirty="0">
              <a:solidFill>
                <a:srgbClr val="FF0000"/>
              </a:solidFill>
              <a:latin typeface="Arial" pitchFamily="34" charset="0"/>
              <a:cs typeface="Arial" pitchFamily="34" charset="0"/>
            </a:endParaRPr>
          </a:p>
          <a:p>
            <a:pPr marL="285750" indent="-285750" eaLnBrk="0" hangingPunct="0">
              <a:buFont typeface="Arial" pitchFamily="34" charset="0"/>
              <a:buChar char="•"/>
            </a:pPr>
            <a:r>
              <a:rPr lang="en-US" b="1" dirty="0">
                <a:solidFill>
                  <a:srgbClr val="0033CC"/>
                </a:solidFill>
                <a:latin typeface="Arial" pitchFamily="34" charset="0"/>
                <a:cs typeface="Arial" pitchFamily="34" charset="0"/>
              </a:rPr>
              <a:t>The achieved value to date is 2338.86109 </a:t>
            </a:r>
            <a:r>
              <a:rPr lang="en-GB" b="1" dirty="0">
                <a:solidFill>
                  <a:srgbClr val="0033CC"/>
                </a:solidFill>
                <a:latin typeface="Arial" pitchFamily="34" charset="0"/>
                <a:cs typeface="Arial" pitchFamily="34" charset="0"/>
              </a:rPr>
              <a:t>kIUA </a:t>
            </a:r>
            <a:r>
              <a:rPr lang="en-US" b="1" dirty="0">
                <a:solidFill>
                  <a:srgbClr val="0033CC"/>
                </a:solidFill>
                <a:latin typeface="Arial" pitchFamily="34" charset="0"/>
                <a:cs typeface="Arial" pitchFamily="34" charset="0"/>
              </a:rPr>
              <a:t>out of a total In-Kind project value of 2880.52391 kIUA; </a:t>
            </a:r>
            <a:r>
              <a:rPr lang="en-US" b="1" dirty="0" smtClean="0">
                <a:solidFill>
                  <a:srgbClr val="FF0000"/>
                </a:solidFill>
                <a:latin typeface="Arial" pitchFamily="34" charset="0"/>
                <a:cs typeface="Arial" pitchFamily="34" charset="0"/>
              </a:rPr>
              <a:t>81.2 </a:t>
            </a:r>
            <a:r>
              <a:rPr lang="en-US" b="1" dirty="0">
                <a:solidFill>
                  <a:srgbClr val="FF0000"/>
                </a:solidFill>
                <a:latin typeface="Arial" pitchFamily="34" charset="0"/>
                <a:cs typeface="Arial" pitchFamily="34" charset="0"/>
              </a:rPr>
              <a:t>% of value achieved</a:t>
            </a:r>
            <a:r>
              <a:rPr lang="en-GB" b="1" dirty="0">
                <a:solidFill>
                  <a:srgbClr val="FF0000"/>
                </a:solidFill>
                <a:latin typeface="Arial" pitchFamily="34" charset="0"/>
                <a:cs typeface="Arial" pitchFamily="34" charset="0"/>
              </a:rPr>
              <a:t>  </a:t>
            </a:r>
          </a:p>
          <a:p>
            <a:pPr marL="285750" indent="-285750" eaLnBrk="0" hangingPunct="0">
              <a:buFont typeface="Arial" pitchFamily="34" charset="0"/>
              <a:buChar char="•"/>
            </a:pPr>
            <a:endParaRPr lang="en-US" b="1" dirty="0">
              <a:solidFill>
                <a:srgbClr val="0033CC"/>
              </a:solidFill>
              <a:latin typeface="Arial"/>
              <a:cs typeface="+mn-cs"/>
            </a:endParaRPr>
          </a:p>
        </p:txBody>
      </p:sp>
      <p:grpSp>
        <p:nvGrpSpPr>
          <p:cNvPr id="4" name="グループ化 5"/>
          <p:cNvGrpSpPr/>
          <p:nvPr/>
        </p:nvGrpSpPr>
        <p:grpSpPr>
          <a:xfrm>
            <a:off x="6379773" y="4581128"/>
            <a:ext cx="1896026" cy="1455011"/>
            <a:chOff x="6379773" y="4726798"/>
            <a:chExt cx="1896026" cy="1455011"/>
          </a:xfrm>
        </p:grpSpPr>
        <p:pic>
          <p:nvPicPr>
            <p:cNvPr id="2052" name="Picture 4" descr="The second Procurement Arrangement signed in Washington concerned the low field side reflectometer. This diagnostic system will monitor electron density and aid in the assessment of fusion performance. The image shows DG Motojima with Ned Sauthoff, head of US ITER. (Click to view larger ver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9773" y="4773790"/>
              <a:ext cx="1882378" cy="14080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18"/>
            <p:cNvSpPr txBox="1"/>
            <p:nvPr/>
          </p:nvSpPr>
          <p:spPr>
            <a:xfrm>
              <a:off x="7927627" y="4726798"/>
              <a:ext cx="348172"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US</a:t>
              </a:r>
              <a:endParaRPr lang="en-US" sz="1100" b="1" dirty="0">
                <a:solidFill>
                  <a:srgbClr val="FFFFFF"/>
                </a:solidFill>
                <a:latin typeface="Century Gothic" pitchFamily="34" charset="0"/>
                <a:cs typeface="+mn-cs"/>
              </a:endParaRPr>
            </a:p>
          </p:txBody>
        </p:sp>
      </p:grpSp>
      <p:grpSp>
        <p:nvGrpSpPr>
          <p:cNvPr id="5" name="グループ化 4"/>
          <p:cNvGrpSpPr/>
          <p:nvPr/>
        </p:nvGrpSpPr>
        <p:grpSpPr>
          <a:xfrm>
            <a:off x="704988" y="4581128"/>
            <a:ext cx="1994804" cy="1420056"/>
            <a:chOff x="704988" y="4581128"/>
            <a:chExt cx="1994804" cy="1420056"/>
          </a:xfrm>
        </p:grpSpPr>
        <p:pic>
          <p:nvPicPr>
            <p:cNvPr id="2054" name="Picture 6" descr="Last but not least, an amendment to the Procurement Arrangement on the Vacuum Ultra-Violet (VUV) Edge Imaging Spectrometer was signed with the Korean Domestic Agency. (Click to view larger ver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988" y="4581128"/>
              <a:ext cx="1994804" cy="142005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8"/>
            <p:cNvSpPr txBox="1"/>
            <p:nvPr/>
          </p:nvSpPr>
          <p:spPr>
            <a:xfrm>
              <a:off x="728280" y="4591083"/>
              <a:ext cx="391454"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KO</a:t>
              </a:r>
              <a:endParaRPr lang="en-US" sz="1100" b="1" dirty="0">
                <a:solidFill>
                  <a:srgbClr val="FFFFFF"/>
                </a:solidFill>
                <a:latin typeface="Century Gothic" pitchFamily="34" charset="0"/>
                <a:cs typeface="+mn-cs"/>
              </a:endParaRPr>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048" y="1412776"/>
            <a:ext cx="2072172" cy="1387392"/>
          </a:xfrm>
          <a:prstGeom prst="rect">
            <a:avLst/>
          </a:prstGeom>
        </p:spPr>
      </p:pic>
      <p:grpSp>
        <p:nvGrpSpPr>
          <p:cNvPr id="6" name="グループ化 6"/>
          <p:cNvGrpSpPr/>
          <p:nvPr/>
        </p:nvGrpSpPr>
        <p:grpSpPr>
          <a:xfrm>
            <a:off x="7213563" y="2304168"/>
            <a:ext cx="1898084" cy="1404370"/>
            <a:chOff x="7213563" y="2204864"/>
            <a:chExt cx="1898084" cy="1404370"/>
          </a:xfrm>
        </p:grpSpPr>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3563" y="2204864"/>
              <a:ext cx="1898084" cy="140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8"/>
            <p:cNvSpPr txBox="1"/>
            <p:nvPr/>
          </p:nvSpPr>
          <p:spPr>
            <a:xfrm>
              <a:off x="8795535" y="2204864"/>
              <a:ext cx="316112"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JA</a:t>
              </a:r>
              <a:endParaRPr lang="en-US" sz="1100" b="1" dirty="0">
                <a:solidFill>
                  <a:srgbClr val="FFFFFF"/>
                </a:solidFill>
                <a:latin typeface="Century Gothic" pitchFamily="34" charset="0"/>
                <a:cs typeface="+mn-cs"/>
              </a:endParaRPr>
            </a:p>
          </p:txBody>
        </p:sp>
      </p:grpSp>
      <p:sp>
        <p:nvSpPr>
          <p:cNvPr id="22" name="テキスト ボックス 18"/>
          <p:cNvSpPr txBox="1"/>
          <p:nvPr/>
        </p:nvSpPr>
        <p:spPr>
          <a:xfrm>
            <a:off x="2310766" y="1463355"/>
            <a:ext cx="344966"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EU</a:t>
            </a:r>
            <a:endParaRPr lang="en-US" sz="1100" b="1" dirty="0">
              <a:solidFill>
                <a:srgbClr val="FFFFFF"/>
              </a:solidFill>
              <a:latin typeface="Century Gothic" pitchFamily="34" charset="0"/>
              <a:cs typeface="+mn-cs"/>
            </a:endParaRPr>
          </a:p>
        </p:txBody>
      </p:sp>
      <p:grpSp>
        <p:nvGrpSpPr>
          <p:cNvPr id="7" name="グループ化 3"/>
          <p:cNvGrpSpPr/>
          <p:nvPr/>
        </p:nvGrpSpPr>
        <p:grpSpPr>
          <a:xfrm>
            <a:off x="166809" y="2276872"/>
            <a:ext cx="1944612" cy="1456517"/>
            <a:chOff x="166809" y="2492459"/>
            <a:chExt cx="1944612" cy="1456517"/>
          </a:xfrm>
        </p:grpSpPr>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09" y="2492459"/>
              <a:ext cx="1944612" cy="145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18"/>
            <p:cNvSpPr txBox="1"/>
            <p:nvPr/>
          </p:nvSpPr>
          <p:spPr>
            <a:xfrm>
              <a:off x="179512" y="2495790"/>
              <a:ext cx="399468"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CN</a:t>
              </a:r>
              <a:endParaRPr lang="en-US" sz="1100" b="1" dirty="0">
                <a:solidFill>
                  <a:srgbClr val="FFFFFF"/>
                </a:solidFill>
                <a:latin typeface="Century Gothic" pitchFamily="34" charset="0"/>
                <a:cs typeface="+mn-cs"/>
              </a:endParaRPr>
            </a:p>
          </p:txBody>
        </p:sp>
      </p:grpSp>
      <p:grpSp>
        <p:nvGrpSpPr>
          <p:cNvPr id="9" name="グループ化 11"/>
          <p:cNvGrpSpPr/>
          <p:nvPr/>
        </p:nvGrpSpPr>
        <p:grpSpPr>
          <a:xfrm>
            <a:off x="5025671" y="1463355"/>
            <a:ext cx="1872208" cy="1350678"/>
            <a:chOff x="5025671" y="1463355"/>
            <a:chExt cx="1872208" cy="1350678"/>
          </a:xfrm>
        </p:grpSpPr>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5671" y="1477220"/>
              <a:ext cx="1872208" cy="13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18"/>
            <p:cNvSpPr txBox="1"/>
            <p:nvPr/>
          </p:nvSpPr>
          <p:spPr>
            <a:xfrm>
              <a:off x="6557160" y="1463355"/>
              <a:ext cx="340719" cy="288044"/>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IN</a:t>
              </a:r>
              <a:endParaRPr lang="en-US" sz="1100" b="1" dirty="0">
                <a:solidFill>
                  <a:srgbClr val="FFFFFF"/>
                </a:solidFill>
                <a:latin typeface="Century Gothic" pitchFamily="34" charset="0"/>
                <a:cs typeface="+mn-cs"/>
              </a:endParaRPr>
            </a:p>
          </p:txBody>
        </p:sp>
      </p:grpSp>
      <p:grpSp>
        <p:nvGrpSpPr>
          <p:cNvPr id="12" name="グループ化 8"/>
          <p:cNvGrpSpPr/>
          <p:nvPr/>
        </p:nvGrpSpPr>
        <p:grpSpPr>
          <a:xfrm>
            <a:off x="3560493" y="4988409"/>
            <a:ext cx="2019619" cy="1333366"/>
            <a:chOff x="3405684" y="4988409"/>
            <a:chExt cx="2019619" cy="1333366"/>
          </a:xfrm>
        </p:grpSpPr>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5684" y="4988409"/>
              <a:ext cx="2019619" cy="133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18"/>
            <p:cNvSpPr txBox="1"/>
            <p:nvPr/>
          </p:nvSpPr>
          <p:spPr>
            <a:xfrm>
              <a:off x="5096367" y="4988409"/>
              <a:ext cx="328936" cy="261610"/>
            </a:xfrm>
            <a:prstGeom prst="rect">
              <a:avLst/>
            </a:prstGeom>
            <a:solidFill>
              <a:srgbClr val="FF0000"/>
            </a:solidFill>
            <a:ln>
              <a:solidFill>
                <a:schemeClr val="tx1"/>
              </a:solidFill>
            </a:ln>
          </p:spPr>
          <p:txBody>
            <a:bodyPr wrap="none" rtlCol="0">
              <a:spAutoFit/>
            </a:bodyPr>
            <a:lstStyle/>
            <a:p>
              <a:pPr eaLnBrk="0" hangingPunct="0"/>
              <a:r>
                <a:rPr lang="en-US" sz="1100" b="1" dirty="0" smtClean="0">
                  <a:solidFill>
                    <a:srgbClr val="FFFFFF"/>
                  </a:solidFill>
                  <a:latin typeface="Century Gothic" pitchFamily="34" charset="0"/>
                  <a:cs typeface="+mn-cs"/>
                </a:rPr>
                <a:t>RF</a:t>
              </a:r>
              <a:endParaRPr lang="en-US" sz="1100" b="1" dirty="0">
                <a:solidFill>
                  <a:srgbClr val="FFFFFF"/>
                </a:solidFill>
                <a:latin typeface="Century Gothic" pitchFamily="34" charset="0"/>
                <a:cs typeface="+mn-cs"/>
              </a:endParaRPr>
            </a:p>
          </p:txBody>
        </p:sp>
      </p:grpSp>
    </p:spTree>
    <p:extLst>
      <p:ext uri="{BB962C8B-B14F-4D97-AF65-F5344CB8AC3E}">
        <p14:creationId xmlns:p14="http://schemas.microsoft.com/office/powerpoint/2010/main" val="228878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p:cNvPicPr>
            <a:picLocks noChangeAspect="1"/>
          </p:cNvPicPr>
          <p:nvPr/>
        </p:nvPicPr>
        <p:blipFill>
          <a:blip r:embed="rId2" cstate="print"/>
          <a:srcRect/>
          <a:stretch>
            <a:fillRect/>
          </a:stretch>
        </p:blipFill>
        <p:spPr bwMode="auto">
          <a:xfrm>
            <a:off x="5554663" y="1062038"/>
            <a:ext cx="3368675" cy="2773362"/>
          </a:xfrm>
          <a:prstGeom prst="rect">
            <a:avLst/>
          </a:prstGeom>
          <a:noFill/>
          <a:ln w="9525">
            <a:noFill/>
            <a:miter lim="800000"/>
            <a:headEnd/>
            <a:tailEnd/>
          </a:ln>
        </p:spPr>
      </p:pic>
      <p:sp>
        <p:nvSpPr>
          <p:cNvPr id="4099" name="제목 1"/>
          <p:cNvSpPr>
            <a:spLocks noGrp="1"/>
          </p:cNvSpPr>
          <p:nvPr>
            <p:ph type="title" idx="4294967295"/>
          </p:nvPr>
        </p:nvSpPr>
        <p:spPr>
          <a:xfrm>
            <a:off x="0" y="87752"/>
            <a:ext cx="9144000" cy="633412"/>
          </a:xfrm>
        </p:spPr>
        <p:txBody>
          <a:bodyPr/>
          <a:lstStyle/>
          <a:p>
            <a:pPr eaLnBrk="1" hangingPunct="1"/>
            <a:r>
              <a:rPr lang="en-US" altLang="ko-KR" b="1" dirty="0" smtClean="0">
                <a:solidFill>
                  <a:schemeClr val="bg1"/>
                </a:solidFill>
                <a:latin typeface="Arial" pitchFamily="34" charset="0"/>
                <a:cs typeface="Arial" pitchFamily="34" charset="0"/>
              </a:rPr>
              <a:t>Progress on Manufacturing of the ITER VV Equatorial and Lower Ports in Korea (ITR/P5-01)</a:t>
            </a:r>
            <a:endParaRPr lang="ko-KR" altLang="en-US" b="1" dirty="0" smtClean="0">
              <a:solidFill>
                <a:schemeClr val="bg1"/>
              </a:solidFill>
              <a:latin typeface="Arial" pitchFamily="34" charset="0"/>
              <a:cs typeface="Arial" pitchFamily="34" charset="0"/>
            </a:endParaRPr>
          </a:p>
        </p:txBody>
      </p:sp>
      <p:sp>
        <p:nvSpPr>
          <p:cNvPr id="16387" name="Rectangle 3"/>
          <p:cNvSpPr>
            <a:spLocks noChangeArrowheads="1"/>
          </p:cNvSpPr>
          <p:nvPr/>
        </p:nvSpPr>
        <p:spPr bwMode="auto">
          <a:xfrm>
            <a:off x="179388" y="1052513"/>
            <a:ext cx="5184775" cy="2444750"/>
          </a:xfrm>
          <a:prstGeom prst="rect">
            <a:avLst/>
          </a:prstGeom>
          <a:noFill/>
          <a:ln w="9525">
            <a:noFill/>
            <a:miter lim="800000"/>
            <a:headEnd/>
            <a:tailEnd/>
          </a:ln>
        </p:spPr>
        <p:txBody>
          <a:bodyPr>
            <a:spAutoFit/>
          </a:bodyPr>
          <a:lstStyle/>
          <a:p>
            <a:pPr marL="258763" indent="-258763" algn="just">
              <a:spcBef>
                <a:spcPct val="20000"/>
              </a:spcBef>
            </a:pPr>
            <a:r>
              <a:rPr kumimoji="0" lang="ko-KR" altLang="en-US" sz="1400" b="1">
                <a:latin typeface="Arial" pitchFamily="34" charset="0"/>
                <a:ea typeface="Malgun Gothic" pitchFamily="34" charset="-127"/>
                <a:cs typeface="Arial" pitchFamily="34" charset="0"/>
              </a:rPr>
              <a:t>□ </a:t>
            </a:r>
            <a:r>
              <a:rPr kumimoji="0" lang="en-US" altLang="ko-KR" sz="1400" b="1">
                <a:latin typeface="Arial" pitchFamily="34" charset="0"/>
                <a:ea typeface="Malgun Gothic" pitchFamily="34" charset="-127"/>
                <a:cs typeface="Arial" pitchFamily="34" charset="0"/>
              </a:rPr>
              <a:t>Manufacturing preparation for the main port is in its final stages and will be completed by the end of 2012</a:t>
            </a:r>
          </a:p>
          <a:p>
            <a:pPr marL="258763" indent="-258763" algn="just">
              <a:spcAft>
                <a:spcPts val="600"/>
              </a:spcAft>
              <a:buFont typeface="Arial" pitchFamily="34" charset="0"/>
              <a:buChar char="-"/>
            </a:pPr>
            <a:r>
              <a:rPr kumimoji="0" lang="en-US" altLang="ko-KR" sz="1400">
                <a:latin typeface="Arial" pitchFamily="34" charset="0"/>
                <a:ea typeface="Malgun Gothic" pitchFamily="34" charset="-127"/>
                <a:cs typeface="Arial" pitchFamily="34" charset="0"/>
              </a:rPr>
              <a:t>Material procurement, fabrication design and fabrication procedure qualifications</a:t>
            </a:r>
          </a:p>
          <a:p>
            <a:pPr marL="258763" indent="-258763" algn="just">
              <a:spcAft>
                <a:spcPts val="600"/>
              </a:spcAft>
              <a:buFont typeface="Arial" pitchFamily="34" charset="0"/>
              <a:buChar char="-"/>
            </a:pPr>
            <a:r>
              <a:rPr kumimoji="0" lang="en-US" altLang="ko-KR" sz="1400">
                <a:latin typeface="Arial" pitchFamily="34" charset="0"/>
                <a:ea typeface="Malgun Gothic" pitchFamily="34" charset="-127"/>
                <a:cs typeface="Arial" pitchFamily="34" charset="0"/>
              </a:rPr>
              <a:t>Full scale mock-up for lower port stub extension (more than 30 tons) is under fabrication</a:t>
            </a:r>
          </a:p>
          <a:p>
            <a:pPr marL="258763" indent="-258763" algn="just">
              <a:spcBef>
                <a:spcPct val="20000"/>
              </a:spcBef>
            </a:pPr>
            <a:r>
              <a:rPr kumimoji="0" lang="ko-KR" altLang="en-US" sz="1400" b="1">
                <a:latin typeface="Arial" pitchFamily="34" charset="0"/>
                <a:ea typeface="Malgun Gothic" pitchFamily="34" charset="-127"/>
                <a:cs typeface="Arial" pitchFamily="34" charset="0"/>
              </a:rPr>
              <a:t>□</a:t>
            </a:r>
            <a:r>
              <a:rPr kumimoji="0" lang="en-US" altLang="ko-KR" sz="1400" b="1">
                <a:latin typeface="Arial" pitchFamily="34" charset="0"/>
                <a:ea typeface="Malgun Gothic" pitchFamily="34" charset="-127"/>
                <a:cs typeface="Arial" pitchFamily="34" charset="0"/>
              </a:rPr>
              <a:t>Detail designs and fabrication feasibility studies including mock-up fabrication have been performed for the In-wall shield of NB port, VV gravity support and NB duct liner</a:t>
            </a:r>
          </a:p>
        </p:txBody>
      </p:sp>
      <p:sp>
        <p:nvSpPr>
          <p:cNvPr id="3" name="TextBox 2"/>
          <p:cNvSpPr txBox="1"/>
          <p:nvPr/>
        </p:nvSpPr>
        <p:spPr bwMode="auto">
          <a:xfrm>
            <a:off x="5508625" y="3819525"/>
            <a:ext cx="3455988" cy="314325"/>
          </a:xfrm>
          <a:prstGeom prst="rect">
            <a:avLst/>
          </a:prstGeom>
          <a:noFill/>
          <a:ln w="9525">
            <a:noFill/>
            <a:miter lim="800000"/>
            <a:headEnd/>
            <a:tailEnd/>
          </a:ln>
        </p:spPr>
        <p:txBody>
          <a:bodyPr anchor="ctr">
            <a:spAutoFit/>
          </a:bodyPr>
          <a:lstStyle/>
          <a:p>
            <a:pPr algn="ctr">
              <a:lnSpc>
                <a:spcPct val="120000"/>
              </a:lnSpc>
            </a:pPr>
            <a:r>
              <a:rPr lang="en-US" altLang="ko-KR" sz="1200">
                <a:solidFill>
                  <a:srgbClr val="2D2D8A"/>
                </a:solidFill>
                <a:latin typeface="Arial" pitchFamily="34" charset="0"/>
                <a:ea typeface="Dotum" pitchFamily="34" charset="-127"/>
              </a:rPr>
              <a:t>&lt;ITER VV E/L Ports supplied by KODA&gt;</a:t>
            </a:r>
            <a:endParaRPr lang="ko-KR" altLang="en-US" sz="1200">
              <a:solidFill>
                <a:srgbClr val="2D2D8A"/>
              </a:solidFill>
              <a:latin typeface="Arial" pitchFamily="34" charset="0"/>
              <a:ea typeface="Dotum" pitchFamily="34" charset="-127"/>
            </a:endParaRPr>
          </a:p>
        </p:txBody>
      </p:sp>
      <p:sp>
        <p:nvSpPr>
          <p:cNvPr id="4102" name="Rectangle 38"/>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ko-KR" altLang="en-US"/>
          </a:p>
        </p:txBody>
      </p:sp>
      <p:pic>
        <p:nvPicPr>
          <p:cNvPr id="4103" name="Picture 37"/>
          <p:cNvPicPr>
            <a:picLocks noChangeAspect="1" noChangeArrowheads="1"/>
          </p:cNvPicPr>
          <p:nvPr/>
        </p:nvPicPr>
        <p:blipFill>
          <a:blip r:embed="rId3" cstate="print"/>
          <a:srcRect r="50327"/>
          <a:stretch>
            <a:fillRect/>
          </a:stretch>
        </p:blipFill>
        <p:spPr bwMode="auto">
          <a:xfrm>
            <a:off x="5467350" y="4411663"/>
            <a:ext cx="1582738" cy="1271587"/>
          </a:xfrm>
          <a:prstGeom prst="rect">
            <a:avLst/>
          </a:prstGeom>
          <a:noFill/>
          <a:ln w="9525">
            <a:noFill/>
            <a:miter lim="800000"/>
            <a:headEnd/>
            <a:tailEnd/>
          </a:ln>
        </p:spPr>
      </p:pic>
      <p:pic>
        <p:nvPicPr>
          <p:cNvPr id="4104" name="Picture 22" descr="설명: C:\Documents and Settings\Administrator\바탕 화면\lhk\공정사진\7월\20120705\DSC08745.JPG"/>
          <p:cNvPicPr>
            <a:picLocks noChangeAspect="1" noChangeArrowheads="1"/>
          </p:cNvPicPr>
          <p:nvPr/>
        </p:nvPicPr>
        <p:blipFill>
          <a:blip r:embed="rId4" cstate="print"/>
          <a:srcRect t="11395"/>
          <a:stretch>
            <a:fillRect/>
          </a:stretch>
        </p:blipFill>
        <p:spPr bwMode="auto">
          <a:xfrm>
            <a:off x="7048500" y="4386263"/>
            <a:ext cx="1987550" cy="1320800"/>
          </a:xfrm>
          <a:prstGeom prst="rect">
            <a:avLst/>
          </a:prstGeom>
          <a:noFill/>
          <a:ln w="9525">
            <a:noFill/>
            <a:miter lim="800000"/>
            <a:headEnd/>
            <a:tailEnd/>
          </a:ln>
        </p:spPr>
      </p:pic>
      <p:sp>
        <p:nvSpPr>
          <p:cNvPr id="65" name="TextBox 64"/>
          <p:cNvSpPr txBox="1"/>
          <p:nvPr/>
        </p:nvSpPr>
        <p:spPr bwMode="auto">
          <a:xfrm>
            <a:off x="5508625" y="5702300"/>
            <a:ext cx="3527425" cy="534988"/>
          </a:xfrm>
          <a:prstGeom prst="rect">
            <a:avLst/>
          </a:prstGeom>
          <a:noFill/>
          <a:ln w="9525">
            <a:noFill/>
            <a:miter lim="800000"/>
            <a:headEnd/>
            <a:tailEnd/>
          </a:ln>
        </p:spPr>
        <p:txBody>
          <a:bodyPr anchor="ctr">
            <a:spAutoFit/>
          </a:bodyPr>
          <a:lstStyle/>
          <a:p>
            <a:pPr algn="ctr">
              <a:lnSpc>
                <a:spcPct val="120000"/>
              </a:lnSpc>
            </a:pPr>
            <a:r>
              <a:rPr lang="en-US" altLang="ko-KR" sz="1200">
                <a:solidFill>
                  <a:srgbClr val="2D2D8A"/>
                </a:solidFill>
                <a:latin typeface="Arial" pitchFamily="34" charset="0"/>
                <a:ea typeface="Dotum" pitchFamily="34" charset="-127"/>
              </a:rPr>
              <a:t>&lt;Fabrication of full scale mock-up for lower PSE – rib welding on the inner shell&gt;</a:t>
            </a:r>
            <a:endParaRPr lang="ko-KR" altLang="en-US" sz="1200">
              <a:solidFill>
                <a:srgbClr val="2D2D8A"/>
              </a:solidFill>
              <a:latin typeface="Arial" pitchFamily="34" charset="0"/>
              <a:ea typeface="Dotum" pitchFamily="34" charset="-127"/>
            </a:endParaRPr>
          </a:p>
        </p:txBody>
      </p:sp>
      <p:graphicFrame>
        <p:nvGraphicFramePr>
          <p:cNvPr id="7" name="표 6"/>
          <p:cNvGraphicFramePr>
            <a:graphicFrameLocks noGrp="1"/>
          </p:cNvGraphicFramePr>
          <p:nvPr/>
        </p:nvGraphicFramePr>
        <p:xfrm>
          <a:off x="539750" y="3500438"/>
          <a:ext cx="4752975" cy="2667133"/>
        </p:xfrm>
        <a:graphic>
          <a:graphicData uri="http://schemas.openxmlformats.org/drawingml/2006/table">
            <a:tbl>
              <a:tblPr/>
              <a:tblGrid>
                <a:gridCol w="1584325"/>
                <a:gridCol w="1584325"/>
                <a:gridCol w="1584325"/>
              </a:tblGrid>
              <a:tr h="249238">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0" i="0" u="none" strike="noStrike" cap="none" normalizeH="0" baseline="0" smtClean="0">
                          <a:ln>
                            <a:noFill/>
                          </a:ln>
                          <a:solidFill>
                            <a:schemeClr val="tx1"/>
                          </a:solidFill>
                          <a:effectLst/>
                          <a:latin typeface="Arial" pitchFamily="34" charset="0"/>
                          <a:ea typeface="HY견고딕" pitchFamily="18" charset="-127"/>
                          <a:cs typeface="Arial" pitchFamily="34" charset="0"/>
                        </a:rPr>
                        <a:t>IWS of NB port</a:t>
                      </a: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0" i="0" u="none" strike="noStrike" cap="none" normalizeH="0" baseline="0" smtClean="0">
                          <a:ln>
                            <a:noFill/>
                          </a:ln>
                          <a:solidFill>
                            <a:schemeClr val="tx1"/>
                          </a:solidFill>
                          <a:effectLst/>
                          <a:latin typeface="Arial" pitchFamily="34" charset="0"/>
                          <a:ea typeface="HY견고딕" pitchFamily="18" charset="-127"/>
                          <a:cs typeface="Arial" pitchFamily="34" charset="0"/>
                        </a:rPr>
                        <a:t>VVGS</a:t>
                      </a: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0" i="0" u="none" strike="noStrike" cap="none" normalizeH="0" baseline="0" smtClean="0">
                          <a:ln>
                            <a:noFill/>
                          </a:ln>
                          <a:solidFill>
                            <a:schemeClr val="tx1"/>
                          </a:solidFill>
                          <a:effectLst/>
                          <a:latin typeface="Arial" pitchFamily="34" charset="0"/>
                          <a:ea typeface="HY견고딕" pitchFamily="18" charset="-127"/>
                          <a:cs typeface="Arial" pitchFamily="34" charset="0"/>
                        </a:rPr>
                        <a:t>NBDL</a:t>
                      </a: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7763">
                <a:tc>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en-US" sz="1400" b="0" i="0" u="none" strike="noStrike" cap="none" normalizeH="0" baseline="0" smtClean="0">
                        <a:ln>
                          <a:noFill/>
                        </a:ln>
                        <a:solidFill>
                          <a:schemeClr val="tx1"/>
                        </a:solidFill>
                        <a:effectLst/>
                        <a:latin typeface="Arial" pitchFamily="34" charset="0"/>
                        <a:ea typeface="HY견고딕" pitchFamily="18" charset="-127"/>
                        <a:cs typeface="Arial" pitchFamily="34" charset="0"/>
                      </a:endParaRPr>
                    </a:p>
                  </a:txBody>
                  <a:tcPr marL="18002" marR="18002" marT="18005" marB="180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120" name="Picture 2"/>
          <p:cNvPicPr>
            <a:picLocks noChangeAspect="1" noChangeArrowheads="1"/>
          </p:cNvPicPr>
          <p:nvPr/>
        </p:nvPicPr>
        <p:blipFill>
          <a:blip r:embed="rId5" cstate="print"/>
          <a:srcRect t="2899" r="1357"/>
          <a:stretch>
            <a:fillRect/>
          </a:stretch>
        </p:blipFill>
        <p:spPr bwMode="auto">
          <a:xfrm>
            <a:off x="1598613" y="3865563"/>
            <a:ext cx="514350" cy="590550"/>
          </a:xfrm>
          <a:prstGeom prst="rect">
            <a:avLst/>
          </a:prstGeom>
          <a:noFill/>
          <a:ln w="9525">
            <a:noFill/>
            <a:miter lim="800000"/>
            <a:headEnd/>
            <a:tailEnd/>
          </a:ln>
        </p:spPr>
      </p:pic>
      <p:pic>
        <p:nvPicPr>
          <p:cNvPr id="4121" name="Picture 5"/>
          <p:cNvPicPr>
            <a:picLocks noChangeAspect="1" noChangeArrowheads="1"/>
          </p:cNvPicPr>
          <p:nvPr/>
        </p:nvPicPr>
        <p:blipFill>
          <a:blip r:embed="rId6" cstate="print"/>
          <a:srcRect/>
          <a:stretch>
            <a:fillRect/>
          </a:stretch>
        </p:blipFill>
        <p:spPr bwMode="auto">
          <a:xfrm>
            <a:off x="584200" y="5281613"/>
            <a:ext cx="474663" cy="523875"/>
          </a:xfrm>
          <a:prstGeom prst="rect">
            <a:avLst/>
          </a:prstGeom>
          <a:noFill/>
          <a:ln w="9525">
            <a:noFill/>
            <a:miter lim="800000"/>
            <a:headEnd/>
            <a:tailEnd/>
          </a:ln>
        </p:spPr>
      </p:pic>
      <p:pic>
        <p:nvPicPr>
          <p:cNvPr id="4122" name="Picture 2"/>
          <p:cNvPicPr>
            <a:picLocks noChangeAspect="1" noChangeArrowheads="1"/>
          </p:cNvPicPr>
          <p:nvPr/>
        </p:nvPicPr>
        <p:blipFill>
          <a:blip r:embed="rId7" cstate="print"/>
          <a:srcRect t="1556" r="1750" b="1936"/>
          <a:stretch>
            <a:fillRect/>
          </a:stretch>
        </p:blipFill>
        <p:spPr bwMode="auto">
          <a:xfrm>
            <a:off x="584200" y="3843338"/>
            <a:ext cx="412750" cy="533400"/>
          </a:xfrm>
          <a:prstGeom prst="rect">
            <a:avLst/>
          </a:prstGeom>
          <a:noFill/>
          <a:ln w="9525">
            <a:noFill/>
            <a:miter lim="800000"/>
            <a:headEnd/>
            <a:tailEnd/>
          </a:ln>
        </p:spPr>
      </p:pic>
      <p:pic>
        <p:nvPicPr>
          <p:cNvPr id="4123" name="그림 75"/>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20738" y="4360863"/>
            <a:ext cx="1069975" cy="933450"/>
          </a:xfrm>
          <a:prstGeom prst="rect">
            <a:avLst/>
          </a:prstGeom>
          <a:noFill/>
          <a:ln w="9525">
            <a:noFill/>
            <a:miter lim="800000"/>
            <a:headEnd/>
            <a:tailEnd/>
          </a:ln>
        </p:spPr>
      </p:pic>
      <p:cxnSp>
        <p:nvCxnSpPr>
          <p:cNvPr id="4124" name="직선 화살표 연결선 8"/>
          <p:cNvCxnSpPr>
            <a:cxnSpLocks noChangeShapeType="1"/>
          </p:cNvCxnSpPr>
          <p:nvPr/>
        </p:nvCxnSpPr>
        <p:spPr bwMode="auto">
          <a:xfrm>
            <a:off x="800100" y="4249738"/>
            <a:ext cx="82550" cy="255587"/>
          </a:xfrm>
          <a:prstGeom prst="straightConnector1">
            <a:avLst/>
          </a:prstGeom>
          <a:noFill/>
          <a:ln w="9525" algn="ctr">
            <a:solidFill>
              <a:srgbClr val="FF0000"/>
            </a:solidFill>
            <a:round/>
            <a:headEnd/>
            <a:tailEnd type="arrow" w="med" len="med"/>
          </a:ln>
        </p:spPr>
      </p:cxnSp>
      <p:pic>
        <p:nvPicPr>
          <p:cNvPr id="4125" name="Picture 5"/>
          <p:cNvPicPr>
            <a:picLocks noChangeAspect="1" noChangeArrowheads="1"/>
          </p:cNvPicPr>
          <p:nvPr/>
        </p:nvPicPr>
        <p:blipFill>
          <a:blip r:embed="rId9" cstate="print"/>
          <a:srcRect t="3444" r="1222"/>
          <a:stretch>
            <a:fillRect/>
          </a:stretch>
        </p:blipFill>
        <p:spPr bwMode="auto">
          <a:xfrm>
            <a:off x="1616075" y="5381625"/>
            <a:ext cx="479425" cy="473075"/>
          </a:xfrm>
          <a:prstGeom prst="rect">
            <a:avLst/>
          </a:prstGeom>
          <a:noFill/>
          <a:ln w="9525">
            <a:noFill/>
            <a:miter lim="800000"/>
            <a:headEnd/>
            <a:tailEnd/>
          </a:ln>
        </p:spPr>
      </p:pic>
      <p:sp>
        <p:nvSpPr>
          <p:cNvPr id="15" name="직사각형 14"/>
          <p:cNvSpPr/>
          <p:nvPr/>
        </p:nvSpPr>
        <p:spPr>
          <a:xfrm>
            <a:off x="685800" y="5859463"/>
            <a:ext cx="1292225" cy="276225"/>
          </a:xfrm>
          <a:prstGeom prst="rect">
            <a:avLst/>
          </a:prstGeom>
        </p:spPr>
        <p:txBody>
          <a:bodyPr wrap="none">
            <a:spAutoFit/>
          </a:bodyPr>
          <a:lstStyle/>
          <a:p>
            <a:pPr algn="ctr"/>
            <a:r>
              <a:rPr lang="en-US" altLang="ko-KR" sz="1200">
                <a:solidFill>
                  <a:srgbClr val="2D2D8A"/>
                </a:solidFill>
                <a:latin typeface="Arial" pitchFamily="34" charset="0"/>
                <a:cs typeface="Arial" pitchFamily="34" charset="0"/>
              </a:rPr>
              <a:t>&lt;Detail design&gt;</a:t>
            </a:r>
            <a:endParaRPr lang="ko-KR" altLang="en-US" sz="1200">
              <a:solidFill>
                <a:srgbClr val="2D2D8A"/>
              </a:solidFill>
              <a:latin typeface="Arial" pitchFamily="34" charset="0"/>
              <a:cs typeface="Arial" pitchFamily="34" charset="0"/>
            </a:endParaRPr>
          </a:p>
        </p:txBody>
      </p:sp>
      <p:cxnSp>
        <p:nvCxnSpPr>
          <p:cNvPr id="4127" name="직선 화살표 연결선 86"/>
          <p:cNvCxnSpPr>
            <a:cxnSpLocks noChangeShapeType="1"/>
          </p:cNvCxnSpPr>
          <p:nvPr/>
        </p:nvCxnSpPr>
        <p:spPr bwMode="auto">
          <a:xfrm flipH="1">
            <a:off x="1490663" y="4321175"/>
            <a:ext cx="268287" cy="328613"/>
          </a:xfrm>
          <a:prstGeom prst="straightConnector1">
            <a:avLst/>
          </a:prstGeom>
          <a:noFill/>
          <a:ln w="9525" algn="ctr">
            <a:solidFill>
              <a:srgbClr val="FF0000"/>
            </a:solidFill>
            <a:round/>
            <a:headEnd/>
            <a:tailEnd type="arrow" w="med" len="med"/>
          </a:ln>
        </p:spPr>
      </p:cxnSp>
      <p:cxnSp>
        <p:nvCxnSpPr>
          <p:cNvPr id="4128" name="직선 화살표 연결선 88"/>
          <p:cNvCxnSpPr>
            <a:cxnSpLocks noChangeShapeType="1"/>
          </p:cNvCxnSpPr>
          <p:nvPr/>
        </p:nvCxnSpPr>
        <p:spPr bwMode="auto">
          <a:xfrm flipV="1">
            <a:off x="884238" y="5057775"/>
            <a:ext cx="52387" cy="236538"/>
          </a:xfrm>
          <a:prstGeom prst="straightConnector1">
            <a:avLst/>
          </a:prstGeom>
          <a:noFill/>
          <a:ln w="9525" algn="ctr">
            <a:solidFill>
              <a:srgbClr val="FF0000"/>
            </a:solidFill>
            <a:round/>
            <a:headEnd/>
            <a:tailEnd type="arrow" w="med" len="med"/>
          </a:ln>
        </p:spPr>
      </p:cxnSp>
      <p:cxnSp>
        <p:nvCxnSpPr>
          <p:cNvPr id="4129" name="직선 화살표 연결선 91"/>
          <p:cNvCxnSpPr>
            <a:cxnSpLocks noChangeShapeType="1"/>
          </p:cNvCxnSpPr>
          <p:nvPr/>
        </p:nvCxnSpPr>
        <p:spPr bwMode="auto">
          <a:xfrm flipH="1" flipV="1">
            <a:off x="1490663" y="5062538"/>
            <a:ext cx="215900" cy="319087"/>
          </a:xfrm>
          <a:prstGeom prst="straightConnector1">
            <a:avLst/>
          </a:prstGeom>
          <a:noFill/>
          <a:ln w="9525" algn="ctr">
            <a:solidFill>
              <a:srgbClr val="FF0000"/>
            </a:solidFill>
            <a:round/>
            <a:headEnd/>
            <a:tailEnd type="arrow" w="med" len="med"/>
          </a:ln>
        </p:spPr>
      </p:cxnSp>
      <p:sp>
        <p:nvSpPr>
          <p:cNvPr id="96" name="직사각형 95"/>
          <p:cNvSpPr/>
          <p:nvPr/>
        </p:nvSpPr>
        <p:spPr>
          <a:xfrm>
            <a:off x="2143125" y="5705475"/>
            <a:ext cx="1549400" cy="461963"/>
          </a:xfrm>
          <a:prstGeom prst="rect">
            <a:avLst/>
          </a:prstGeom>
        </p:spPr>
        <p:txBody>
          <a:bodyPr>
            <a:spAutoFit/>
          </a:bodyPr>
          <a:lstStyle/>
          <a:p>
            <a:pPr algn="ctr"/>
            <a:r>
              <a:rPr lang="en-US" altLang="ko-KR" sz="1200">
                <a:solidFill>
                  <a:srgbClr val="2D2D8A"/>
                </a:solidFill>
                <a:latin typeface="Arial" pitchFamily="34" charset="0"/>
                <a:cs typeface="Arial" pitchFamily="34" charset="0"/>
              </a:rPr>
              <a:t>&lt;Mock-up for VVGS and sleeve&gt;</a:t>
            </a:r>
            <a:endParaRPr lang="ko-KR" altLang="en-US" sz="1200">
              <a:solidFill>
                <a:srgbClr val="2D2D8A"/>
              </a:solidFill>
              <a:latin typeface="Arial" pitchFamily="34" charset="0"/>
              <a:cs typeface="Arial" pitchFamily="34" charset="0"/>
            </a:endParaRPr>
          </a:p>
        </p:txBody>
      </p:sp>
      <p:pic>
        <p:nvPicPr>
          <p:cNvPr id="4131" name="Picture 15" descr="SSL25486"/>
          <p:cNvPicPr>
            <a:picLocks noChangeAspect="1" noChangeArrowheads="1"/>
          </p:cNvPicPr>
          <p:nvPr/>
        </p:nvPicPr>
        <p:blipFill>
          <a:blip r:embed="rId10" cstate="print"/>
          <a:srcRect t="11507"/>
          <a:stretch>
            <a:fillRect/>
          </a:stretch>
        </p:blipFill>
        <p:spPr bwMode="auto">
          <a:xfrm>
            <a:off x="3814763" y="3792538"/>
            <a:ext cx="1368425" cy="906462"/>
          </a:xfrm>
          <a:prstGeom prst="rect">
            <a:avLst/>
          </a:prstGeom>
          <a:noFill/>
          <a:ln w="19050">
            <a:noFill/>
            <a:miter lim="800000"/>
            <a:headEnd/>
            <a:tailEnd/>
          </a:ln>
        </p:spPr>
      </p:pic>
      <p:pic>
        <p:nvPicPr>
          <p:cNvPr id="4132" name="Picture 42" descr="SSL25123"/>
          <p:cNvPicPr>
            <a:picLocks noChangeAspect="1" noChangeArrowheads="1"/>
          </p:cNvPicPr>
          <p:nvPr/>
        </p:nvPicPr>
        <p:blipFill>
          <a:blip r:embed="rId11" cstate="print"/>
          <a:srcRect t="6018"/>
          <a:stretch>
            <a:fillRect/>
          </a:stretch>
        </p:blipFill>
        <p:spPr bwMode="auto">
          <a:xfrm>
            <a:off x="3810000" y="4719638"/>
            <a:ext cx="1366838" cy="954087"/>
          </a:xfrm>
          <a:prstGeom prst="rect">
            <a:avLst/>
          </a:prstGeom>
          <a:noFill/>
          <a:ln w="9525">
            <a:noFill/>
            <a:miter lim="800000"/>
            <a:headEnd/>
            <a:tailEnd/>
          </a:ln>
        </p:spPr>
      </p:pic>
      <p:sp>
        <p:nvSpPr>
          <p:cNvPr id="101" name="직사각형 100"/>
          <p:cNvSpPr/>
          <p:nvPr/>
        </p:nvSpPr>
        <p:spPr>
          <a:xfrm>
            <a:off x="3730625" y="5707063"/>
            <a:ext cx="1552575" cy="461962"/>
          </a:xfrm>
          <a:prstGeom prst="rect">
            <a:avLst/>
          </a:prstGeom>
        </p:spPr>
        <p:txBody>
          <a:bodyPr wrap="none">
            <a:spAutoFit/>
          </a:bodyPr>
          <a:lstStyle/>
          <a:p>
            <a:pPr algn="ctr"/>
            <a:r>
              <a:rPr lang="en-US" altLang="ko-KR" sz="1200">
                <a:solidFill>
                  <a:srgbClr val="2D2D8A"/>
                </a:solidFill>
                <a:latin typeface="Arial" pitchFamily="34" charset="0"/>
                <a:cs typeface="Arial" pitchFamily="34" charset="0"/>
              </a:rPr>
              <a:t>&lt;Full scale mock-up</a:t>
            </a:r>
          </a:p>
          <a:p>
            <a:pPr algn="ctr"/>
            <a:r>
              <a:rPr lang="en-US" altLang="ko-KR" sz="1200">
                <a:solidFill>
                  <a:srgbClr val="2D2D8A"/>
                </a:solidFill>
                <a:latin typeface="Arial" pitchFamily="34" charset="0"/>
                <a:cs typeface="Arial" pitchFamily="34" charset="0"/>
              </a:rPr>
              <a:t>for NBDL&gt;</a:t>
            </a:r>
            <a:endParaRPr lang="ko-KR" altLang="en-US" sz="1200">
              <a:solidFill>
                <a:srgbClr val="2D2D8A"/>
              </a:solidFill>
              <a:latin typeface="Arial" pitchFamily="34" charset="0"/>
              <a:cs typeface="Arial" pitchFamily="34" charset="0"/>
            </a:endParaRPr>
          </a:p>
        </p:txBody>
      </p:sp>
      <p:pic>
        <p:nvPicPr>
          <p:cNvPr id="4134" name="Picture 16"/>
          <p:cNvPicPr>
            <a:picLocks noChangeAspect="1" noChangeArrowheads="1"/>
          </p:cNvPicPr>
          <p:nvPr/>
        </p:nvPicPr>
        <p:blipFill>
          <a:blip r:embed="rId12" cstate="print"/>
          <a:srcRect/>
          <a:stretch>
            <a:fillRect/>
          </a:stretch>
        </p:blipFill>
        <p:spPr bwMode="auto">
          <a:xfrm>
            <a:off x="2336800" y="3779838"/>
            <a:ext cx="1171575" cy="869950"/>
          </a:xfrm>
          <a:prstGeom prst="rect">
            <a:avLst/>
          </a:prstGeom>
          <a:noFill/>
          <a:ln w="12700" algn="ctr">
            <a:noFill/>
            <a:miter lim="800000"/>
            <a:headEnd/>
            <a:tailEnd/>
          </a:ln>
        </p:spPr>
      </p:pic>
      <p:pic>
        <p:nvPicPr>
          <p:cNvPr id="4135" name="Picture 41" descr="Sleeve shrink-fit Mock-up"/>
          <p:cNvPicPr>
            <a:picLocks noChangeAspect="1" noChangeArrowheads="1"/>
          </p:cNvPicPr>
          <p:nvPr/>
        </p:nvPicPr>
        <p:blipFill>
          <a:blip r:embed="rId13" cstate="print"/>
          <a:srcRect/>
          <a:stretch>
            <a:fillRect/>
          </a:stretch>
        </p:blipFill>
        <p:spPr bwMode="auto">
          <a:xfrm>
            <a:off x="2286000" y="4675188"/>
            <a:ext cx="1273175" cy="1093787"/>
          </a:xfrm>
          <a:prstGeom prst="rect">
            <a:avLst/>
          </a:prstGeom>
          <a:noFill/>
          <a:ln w="9525">
            <a:noFill/>
            <a:miter lim="800000"/>
            <a:headEnd/>
            <a:tailEnd/>
          </a:ln>
        </p:spPr>
      </p:pic>
      <p:sp>
        <p:nvSpPr>
          <p:cNvPr id="27" name="TextBox 26"/>
          <p:cNvSpPr txBox="1"/>
          <p:nvPr/>
        </p:nvSpPr>
        <p:spPr>
          <a:xfrm>
            <a:off x="7106856" y="879676"/>
            <a:ext cx="1099595" cy="400110"/>
          </a:xfrm>
          <a:prstGeom prst="rect">
            <a:avLst/>
          </a:prstGeom>
          <a:noFill/>
        </p:spPr>
        <p:txBody>
          <a:bodyPr wrap="square" rtlCol="0">
            <a:spAutoFit/>
          </a:bodyPr>
          <a:lstStyle/>
          <a:p>
            <a:r>
              <a:rPr lang="en-US" sz="2000" b="1" dirty="0" smtClean="0">
                <a:solidFill>
                  <a:srgbClr val="00B050"/>
                </a:solidFill>
              </a:rPr>
              <a:t>J.S. Sa</a:t>
            </a:r>
            <a:endParaRPr lang="en-US" sz="2000" b="1" dirty="0">
              <a:solidFill>
                <a:srgbClr val="00B05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23528" y="44624"/>
            <a:ext cx="8713788" cy="1152128"/>
          </a:xfrm>
          <a:noFill/>
          <a:ln w="9525">
            <a:noFill/>
            <a:miter lim="800000"/>
            <a:headEnd/>
            <a:tailEnd/>
          </a:ln>
        </p:spPr>
        <p:txBody>
          <a:bodyPr vert="horz" wrap="square" lIns="91440" tIns="45720" rIns="91440" bIns="45720" numCol="1" anchor="ctr" anchorCtr="0" compatLnSpc="1">
            <a:prstTxWarp prst="textNoShape">
              <a:avLst/>
            </a:prstTxWarp>
            <a:normAutofit/>
          </a:bodyPr>
          <a:lstStyle/>
          <a:p>
            <a:r>
              <a:rPr lang="en-GB" altLang="ja-JP" sz="2800" b="1" u="sng" dirty="0">
                <a:solidFill>
                  <a:srgbClr val="003399"/>
                </a:solidFill>
                <a:latin typeface="Arial" charset="0"/>
                <a:cs typeface="Arial" charset="0"/>
              </a:rPr>
              <a:t>ITER Magnet Systems </a:t>
            </a:r>
            <a:r>
              <a:rPr lang="en-GB" altLang="ja-JP" sz="2800" b="1" u="sng" dirty="0" smtClean="0">
                <a:solidFill>
                  <a:srgbClr val="003399"/>
                </a:solidFill>
                <a:latin typeface="Arial" charset="0"/>
                <a:cs typeface="Arial" charset="0"/>
              </a:rPr>
              <a:t>– </a:t>
            </a:r>
            <a:br>
              <a:rPr lang="en-GB" altLang="ja-JP" sz="2800" b="1" u="sng" dirty="0" smtClean="0">
                <a:solidFill>
                  <a:srgbClr val="003399"/>
                </a:solidFill>
                <a:latin typeface="Arial" charset="0"/>
                <a:cs typeface="Arial" charset="0"/>
              </a:rPr>
            </a:br>
            <a:r>
              <a:rPr lang="en-GB" altLang="ja-JP" sz="2800" b="1" u="sng" dirty="0" smtClean="0">
                <a:solidFill>
                  <a:srgbClr val="003399"/>
                </a:solidFill>
                <a:latin typeface="Arial" charset="0"/>
                <a:cs typeface="Arial" charset="0"/>
              </a:rPr>
              <a:t>from </a:t>
            </a:r>
            <a:r>
              <a:rPr lang="en-GB" altLang="ja-JP" sz="2800" b="1" u="sng" dirty="0">
                <a:solidFill>
                  <a:srgbClr val="003399"/>
                </a:solidFill>
                <a:latin typeface="Arial" charset="0"/>
                <a:cs typeface="Arial" charset="0"/>
              </a:rPr>
              <a:t>Qualification to Full Scale </a:t>
            </a:r>
            <a:r>
              <a:rPr lang="en-GB" altLang="ja-JP" sz="2800" b="1" u="sng" dirty="0" smtClean="0">
                <a:solidFill>
                  <a:srgbClr val="003399"/>
                </a:solidFill>
                <a:latin typeface="Arial" charset="0"/>
                <a:cs typeface="Arial" charset="0"/>
              </a:rPr>
              <a:t>Construction</a:t>
            </a:r>
            <a:endParaRPr lang="en-US" altLang="ja-JP" sz="2800" b="1" u="sng" dirty="0" smtClean="0">
              <a:solidFill>
                <a:srgbClr val="003399"/>
              </a:solidFill>
              <a:latin typeface="Arial" charset="0"/>
              <a:cs typeface="Arial" charset="0"/>
            </a:endParaRPr>
          </a:p>
        </p:txBody>
      </p:sp>
      <p:sp>
        <p:nvSpPr>
          <p:cNvPr id="5" name="Rectangle 3"/>
          <p:cNvSpPr>
            <a:spLocks noGrp="1" noChangeArrowheads="1"/>
          </p:cNvSpPr>
          <p:nvPr>
            <p:ph type="subTitle" idx="1"/>
          </p:nvPr>
        </p:nvSpPr>
        <p:spPr>
          <a:xfrm>
            <a:off x="1331640" y="1052736"/>
            <a:ext cx="6400800" cy="432048"/>
          </a:xfrm>
        </p:spPr>
        <p:txBody>
          <a:bodyPr>
            <a:normAutofit/>
          </a:bodyPr>
          <a:lstStyle/>
          <a:p>
            <a:r>
              <a:rPr lang="en-US" altLang="ja-JP" sz="2000" b="1" dirty="0" smtClean="0">
                <a:solidFill>
                  <a:srgbClr val="003399"/>
                </a:solidFill>
                <a:latin typeface="Arial" charset="0"/>
                <a:cs typeface="Arial" charset="0"/>
              </a:rPr>
              <a:t>H. Nakajima (JAEA) et, al.</a:t>
            </a:r>
          </a:p>
        </p:txBody>
      </p:sp>
      <p:sp>
        <p:nvSpPr>
          <p:cNvPr id="6" name="正方形/長方形 5"/>
          <p:cNvSpPr/>
          <p:nvPr/>
        </p:nvSpPr>
        <p:spPr>
          <a:xfrm>
            <a:off x="179512" y="2395041"/>
            <a:ext cx="4814520" cy="4124206"/>
          </a:xfrm>
          <a:prstGeom prst="rect">
            <a:avLst/>
          </a:prstGeom>
        </p:spPr>
        <p:txBody>
          <a:bodyPr wrap="square">
            <a:spAutoFit/>
          </a:bodyPr>
          <a:lstStyle/>
          <a:p>
            <a:pPr marL="285750" indent="-285750" algn="just" fontAlgn="auto">
              <a:spcBef>
                <a:spcPts val="0"/>
              </a:spcBef>
              <a:spcAft>
                <a:spcPts val="600"/>
              </a:spcAft>
              <a:buFont typeface="Arial" pitchFamily="34" charset="0"/>
              <a:buChar char="•"/>
            </a:pPr>
            <a:r>
              <a:rPr kumimoji="1" lang="en-US" altLang="ja-JP" dirty="0" smtClean="0">
                <a:solidFill>
                  <a:prstClr val="black"/>
                </a:solidFill>
                <a:latin typeface="Arial" pitchFamily="34" charset="0"/>
                <a:cs typeface="Arial" pitchFamily="34" charset="0"/>
              </a:rPr>
              <a:t>The </a:t>
            </a:r>
            <a:r>
              <a:rPr kumimoji="1" lang="en-US" altLang="ja-JP" dirty="0">
                <a:solidFill>
                  <a:prstClr val="black"/>
                </a:solidFill>
                <a:latin typeface="Arial" pitchFamily="34" charset="0"/>
                <a:cs typeface="Arial" pitchFamily="34" charset="0"/>
              </a:rPr>
              <a:t>qualification </a:t>
            </a:r>
            <a:r>
              <a:rPr kumimoji="1" lang="en-US" altLang="ja-JP" dirty="0" smtClean="0">
                <a:solidFill>
                  <a:prstClr val="black"/>
                </a:solidFill>
                <a:latin typeface="Arial" pitchFamily="34" charset="0"/>
                <a:cs typeface="Arial" pitchFamily="34" charset="0"/>
              </a:rPr>
              <a:t>phase for </a:t>
            </a:r>
            <a:r>
              <a:rPr kumimoji="1" lang="en-US" altLang="ja-JP" dirty="0">
                <a:solidFill>
                  <a:prstClr val="black"/>
                </a:solidFill>
                <a:latin typeface="Arial" pitchFamily="34" charset="0"/>
                <a:cs typeface="Arial" pitchFamily="34" charset="0"/>
              </a:rPr>
              <a:t>TF </a:t>
            </a:r>
            <a:r>
              <a:rPr kumimoji="1" lang="en-US" altLang="ja-JP" dirty="0" smtClean="0">
                <a:solidFill>
                  <a:prstClr val="black"/>
                </a:solidFill>
                <a:latin typeface="Arial" pitchFamily="34" charset="0"/>
                <a:cs typeface="Arial" pitchFamily="34" charset="0"/>
              </a:rPr>
              <a:t>conductors is </a:t>
            </a:r>
            <a:r>
              <a:rPr kumimoji="1" lang="en-US" altLang="ja-JP" dirty="0">
                <a:solidFill>
                  <a:prstClr val="black"/>
                </a:solidFill>
                <a:latin typeface="Arial" pitchFamily="34" charset="0"/>
                <a:cs typeface="Arial" pitchFamily="34" charset="0"/>
              </a:rPr>
              <a:t>over and full scale construction of </a:t>
            </a:r>
            <a:r>
              <a:rPr kumimoji="1" lang="en-US" altLang="ja-JP" dirty="0" smtClean="0">
                <a:solidFill>
                  <a:prstClr val="black"/>
                </a:solidFill>
                <a:latin typeface="Arial" pitchFamily="34" charset="0"/>
                <a:cs typeface="Arial" pitchFamily="34" charset="0"/>
              </a:rPr>
              <a:t>32% </a:t>
            </a:r>
            <a:r>
              <a:rPr kumimoji="1" lang="en-US" altLang="ja-JP" dirty="0">
                <a:solidFill>
                  <a:prstClr val="black"/>
                </a:solidFill>
                <a:latin typeface="Arial" pitchFamily="34" charset="0"/>
                <a:cs typeface="Arial" pitchFamily="34" charset="0"/>
              </a:rPr>
              <a:t>conductors has been completed </a:t>
            </a:r>
            <a:r>
              <a:rPr kumimoji="1" lang="en-US" altLang="ja-JP" dirty="0" smtClean="0">
                <a:solidFill>
                  <a:prstClr val="black"/>
                </a:solidFill>
                <a:latin typeface="Arial" pitchFamily="34" charset="0"/>
                <a:cs typeface="Arial" pitchFamily="34" charset="0"/>
              </a:rPr>
              <a:t>as shown in the Table.</a:t>
            </a:r>
          </a:p>
          <a:p>
            <a:pPr marL="285750" indent="-285750" algn="just" fontAlgn="auto">
              <a:spcBef>
                <a:spcPts val="0"/>
              </a:spcBef>
              <a:spcAft>
                <a:spcPts val="600"/>
              </a:spcAft>
              <a:buFont typeface="Arial" pitchFamily="34" charset="0"/>
              <a:buChar char="•"/>
            </a:pPr>
            <a:r>
              <a:rPr kumimoji="1" lang="en-US" altLang="ja-JP" dirty="0" smtClean="0">
                <a:solidFill>
                  <a:prstClr val="black"/>
                </a:solidFill>
                <a:latin typeface="Arial" pitchFamily="34" charset="0"/>
                <a:cs typeface="Arial" pitchFamily="34" charset="0"/>
              </a:rPr>
              <a:t>The trial manufacture </a:t>
            </a:r>
            <a:r>
              <a:rPr kumimoji="1" lang="en-US" altLang="ja-JP" dirty="0">
                <a:solidFill>
                  <a:prstClr val="black"/>
                </a:solidFill>
                <a:latin typeface="Arial" pitchFamily="34" charset="0"/>
                <a:cs typeface="Arial" pitchFamily="34" charset="0"/>
              </a:rPr>
              <a:t>of </a:t>
            </a:r>
            <a:r>
              <a:rPr kumimoji="1" lang="en-US" altLang="ja-JP" dirty="0" smtClean="0">
                <a:solidFill>
                  <a:prstClr val="black"/>
                </a:solidFill>
                <a:latin typeface="Arial" pitchFamily="34" charset="0"/>
                <a:cs typeface="Arial" pitchFamily="34" charset="0"/>
              </a:rPr>
              <a:t>actual size radial plates for TF winding and full size </a:t>
            </a:r>
            <a:r>
              <a:rPr kumimoji="1" lang="en-US" altLang="ja-JP" dirty="0">
                <a:solidFill>
                  <a:prstClr val="black"/>
                </a:solidFill>
                <a:latin typeface="Arial" pitchFamily="34" charset="0"/>
                <a:cs typeface="Arial" pitchFamily="34" charset="0"/>
              </a:rPr>
              <a:t>mock-ups </a:t>
            </a:r>
            <a:r>
              <a:rPr kumimoji="1" lang="en-US" altLang="ja-JP" dirty="0" smtClean="0">
                <a:solidFill>
                  <a:prstClr val="black"/>
                </a:solidFill>
                <a:latin typeface="Arial" pitchFamily="34" charset="0"/>
                <a:cs typeface="Arial" pitchFamily="34" charset="0"/>
              </a:rPr>
              <a:t>of TF </a:t>
            </a:r>
            <a:r>
              <a:rPr kumimoji="1" lang="en-US" altLang="ja-JP" dirty="0">
                <a:solidFill>
                  <a:prstClr val="black"/>
                </a:solidFill>
                <a:latin typeface="Arial" pitchFamily="34" charset="0"/>
                <a:cs typeface="Arial" pitchFamily="34" charset="0"/>
              </a:rPr>
              <a:t>coil </a:t>
            </a:r>
            <a:r>
              <a:rPr kumimoji="1" lang="en-US" altLang="ja-JP" dirty="0" smtClean="0">
                <a:solidFill>
                  <a:prstClr val="black"/>
                </a:solidFill>
                <a:latin typeface="Arial" pitchFamily="34" charset="0"/>
                <a:cs typeface="Arial" pitchFamily="34" charset="0"/>
              </a:rPr>
              <a:t>structure have been completed. EU and JA are ready for full scale construction.</a:t>
            </a:r>
          </a:p>
          <a:p>
            <a:pPr marL="285750" indent="-285750" algn="just" fontAlgn="auto">
              <a:spcBef>
                <a:spcPts val="0"/>
              </a:spcBef>
              <a:spcAft>
                <a:spcPts val="0"/>
              </a:spcAft>
              <a:buFont typeface="Arial" pitchFamily="34" charset="0"/>
              <a:buChar char="•"/>
            </a:pPr>
            <a:r>
              <a:rPr kumimoji="1" lang="en-US" altLang="ja-JP" dirty="0" smtClean="0">
                <a:solidFill>
                  <a:prstClr val="black"/>
                </a:solidFill>
                <a:latin typeface="Arial" pitchFamily="34" charset="0"/>
                <a:cs typeface="Arial" pitchFamily="34" charset="0"/>
              </a:rPr>
              <a:t>Preparations of the manufacturing facilities for windings of the ITER magnet systems are under way in 4 DAs. The final qualifications with actual </a:t>
            </a:r>
            <a:r>
              <a:rPr kumimoji="1" lang="en-US" altLang="ja-JP" dirty="0">
                <a:solidFill>
                  <a:prstClr val="black"/>
                </a:solidFill>
                <a:latin typeface="Arial" pitchFamily="34" charset="0"/>
                <a:cs typeface="Arial" pitchFamily="34" charset="0"/>
              </a:rPr>
              <a:t>size prototypes </a:t>
            </a:r>
            <a:r>
              <a:rPr kumimoji="1" lang="en-US" altLang="ja-JP" dirty="0" smtClean="0">
                <a:solidFill>
                  <a:prstClr val="black"/>
                </a:solidFill>
                <a:latin typeface="Arial" pitchFamily="34" charset="0"/>
                <a:cs typeface="Arial" pitchFamily="34" charset="0"/>
              </a:rPr>
              <a:t>will start soon. </a:t>
            </a:r>
            <a:endParaRPr kumimoji="1" lang="en-US" altLang="ja-JP" dirty="0">
              <a:solidFill>
                <a:prstClr val="black"/>
              </a:solidFill>
              <a:latin typeface="Arial" pitchFamily="34" charset="0"/>
              <a:cs typeface="Arial" pitchFamily="34" charset="0"/>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895" y="3793506"/>
            <a:ext cx="1926680" cy="12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cstate="print"/>
          <a:srcRect l="16573"/>
          <a:stretch>
            <a:fillRect/>
          </a:stretch>
        </p:blipFill>
        <p:spPr bwMode="auto">
          <a:xfrm>
            <a:off x="7370856" y="3793506"/>
            <a:ext cx="1561520" cy="1288018"/>
          </a:xfrm>
          <a:prstGeom prst="rect">
            <a:avLst/>
          </a:prstGeom>
          <a:noFill/>
          <a:ln w="9525">
            <a:noFill/>
            <a:miter lim="800000"/>
            <a:headEnd/>
            <a:tailEnd/>
          </a:ln>
        </p:spPr>
      </p:pic>
      <p:sp>
        <p:nvSpPr>
          <p:cNvPr id="16" name="正方形/長方形 15"/>
          <p:cNvSpPr/>
          <p:nvPr/>
        </p:nvSpPr>
        <p:spPr>
          <a:xfrm>
            <a:off x="179512" y="1473041"/>
            <a:ext cx="8781513" cy="923330"/>
          </a:xfrm>
          <a:prstGeom prst="rect">
            <a:avLst/>
          </a:prstGeom>
        </p:spPr>
        <p:txBody>
          <a:bodyPr wrap="square">
            <a:spAutoFit/>
          </a:bodyPr>
          <a:lstStyle/>
          <a:p>
            <a:pPr marL="285750" indent="-285750" algn="just" fontAlgn="auto">
              <a:spcBef>
                <a:spcPts val="0"/>
              </a:spcBef>
              <a:spcAft>
                <a:spcPts val="600"/>
              </a:spcAft>
              <a:buFont typeface="Arial" pitchFamily="34" charset="0"/>
              <a:buChar char="•"/>
            </a:pPr>
            <a:r>
              <a:rPr kumimoji="1" lang="en-US" altLang="ja-JP" dirty="0">
                <a:solidFill>
                  <a:prstClr val="black"/>
                </a:solidFill>
                <a:latin typeface="Arial" pitchFamily="34" charset="0"/>
                <a:cs typeface="Arial" pitchFamily="34" charset="0"/>
              </a:rPr>
              <a:t>The qualifications and constructions of ITER superconducting magnets </a:t>
            </a:r>
            <a:r>
              <a:rPr kumimoji="1" lang="en-US" altLang="ja-JP" dirty="0" smtClean="0">
                <a:solidFill>
                  <a:prstClr val="black"/>
                </a:solidFill>
                <a:latin typeface="Arial" pitchFamily="34" charset="0"/>
                <a:cs typeface="Arial" pitchFamily="34" charset="0"/>
              </a:rPr>
              <a:t>are </a:t>
            </a:r>
            <a:r>
              <a:rPr kumimoji="1" lang="en-US" altLang="ja-JP" dirty="0">
                <a:solidFill>
                  <a:prstClr val="black"/>
                </a:solidFill>
                <a:latin typeface="Arial" pitchFamily="34" charset="0"/>
                <a:cs typeface="Arial" pitchFamily="34" charset="0"/>
              </a:rPr>
              <a:t>going </a:t>
            </a:r>
            <a:r>
              <a:rPr kumimoji="1" lang="en-US" altLang="ja-JP" dirty="0" smtClean="0">
                <a:solidFill>
                  <a:prstClr val="black"/>
                </a:solidFill>
                <a:latin typeface="Arial" pitchFamily="34" charset="0"/>
                <a:cs typeface="Arial" pitchFamily="34" charset="0"/>
              </a:rPr>
              <a:t>well </a:t>
            </a:r>
            <a:r>
              <a:rPr kumimoji="1" lang="en-US" altLang="ja-JP" dirty="0">
                <a:solidFill>
                  <a:prstClr val="black"/>
                </a:solidFill>
                <a:latin typeface="Arial" pitchFamily="34" charset="0"/>
                <a:cs typeface="Arial" pitchFamily="34" charset="0"/>
              </a:rPr>
              <a:t>in collaboration between the ITER organization and 6 Domestic </a:t>
            </a:r>
            <a:r>
              <a:rPr kumimoji="1" lang="en-US" altLang="ja-JP" dirty="0" smtClean="0">
                <a:solidFill>
                  <a:prstClr val="black"/>
                </a:solidFill>
                <a:latin typeface="Arial" pitchFamily="34" charset="0"/>
                <a:cs typeface="Arial" pitchFamily="34" charset="0"/>
              </a:rPr>
              <a:t>Agencies toward the main goal of first plasma in 2020.</a:t>
            </a:r>
          </a:p>
        </p:txBody>
      </p:sp>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371" y="5319337"/>
            <a:ext cx="1753841" cy="131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4994032" y="4948326"/>
            <a:ext cx="2267271" cy="276999"/>
          </a:xfrm>
          <a:prstGeom prst="rect">
            <a:avLst/>
          </a:prstGeom>
          <a:solidFill>
            <a:schemeClr val="bg1"/>
          </a:solidFill>
        </p:spPr>
        <p:txBody>
          <a:bodyPr wrap="square" rtlCol="0">
            <a:spAutoFit/>
          </a:bodyPr>
          <a:lstStyle/>
          <a:p>
            <a:pPr algn="ctr" fontAlgn="auto">
              <a:spcBef>
                <a:spcPts val="0"/>
              </a:spcBef>
              <a:spcAft>
                <a:spcPts val="0"/>
              </a:spcAft>
            </a:pPr>
            <a:r>
              <a:rPr kumimoji="1" lang="en-US" altLang="ja-JP" sz="1200" u="sng" dirty="0" smtClean="0">
                <a:solidFill>
                  <a:prstClr val="black"/>
                </a:solidFill>
                <a:latin typeface="Arial" pitchFamily="34" charset="0"/>
                <a:cs typeface="Arial" pitchFamily="34" charset="0"/>
              </a:rPr>
              <a:t>Radial plate prototype( EU)</a:t>
            </a:r>
            <a:endParaRPr kumimoji="1" lang="ja-JP" altLang="en-US" sz="1200" u="sng" dirty="0">
              <a:solidFill>
                <a:prstClr val="black"/>
              </a:solidFill>
              <a:latin typeface="Arial" pitchFamily="34" charset="0"/>
              <a:cs typeface="Arial" pitchFamily="34" charset="0"/>
            </a:endParaRPr>
          </a:p>
        </p:txBody>
      </p:sp>
      <p:sp>
        <p:nvSpPr>
          <p:cNvPr id="20" name="テキスト ボックス 19"/>
          <p:cNvSpPr txBox="1"/>
          <p:nvPr/>
        </p:nvSpPr>
        <p:spPr>
          <a:xfrm>
            <a:off x="7153052" y="4948326"/>
            <a:ext cx="1990948" cy="276999"/>
          </a:xfrm>
          <a:prstGeom prst="rect">
            <a:avLst/>
          </a:prstGeom>
          <a:solidFill>
            <a:schemeClr val="bg1"/>
          </a:solidFill>
        </p:spPr>
        <p:txBody>
          <a:bodyPr wrap="square" rtlCol="0">
            <a:spAutoFit/>
          </a:bodyPr>
          <a:lstStyle/>
          <a:p>
            <a:pPr algn="ctr" fontAlgn="auto">
              <a:spcBef>
                <a:spcPts val="0"/>
              </a:spcBef>
              <a:spcAft>
                <a:spcPts val="0"/>
              </a:spcAft>
            </a:pPr>
            <a:r>
              <a:rPr kumimoji="1" lang="en-US" altLang="ja-JP" sz="1200" u="sng" dirty="0" smtClean="0">
                <a:solidFill>
                  <a:prstClr val="black"/>
                </a:solidFill>
                <a:latin typeface="Arial" pitchFamily="34" charset="0"/>
                <a:cs typeface="Arial" pitchFamily="34" charset="0"/>
              </a:rPr>
              <a:t>TF structure mock-up (JA)</a:t>
            </a:r>
            <a:endParaRPr kumimoji="1" lang="ja-JP" altLang="en-US" sz="1200" u="sng" dirty="0">
              <a:solidFill>
                <a:prstClr val="black"/>
              </a:solidFill>
              <a:latin typeface="Arial" pitchFamily="34" charset="0"/>
              <a:cs typeface="Arial" pitchFamily="34" charset="0"/>
            </a:endParaRPr>
          </a:p>
        </p:txBody>
      </p:sp>
      <p:sp>
        <p:nvSpPr>
          <p:cNvPr id="21" name="テキスト ボックス 20"/>
          <p:cNvSpPr txBox="1"/>
          <p:nvPr/>
        </p:nvSpPr>
        <p:spPr>
          <a:xfrm>
            <a:off x="4994032" y="6513313"/>
            <a:ext cx="2027460" cy="276999"/>
          </a:xfrm>
          <a:prstGeom prst="rect">
            <a:avLst/>
          </a:prstGeom>
          <a:solidFill>
            <a:schemeClr val="bg1"/>
          </a:solidFill>
        </p:spPr>
        <p:txBody>
          <a:bodyPr wrap="square" rtlCol="0">
            <a:spAutoFit/>
          </a:bodyPr>
          <a:lstStyle/>
          <a:p>
            <a:pPr algn="ctr" fontAlgn="auto">
              <a:spcBef>
                <a:spcPts val="0"/>
              </a:spcBef>
              <a:spcAft>
                <a:spcPts val="0"/>
              </a:spcAft>
            </a:pPr>
            <a:r>
              <a:rPr kumimoji="1" lang="en-US" altLang="ja-JP" sz="1200" u="sng" dirty="0" smtClean="0">
                <a:solidFill>
                  <a:prstClr val="black"/>
                </a:solidFill>
                <a:latin typeface="Arial" pitchFamily="34" charset="0"/>
                <a:cs typeface="Arial" pitchFamily="34" charset="0"/>
              </a:rPr>
              <a:t>TF winding facility (EU)</a:t>
            </a:r>
            <a:endParaRPr kumimoji="1" lang="ja-JP" altLang="en-US" sz="1200" u="sng" dirty="0">
              <a:solidFill>
                <a:prstClr val="black"/>
              </a:solidFill>
              <a:latin typeface="Arial" pitchFamily="34" charset="0"/>
              <a:cs typeface="Arial" pitchFamily="34" charset="0"/>
            </a:endParaRPr>
          </a:p>
        </p:txBody>
      </p:sp>
      <p:sp>
        <p:nvSpPr>
          <p:cNvPr id="22" name="テキスト ボックス 21"/>
          <p:cNvSpPr txBox="1"/>
          <p:nvPr/>
        </p:nvSpPr>
        <p:spPr>
          <a:xfrm>
            <a:off x="7153052" y="6513312"/>
            <a:ext cx="1792495" cy="276999"/>
          </a:xfrm>
          <a:prstGeom prst="rect">
            <a:avLst/>
          </a:prstGeom>
          <a:solidFill>
            <a:schemeClr val="bg1"/>
          </a:solidFill>
        </p:spPr>
        <p:txBody>
          <a:bodyPr wrap="square" rtlCol="0">
            <a:spAutoFit/>
          </a:bodyPr>
          <a:lstStyle/>
          <a:p>
            <a:pPr algn="ctr" fontAlgn="auto">
              <a:spcBef>
                <a:spcPts val="0"/>
              </a:spcBef>
              <a:spcAft>
                <a:spcPts val="0"/>
              </a:spcAft>
            </a:pPr>
            <a:r>
              <a:rPr kumimoji="1" lang="en-US" altLang="ja-JP" sz="1200" u="sng" dirty="0" smtClean="0">
                <a:solidFill>
                  <a:prstClr val="black"/>
                </a:solidFill>
                <a:latin typeface="Arial" pitchFamily="34" charset="0"/>
                <a:cs typeface="Arial" pitchFamily="34" charset="0"/>
              </a:rPr>
              <a:t>CC winding facility (CN)</a:t>
            </a:r>
            <a:endParaRPr kumimoji="1" lang="ja-JP" altLang="en-US" sz="1200" u="sng"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272" y="2132856"/>
            <a:ext cx="3730797" cy="157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IMAG36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5319337"/>
            <a:ext cx="2013427" cy="113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038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Fusion Budget Planning Meeting</a:t>
            </a:r>
            <a:endParaRPr lang="en-US"/>
          </a:p>
        </p:txBody>
      </p:sp>
      <p:grpSp>
        <p:nvGrpSpPr>
          <p:cNvPr id="5" name="Group 4"/>
          <p:cNvGrpSpPr/>
          <p:nvPr/>
        </p:nvGrpSpPr>
        <p:grpSpPr>
          <a:xfrm>
            <a:off x="704850" y="393896"/>
            <a:ext cx="7734300" cy="6011228"/>
            <a:chOff x="704850" y="590848"/>
            <a:chExt cx="7734300" cy="6011228"/>
          </a:xfrm>
        </p:grpSpPr>
        <p:pic>
          <p:nvPicPr>
            <p:cNvPr id="107522" name="Picture 2"/>
            <p:cNvPicPr>
              <a:picLocks noChangeAspect="1" noChangeArrowheads="1"/>
            </p:cNvPicPr>
            <p:nvPr/>
          </p:nvPicPr>
          <p:blipFill>
            <a:blip r:embed="rId2" cstate="print"/>
            <a:srcRect/>
            <a:stretch>
              <a:fillRect/>
            </a:stretch>
          </p:blipFill>
          <p:spPr bwMode="auto">
            <a:xfrm>
              <a:off x="704850" y="706101"/>
              <a:ext cx="7734300" cy="5895975"/>
            </a:xfrm>
            <a:prstGeom prst="rect">
              <a:avLst/>
            </a:prstGeom>
            <a:noFill/>
            <a:ln w="9525">
              <a:noFill/>
              <a:miter lim="800000"/>
              <a:headEnd/>
              <a:tailEnd/>
            </a:ln>
          </p:spPr>
        </p:pic>
        <p:sp>
          <p:nvSpPr>
            <p:cNvPr id="4" name="Rectangle 3"/>
            <p:cNvSpPr/>
            <p:nvPr/>
          </p:nvSpPr>
          <p:spPr bwMode="auto">
            <a:xfrm>
              <a:off x="942535" y="590848"/>
              <a:ext cx="7202659" cy="7315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6" name="TextBox 5"/>
          <p:cNvSpPr txBox="1"/>
          <p:nvPr/>
        </p:nvSpPr>
        <p:spPr>
          <a:xfrm>
            <a:off x="647115" y="267285"/>
            <a:ext cx="7709095" cy="830997"/>
          </a:xfrm>
          <a:prstGeom prst="rect">
            <a:avLst/>
          </a:prstGeom>
          <a:noFill/>
        </p:spPr>
        <p:txBody>
          <a:bodyPr wrap="square" rtlCol="0">
            <a:spAutoFit/>
          </a:bodyPr>
          <a:lstStyle/>
          <a:p>
            <a:pPr algn="ctr"/>
            <a:r>
              <a:rPr lang="en-US" sz="2400" b="1" dirty="0" smtClean="0">
                <a:solidFill>
                  <a:srgbClr val="042096"/>
                </a:solidFill>
              </a:rPr>
              <a:t>The ITER Blanket System Design Challenge</a:t>
            </a:r>
          </a:p>
          <a:p>
            <a:pPr algn="ctr"/>
            <a:r>
              <a:rPr lang="en-US" sz="2400" b="1" dirty="0" smtClean="0">
                <a:solidFill>
                  <a:srgbClr val="042096"/>
                </a:solidFill>
              </a:rPr>
              <a:t>Raffray ITR 2/6</a:t>
            </a:r>
            <a:endParaRPr lang="en-US" sz="2400" b="1" dirty="0">
              <a:solidFill>
                <a:srgbClr val="042096"/>
              </a:solidFill>
            </a:endParaRPr>
          </a:p>
        </p:txBody>
      </p:sp>
      <p:pic>
        <p:nvPicPr>
          <p:cNvPr id="107523" name="Picture 3"/>
          <p:cNvPicPr>
            <a:picLocks noChangeAspect="1" noChangeArrowheads="1"/>
          </p:cNvPicPr>
          <p:nvPr/>
        </p:nvPicPr>
        <p:blipFill>
          <a:blip r:embed="rId3" cstate="print"/>
          <a:srcRect/>
          <a:stretch>
            <a:fillRect/>
          </a:stretch>
        </p:blipFill>
        <p:spPr bwMode="auto">
          <a:xfrm>
            <a:off x="5592054" y="4688055"/>
            <a:ext cx="2890764" cy="1701376"/>
          </a:xfrm>
          <a:prstGeom prst="rect">
            <a:avLst/>
          </a:prstGeom>
          <a:noFill/>
          <a:ln w="9525">
            <a:noFill/>
            <a:miter lim="800000"/>
            <a:headEnd/>
            <a:tailEnd/>
          </a:ln>
        </p:spPr>
      </p:pic>
      <p:sp>
        <p:nvSpPr>
          <p:cNvPr id="8" name="Right Arrow 7"/>
          <p:cNvSpPr/>
          <p:nvPr/>
        </p:nvSpPr>
        <p:spPr bwMode="auto">
          <a:xfrm>
            <a:off x="196944" y="4037423"/>
            <a:ext cx="829998" cy="3939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7.4|8.4|7.6|9.8"/>
</p:tagLst>
</file>

<file path=ppt/theme/theme1.xml><?xml version="1.0" encoding="utf-8"?>
<a:theme xmlns:a="http://schemas.openxmlformats.org/drawingml/2006/main" name="Theme1">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Уровень">
  <a:themeElements>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Уровень">
      <a:majorFont>
        <a:latin typeface="Garamond"/>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Уровень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Уровень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Уровень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Уровень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Уровень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Уровень">
  <a:themeElements>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Уровень">
      <a:majorFont>
        <a:latin typeface="Garamond"/>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Уровень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Уровень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Уровень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Уровень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Уровень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Уровень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Default Theme">
  <a:themeElements>
    <a:clrScheme name="IPP Presentation 8">
      <a:dk1>
        <a:srgbClr val="000000"/>
      </a:dk1>
      <a:lt1>
        <a:srgbClr val="FFFFFF"/>
      </a:lt1>
      <a:dk2>
        <a:srgbClr val="FF33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PP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PP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PP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PP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PP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PP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PP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PP Presentation 8">
        <a:dk1>
          <a:srgbClr val="000000"/>
        </a:dk1>
        <a:lt1>
          <a:srgbClr val="FFFFFF"/>
        </a:lt1>
        <a:dk2>
          <a:srgbClr val="FF33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Открытая">
  <a:themeElements>
    <a:clrScheme name="1_Открытая 1">
      <a:dk1>
        <a:srgbClr val="000000"/>
      </a:dk1>
      <a:lt1>
        <a:srgbClr val="FFFFFF"/>
      </a:lt1>
      <a:dk2>
        <a:srgbClr val="464653"/>
      </a:dk2>
      <a:lt2>
        <a:srgbClr val="DDE9EC"/>
      </a:lt2>
      <a:accent1>
        <a:srgbClr val="727CA3"/>
      </a:accent1>
      <a:accent2>
        <a:srgbClr val="9FB8CD"/>
      </a:accent2>
      <a:accent3>
        <a:srgbClr val="FFFFFF"/>
      </a:accent3>
      <a:accent4>
        <a:srgbClr val="000000"/>
      </a:accent4>
      <a:accent5>
        <a:srgbClr val="BCBFCE"/>
      </a:accent5>
      <a:accent6>
        <a:srgbClr val="90A6BA"/>
      </a:accent6>
      <a:hlink>
        <a:srgbClr val="B292CA"/>
      </a:hlink>
      <a:folHlink>
        <a:srgbClr val="6B5680"/>
      </a:folHlink>
    </a:clrScheme>
    <a:fontScheme name="1_Открытая">
      <a:majorFont>
        <a:latin typeface="Lucida Sans Unicode"/>
        <a:ea typeface=""/>
        <a:cs typeface=""/>
      </a:majorFont>
      <a:minorFont>
        <a:latin typeface="Lucida Sans Unicod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ткрытая 1">
        <a:dk1>
          <a:srgbClr val="000000"/>
        </a:dk1>
        <a:lt1>
          <a:srgbClr val="FFFFFF"/>
        </a:lt1>
        <a:dk2>
          <a:srgbClr val="464653"/>
        </a:dk2>
        <a:lt2>
          <a:srgbClr val="DDE9EC"/>
        </a:lt2>
        <a:accent1>
          <a:srgbClr val="727CA3"/>
        </a:accent1>
        <a:accent2>
          <a:srgbClr val="9FB8CD"/>
        </a:accent2>
        <a:accent3>
          <a:srgbClr val="FFFFFF"/>
        </a:accent3>
        <a:accent4>
          <a:srgbClr val="000000"/>
        </a:accent4>
        <a:accent5>
          <a:srgbClr val="BCBFCE"/>
        </a:accent5>
        <a:accent6>
          <a:srgbClr val="90A6BA"/>
        </a:accent6>
        <a:hlink>
          <a:srgbClr val="B292CA"/>
        </a:hlink>
        <a:folHlink>
          <a:srgbClr val="6B5680"/>
        </a:folHlink>
      </a:clrScheme>
      <a:clrMap bg1="lt1" tx1="dk1" bg2="lt2" tx2="dk2" accent1="accent1" accent2="accent2" accent3="accent3" accent4="accent4" accent5="accent5" accent6="accent6" hlink="hlink" folHlink="folHlink"/>
    </a:extraClrScheme>
    <a:extraClrScheme>
      <a:clrScheme name="1_Открытая 2">
        <a:dk1>
          <a:srgbClr val="000000"/>
        </a:dk1>
        <a:lt1>
          <a:srgbClr val="FFFFFF"/>
        </a:lt1>
        <a:dk2>
          <a:srgbClr val="464653"/>
        </a:dk2>
        <a:lt2>
          <a:srgbClr val="DDE9EC"/>
        </a:lt2>
        <a:accent1>
          <a:srgbClr val="6C43D3"/>
        </a:accent1>
        <a:accent2>
          <a:srgbClr val="9FB8CD"/>
        </a:accent2>
        <a:accent3>
          <a:srgbClr val="FFFFFF"/>
        </a:accent3>
        <a:accent4>
          <a:srgbClr val="000000"/>
        </a:accent4>
        <a:accent5>
          <a:srgbClr val="BAB0E6"/>
        </a:accent5>
        <a:accent6>
          <a:srgbClr val="90A6BA"/>
        </a:accent6>
        <a:hlink>
          <a:srgbClr val="B292CA"/>
        </a:hlink>
        <a:folHlink>
          <a:srgbClr val="6B56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GHN Gener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ITER_PPTemplate (2)">
  <a:themeElements>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TER_PPTemplate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ITER_PPTemplate (2)">
  <a:themeElements>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TER_PPTemplate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ITER_PPTemplate (2)">
  <a:themeElements>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TER_PPTemplate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1_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32321</TotalTime>
  <Words>5264</Words>
  <Application>Microsoft Office PowerPoint</Application>
  <PresentationFormat>On-screen Show (4:3)</PresentationFormat>
  <Paragraphs>739</Paragraphs>
  <Slides>55</Slides>
  <Notes>43</Notes>
  <HiddenSlides>0</HiddenSlides>
  <MMClips>2</MMClips>
  <ScaleCrop>false</ScaleCrop>
  <HeadingPairs>
    <vt:vector size="8" baseType="variant">
      <vt:variant>
        <vt:lpstr>Fonts Used</vt:lpstr>
      </vt:variant>
      <vt:variant>
        <vt:i4>28</vt:i4>
      </vt:variant>
      <vt:variant>
        <vt:lpstr>Theme</vt:lpstr>
      </vt:variant>
      <vt:variant>
        <vt:i4>33</vt:i4>
      </vt:variant>
      <vt:variant>
        <vt:lpstr>Embedded OLE Servers</vt:lpstr>
      </vt:variant>
      <vt:variant>
        <vt:i4>5</vt:i4>
      </vt:variant>
      <vt:variant>
        <vt:lpstr>Slide Titles</vt:lpstr>
      </vt:variant>
      <vt:variant>
        <vt:i4>55</vt:i4>
      </vt:variant>
    </vt:vector>
  </HeadingPairs>
  <TitlesOfParts>
    <vt:vector size="121" baseType="lpstr">
      <vt:lpstr>Arial</vt:lpstr>
      <vt:lpstr>Wingdings 2</vt:lpstr>
      <vt:lpstr>Verdana</vt:lpstr>
      <vt:lpstr>Symbol</vt:lpstr>
      <vt:lpstr>HY견고딕</vt:lpstr>
      <vt:lpstr>Arial Narrow</vt:lpstr>
      <vt:lpstr>Times New Roman</vt:lpstr>
      <vt:lpstr>Century Gothic</vt:lpstr>
      <vt:lpstr>Bauhaus 93</vt:lpstr>
      <vt:lpstr>Corbel</vt:lpstr>
      <vt:lpstr>宋体</vt:lpstr>
      <vt:lpstr>Garamond</vt:lpstr>
      <vt:lpstr>Osaka</vt:lpstr>
      <vt:lpstr>Webdings</vt:lpstr>
      <vt:lpstr>Dotum</vt:lpstr>
      <vt:lpstr>ＭＳ 明朝</vt:lpstr>
      <vt:lpstr>Wingdings</vt:lpstr>
      <vt:lpstr>Lucida Sans Unicode</vt:lpstr>
      <vt:lpstr>Arial Black</vt:lpstr>
      <vt:lpstr>平成明朝</vt:lpstr>
      <vt:lpstr>Malgun Gothic</vt:lpstr>
      <vt:lpstr>Wingdings 3</vt:lpstr>
      <vt:lpstr>ＭＳ Ｐゴシック</vt:lpstr>
      <vt:lpstr>Courier New</vt:lpstr>
      <vt:lpstr>Calibri</vt:lpstr>
      <vt:lpstr>Times</vt:lpstr>
      <vt:lpstr>DejaVu Sans</vt:lpstr>
      <vt:lpstr>Helvetica</vt:lpstr>
      <vt:lpstr>Theme1</vt:lpstr>
      <vt:lpstr>ITER_PPTemplate (2)</vt:lpstr>
      <vt:lpstr>2_ITER_PPTemplate (2)</vt:lpstr>
      <vt:lpstr>3_ITER_PPTemplate (2)</vt:lpstr>
      <vt:lpstr>4_ITER_PPTemplate (2)</vt:lpstr>
      <vt:lpstr>6_ITER_PPTemplate (2)</vt:lpstr>
      <vt:lpstr>7_ITER_PPTemplate (2)</vt:lpstr>
      <vt:lpstr>8_ITER_PPTemplate (2)</vt:lpstr>
      <vt:lpstr>1_ITER_PPTemplate (2)</vt:lpstr>
      <vt:lpstr>9_ITER_PPTemplate (2)</vt:lpstr>
      <vt:lpstr>Office Theme</vt:lpstr>
      <vt:lpstr>Blank Presentation</vt:lpstr>
      <vt:lpstr>Office ​​テーマ</vt:lpstr>
      <vt:lpstr>1_Office Theme</vt:lpstr>
      <vt:lpstr>5_ITER_PPTemplate (2)</vt:lpstr>
      <vt:lpstr>ホワイト</vt:lpstr>
      <vt:lpstr>Уровень</vt:lpstr>
      <vt:lpstr>1_Уровень</vt:lpstr>
      <vt:lpstr>Office テーマ</vt:lpstr>
      <vt:lpstr>Tema di Office</vt:lpstr>
      <vt:lpstr>Default Theme</vt:lpstr>
      <vt:lpstr>2_Office Theme</vt:lpstr>
      <vt:lpstr>Office 主题</vt:lpstr>
      <vt:lpstr>1_ホワイト</vt:lpstr>
      <vt:lpstr>2_ホワイト</vt:lpstr>
      <vt:lpstr>1_Blank Presentation</vt:lpstr>
      <vt:lpstr>3_Office Theme</vt:lpstr>
      <vt:lpstr>1_Office テーマ</vt:lpstr>
      <vt:lpstr>1_Default Theme</vt:lpstr>
      <vt:lpstr>1_Открытая</vt:lpstr>
      <vt:lpstr>3_ホワイト</vt:lpstr>
      <vt:lpstr>4_Office Theme</vt:lpstr>
      <vt:lpstr>GHN Generic</vt:lpstr>
      <vt:lpstr>Image</vt:lpstr>
      <vt:lpstr>文書</vt:lpstr>
      <vt:lpstr>Graph</vt:lpstr>
      <vt:lpstr>Equation</vt:lpstr>
      <vt:lpstr>Bitmap Image</vt:lpstr>
      <vt:lpstr>Summary for FTP, ITR, and SEE</vt:lpstr>
      <vt:lpstr>Outline of presentation</vt:lpstr>
      <vt:lpstr>PowerPoint Presentation</vt:lpstr>
      <vt:lpstr>PowerPoint Presentation</vt:lpstr>
      <vt:lpstr>New SMP Lifecycle Forecast</vt:lpstr>
      <vt:lpstr>Procurement Arrangements (PA) are important milestones </vt:lpstr>
      <vt:lpstr>Progress on Manufacturing of the ITER VV Equatorial and Lower Ports in Korea (ITR/P5-01)</vt:lpstr>
      <vt:lpstr>ITER Magnet Systems –  from Qualification to Full Scale Construction</vt:lpstr>
      <vt:lpstr>PowerPoint Presentation</vt:lpstr>
      <vt:lpstr>PowerPoint Presentation</vt:lpstr>
      <vt:lpstr>PowerPoint Presentation</vt:lpstr>
      <vt:lpstr>PowerPoint Presentation</vt:lpstr>
      <vt:lpstr>PowerPoint Presentation</vt:lpstr>
      <vt:lpstr>PowerPoint Presentation</vt:lpstr>
      <vt:lpstr>ITR/1-3 Design of the MITICA neutral beam injector: from physics analysis to engineering design P. Sonato, et al.  Consorzio RFX, Euratom-ENEA association, Padova, Italy</vt:lpstr>
      <vt:lpstr>Commissioning and First Results of the ITER-Relevant  Negative Ion Beam Test Facility ELISE   ITR/P1-01 </vt:lpstr>
      <vt:lpstr>RF Design of the ITER ICRF Launcher</vt:lpstr>
      <vt:lpstr>ITER Diagnostics – Technology and Integration Challenges Johnson  ITR/2-1</vt:lpstr>
      <vt:lpstr>Development of a new laser system for plasma  diagnostics with the world's highest performance </vt:lpstr>
      <vt:lpstr>Technical challenges requiring fusion community engagement (many of these have fusion technology components)</vt:lpstr>
      <vt:lpstr> ELM Control in ITER : Schemes</vt:lpstr>
      <vt:lpstr> ELM Control in ITER : Summary of Experimental Progress</vt:lpstr>
      <vt:lpstr>PowerPoint Presentation</vt:lpstr>
      <vt:lpstr>Sustained Regulation of Current Profile and bN Demonstrated in DIII-D Using Model-Based Profile Control Algorithms  </vt:lpstr>
      <vt:lpstr>PowerPoint Presentation</vt:lpstr>
      <vt:lpstr>PowerPoint Presentation</vt:lpstr>
      <vt:lpstr>Plasma surface interactions  and divertor  solutions</vt:lpstr>
      <vt:lpstr>PowerPoint Presentation</vt:lpstr>
      <vt:lpstr>Plasma Characteristics of the End-cell of the GAMMA 10 Tandem Mirror for the Divertor Simulation Experiment </vt:lpstr>
      <vt:lpstr>PowerPoint Presentation</vt:lpstr>
      <vt:lpstr>LiMIT: Lithium-Metal Infused Trenches</vt:lpstr>
      <vt:lpstr>PowerPoint Presentation</vt:lpstr>
      <vt:lpstr>PowerPoint Presentation</vt:lpstr>
      <vt:lpstr>FTP/P7-34 Multifarious Physics Analyses of the Core Plasma Properties in a Helical DEMO Reactor FFHR-d1 J. Miyazawa, et al. National Institute for Fusion Science Japan  </vt:lpstr>
      <vt:lpstr>Materials and Blankets</vt:lpstr>
      <vt:lpstr>FTP/4-5Ra: Opt. production of nanostructured ODS ferritic steels P. Unifantowicz, J. Fikar, et al., CRPP-EPFL, Switzerland FTP/4-5Rb: Low activation V alloys for fusion reactors  VM Chernov et al., Bochvar Inst., Moscow, Russia</vt:lpstr>
      <vt:lpstr>PowerPoint Presentation</vt:lpstr>
      <vt:lpstr>PowerPoint Presentation</vt:lpstr>
      <vt:lpstr>FTP/P7-17　Research and Development Status of Reduced Activation Ferritic/Martensitic Steels Corresponding to DEMO Design Requirement H. Tanigawa (JAEA), et.al.</vt:lpstr>
      <vt:lpstr>FTP/4-1Rabc: Kumar, Giancomo, Feng, et al ITER-TBM Program activities in India, Europe, and China</vt:lpstr>
      <vt:lpstr>Summary of FTP/3-4: “Progress on developing the spherical tokamak for fusion applications” by J. Menard, et al.</vt:lpstr>
      <vt:lpstr>PowerPoint Presentation</vt:lpstr>
      <vt:lpstr>HN Nielson et al: SEE/1-1: On the Path to MFE DEMO</vt:lpstr>
      <vt:lpstr>FTP/3-3: On the Physics Guidelines for a Tokamak DEMO H. Zohm, et al., MPI fur Plasmaphysik, et al., E.U. </vt:lpstr>
      <vt:lpstr>Concluding remarks</vt:lpstr>
      <vt:lpstr>What will we have learned from ITER </vt:lpstr>
      <vt:lpstr>Backup</vt:lpstr>
      <vt:lpstr>Backup</vt:lpstr>
      <vt:lpstr>PowerPoint Presentation</vt:lpstr>
      <vt:lpstr>PowerPoint Presentation</vt:lpstr>
      <vt:lpstr>PowerPoint Presentation</vt:lpstr>
      <vt:lpstr>Modelling of ITER plasma shutdown with runaway mitigation using TSC</vt:lpstr>
      <vt:lpstr>PowerPoint Presentation</vt:lpstr>
      <vt:lpstr>PowerPoint Presentation</vt:lpstr>
      <vt:lpstr>Going beyond ITER</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Stan Milora</dc:creator>
  <cp:lastModifiedBy>Computer User</cp:lastModifiedBy>
  <cp:revision>292</cp:revision>
  <dcterms:created xsi:type="dcterms:W3CDTF">2011-04-11T17:16:17Z</dcterms:created>
  <dcterms:modified xsi:type="dcterms:W3CDTF">2012-10-13T21:35:03Z</dcterms:modified>
</cp:coreProperties>
</file>