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74" r:id="rId2"/>
    <p:sldId id="305" r:id="rId3"/>
    <p:sldId id="306" r:id="rId4"/>
    <p:sldId id="303" r:id="rId5"/>
    <p:sldId id="307" r:id="rId6"/>
    <p:sldId id="308" r:id="rId7"/>
    <p:sldId id="309" r:id="rId8"/>
    <p:sldId id="311" r:id="rId9"/>
    <p:sldId id="302" r:id="rId10"/>
    <p:sldId id="277" r:id="rId11"/>
    <p:sldId id="291" r:id="rId12"/>
    <p:sldId id="294" r:id="rId13"/>
    <p:sldId id="271" r:id="rId14"/>
    <p:sldId id="312" r:id="rId15"/>
    <p:sldId id="301" r:id="rId16"/>
    <p:sldId id="272" r:id="rId17"/>
    <p:sldId id="288" r:id="rId18"/>
    <p:sldId id="304" r:id="rId19"/>
    <p:sldId id="313" r:id="rId20"/>
    <p:sldId id="285" r:id="rId21"/>
    <p:sldId id="286" r:id="rId22"/>
    <p:sldId id="289" r:id="rId23"/>
    <p:sldId id="290" r:id="rId24"/>
  </p:sldIdLst>
  <p:sldSz cx="9144000" cy="6858000" type="screen4x3"/>
  <p:notesSz cx="6883400" cy="9906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CC00CC"/>
    <a:srgbClr val="3931DF"/>
    <a:srgbClr val="000000"/>
    <a:srgbClr val="B2B2B2"/>
    <a:srgbClr val="10FC3D"/>
    <a:srgbClr val="808080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89" autoAdjust="0"/>
    <p:restoredTop sz="94380" autoAdjust="0"/>
  </p:normalViewPr>
  <p:slideViewPr>
    <p:cSldViewPr>
      <p:cViewPr varScale="1">
        <p:scale>
          <a:sx n="78" d="100"/>
          <a:sy n="78" d="100"/>
        </p:scale>
        <p:origin x="-11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-3132" y="-84"/>
      </p:cViewPr>
      <p:guideLst>
        <p:guide orient="horz" pos="3120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80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9000" y="0"/>
            <a:ext cx="298280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5069294C-0EC3-4EEC-9E63-902E53792379}" type="datetimeFigureOut">
              <a:rPr lang="fr-FR"/>
              <a:pPr>
                <a:defRPr/>
              </a:pPr>
              <a:t>03/10/2012</a:t>
            </a:fld>
            <a:endParaRPr lang="fr-FR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8981"/>
            <a:ext cx="298280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39" tIns="47969" rIns="95939" bIns="47969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9000" y="9408981"/>
            <a:ext cx="298280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39" tIns="47969" rIns="95939" bIns="47969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DD40FDA8-AE95-4875-9A03-1BFC3159C45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97201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807" cy="495300"/>
          </a:xfrm>
          <a:prstGeom prst="rect">
            <a:avLst/>
          </a:prstGeom>
        </p:spPr>
        <p:txBody>
          <a:bodyPr vert="horz" lIns="95939" tIns="47969" rIns="95939" bIns="4796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99000" y="0"/>
            <a:ext cx="2982807" cy="495300"/>
          </a:xfrm>
          <a:prstGeom prst="rect">
            <a:avLst/>
          </a:prstGeom>
        </p:spPr>
        <p:txBody>
          <a:bodyPr vert="horz" lIns="95939" tIns="47969" rIns="95939" bIns="4796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C5F6EFEB-FAEE-4187-B491-58C489FBDF25}" type="datetimeFigureOut">
              <a:rPr lang="fr-FR"/>
              <a:pPr>
                <a:defRPr/>
              </a:pPr>
              <a:t>03/10/2012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6520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939" tIns="47969" rIns="95939" bIns="47969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340" y="4705350"/>
            <a:ext cx="5506720" cy="4457700"/>
          </a:xfrm>
          <a:prstGeom prst="rect">
            <a:avLst/>
          </a:prstGeom>
        </p:spPr>
        <p:txBody>
          <a:bodyPr vert="horz" lIns="95939" tIns="47969" rIns="95939" bIns="47969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82807" cy="495300"/>
          </a:xfrm>
          <a:prstGeom prst="rect">
            <a:avLst/>
          </a:prstGeom>
        </p:spPr>
        <p:txBody>
          <a:bodyPr vert="horz" lIns="95939" tIns="47969" rIns="95939" bIns="4796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99000" y="9408981"/>
            <a:ext cx="2982807" cy="495300"/>
          </a:xfrm>
          <a:prstGeom prst="rect">
            <a:avLst/>
          </a:prstGeom>
        </p:spPr>
        <p:txBody>
          <a:bodyPr vert="horz" lIns="95939" tIns="47969" rIns="95939" bIns="4796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6350040A-894F-4239-87ED-4B2B3B90537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86645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376D6A-9A36-4A9C-B638-BA602F15C369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50040A-894F-4239-87ED-4B2B3B905378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4309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50040A-894F-4239-87ED-4B2B3B905378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6005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50040A-894F-4239-87ED-4B2B3B905378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8273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A24D37-FA51-4D6E-9EBE-4DC920A0476C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50040A-894F-4239-87ED-4B2B3B905378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2905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50040A-894F-4239-87ED-4B2B3B905378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3175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21E03C-6EC9-4AD8-B0B0-19216A0566C7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50040A-894F-4239-87ED-4B2B3B905378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1899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50040A-894F-4239-87ED-4B2B3B905378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7072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9" descr="bandeau_tit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09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IRFMblanc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5157788"/>
            <a:ext cx="1296988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2653832"/>
          </a:xfrm>
        </p:spPr>
        <p:txBody>
          <a:bodyPr anchor="t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3960000" y="4509120"/>
            <a:ext cx="4788464" cy="1224136"/>
          </a:xfrm>
          <a:prstGeom prst="rect">
            <a:avLst/>
          </a:prstGeom>
        </p:spPr>
        <p:txBody>
          <a:bodyPr anchor="b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Espace réservé du numéro de diapositive 11"/>
          <p:cNvSpPr>
            <a:spLocks noGrp="1"/>
          </p:cNvSpPr>
          <p:nvPr>
            <p:ph type="sldNum" sz="quarter" idx="14"/>
          </p:nvPr>
        </p:nvSpPr>
        <p:spPr>
          <a:xfrm>
            <a:off x="8024813" y="6308725"/>
            <a:ext cx="11191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|  PAGE </a:t>
            </a:r>
            <a:fld id="{B3B86FD5-B49D-49AC-A116-9696A84ECCA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Espace réservé du pied de page 12"/>
          <p:cNvSpPr>
            <a:spLocks noGrp="1"/>
          </p:cNvSpPr>
          <p:nvPr>
            <p:ph type="ftr" sz="quarter" idx="15"/>
          </p:nvPr>
        </p:nvSpPr>
        <p:spPr>
          <a:xfrm>
            <a:off x="5435600" y="6305550"/>
            <a:ext cx="25558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</p:spTree>
    <p:extLst>
      <p:ext uri="{BB962C8B-B14F-4D97-AF65-F5344CB8AC3E}">
        <p14:creationId xmlns:p14="http://schemas.microsoft.com/office/powerpoint/2010/main" val="1844537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7" descr="bandeau_intercalai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0"/>
            <a:ext cx="58340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6" descr="bandeau_dernièr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50"/>
          <a:stretch>
            <a:fillRect/>
          </a:stretch>
        </p:blipFill>
        <p:spPr bwMode="auto">
          <a:xfrm>
            <a:off x="3309938" y="0"/>
            <a:ext cx="5834062" cy="580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38800" y="5799600"/>
            <a:ext cx="1897200" cy="943200"/>
          </a:xfrm>
        </p:spPr>
        <p:txBody>
          <a:bodyPr anchor="t"/>
          <a:lstStyle>
            <a:lvl1pPr>
              <a:lnSpc>
                <a:spcPts val="1200"/>
              </a:lnSpc>
              <a:defRPr sz="850" b="0" cap="none" baseline="0">
                <a:solidFill>
                  <a:schemeClr val="bg2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39505" y="5799600"/>
            <a:ext cx="3552775" cy="943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1"/>
                </a:solidFill>
              </a:defRPr>
            </a:lvl1pPr>
            <a:lvl2pPr marL="0" indent="0">
              <a:lnSpc>
                <a:spcPts val="1200"/>
              </a:lnSpc>
              <a:spcBef>
                <a:spcPts val="800"/>
              </a:spcBef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2pPr>
            <a:lvl3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3pPr>
            <a:lvl4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4pPr>
            <a:lvl5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10"/>
          <p:cNvSpPr>
            <a:spLocks noGrp="1"/>
          </p:cNvSpPr>
          <p:nvPr>
            <p:ph type="sldNum" sz="quarter" idx="10"/>
          </p:nvPr>
        </p:nvSpPr>
        <p:spPr>
          <a:xfrm>
            <a:off x="576263" y="5445125"/>
            <a:ext cx="1119187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|  PAGE </a:t>
            </a:r>
            <a:fld id="{40EC9FFE-CE73-49D6-9ADF-944C25ADC3E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Espace réservé du pied de page 11"/>
          <p:cNvSpPr>
            <a:spLocks noGrp="1"/>
          </p:cNvSpPr>
          <p:nvPr>
            <p:ph type="ftr" sz="quarter" idx="11"/>
          </p:nvPr>
        </p:nvSpPr>
        <p:spPr>
          <a:xfrm>
            <a:off x="576263" y="5876925"/>
            <a:ext cx="2663825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</p:spTree>
    <p:extLst>
      <p:ext uri="{BB962C8B-B14F-4D97-AF65-F5344CB8AC3E}">
        <p14:creationId xmlns:p14="http://schemas.microsoft.com/office/powerpoint/2010/main" val="317150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87A4BF60-2A21-42D6-98F4-C547FAB533E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0832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rcal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1" descr="bandeau_intercalai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0"/>
            <a:ext cx="58340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72000" y="1949598"/>
            <a:ext cx="5364496" cy="4719761"/>
          </a:xfrm>
        </p:spPr>
        <p:txBody>
          <a:bodyPr anchor="t"/>
          <a:lstStyle>
            <a:lvl1pPr algn="l">
              <a:lnSpc>
                <a:spcPts val="2800"/>
              </a:lnSpc>
              <a:defRPr sz="2200" b="1" cap="all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72000" y="260649"/>
            <a:ext cx="5292488" cy="15841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None/>
              <a:defRPr sz="85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u numéro de diapositive 7"/>
          <p:cNvSpPr>
            <a:spLocks noGrp="1"/>
          </p:cNvSpPr>
          <p:nvPr>
            <p:ph type="sldNum" sz="quarter" idx="10"/>
          </p:nvPr>
        </p:nvSpPr>
        <p:spPr>
          <a:xfrm>
            <a:off x="576263" y="5876925"/>
            <a:ext cx="27003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|  PAGE </a:t>
            </a:r>
            <a:fld id="{9FF1E0CF-BA81-4C99-9C38-D246275CDAC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576263" y="5445125"/>
            <a:ext cx="2700337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</p:spTree>
    <p:extLst>
      <p:ext uri="{BB962C8B-B14F-4D97-AF65-F5344CB8AC3E}">
        <p14:creationId xmlns:p14="http://schemas.microsoft.com/office/powerpoint/2010/main" val="2981173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263" y="1268413"/>
            <a:ext cx="8172450" cy="4968875"/>
          </a:xfrm>
          <a:prstGeom prst="rect">
            <a:avLst/>
          </a:prstGeom>
        </p:spPr>
        <p:txBody>
          <a:bodyPr/>
          <a:lstStyle>
            <a:lvl1pPr>
              <a:spcBef>
                <a:spcPts val="2000"/>
              </a:spcBef>
              <a:spcAft>
                <a:spcPts val="1500"/>
              </a:spcAft>
              <a:defRPr/>
            </a:lvl1pPr>
            <a:lvl2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2pPr>
            <a:lvl3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3pPr>
            <a:lvl4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4pPr>
            <a:lvl5pPr marL="361950" indent="0">
              <a:lnSpc>
                <a:spcPts val="2800"/>
              </a:lnSpc>
              <a:buNone/>
              <a:tabLst>
                <a:tab pos="8077200" algn="r"/>
              </a:tabLst>
              <a:defRPr sz="22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E5472679-CD9D-487F-BAFF-85BB3BAD94E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065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263" y="1268413"/>
            <a:ext cx="8172450" cy="4968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806EB803-856F-47FB-A29B-BB910F8330F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2638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1" name="Espace réservé du contenu 20"/>
          <p:cNvSpPr>
            <a:spLocks noGrp="1"/>
          </p:cNvSpPr>
          <p:nvPr>
            <p:ph sz="quarter" idx="20"/>
          </p:nvPr>
        </p:nvSpPr>
        <p:spPr>
          <a:xfrm>
            <a:off x="5148000" y="2016000"/>
            <a:ext cx="3492000" cy="3690000"/>
          </a:xfrm>
          <a:prstGeom prst="rect">
            <a:avLst/>
          </a:prstGeo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56681EBF-1216-45E5-90F4-FA1E3EF5850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1630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5" name="Espace réservé du contenu 20"/>
          <p:cNvSpPr>
            <a:spLocks noGrp="1"/>
          </p:cNvSpPr>
          <p:nvPr>
            <p:ph sz="quarter" idx="21"/>
          </p:nvPr>
        </p:nvSpPr>
        <p:spPr>
          <a:xfrm>
            <a:off x="5148000" y="2016000"/>
            <a:ext cx="3492000" cy="1980000"/>
          </a:xfrm>
          <a:prstGeom prst="rect">
            <a:avLst/>
          </a:prstGeo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6" name="Espace réservé du contenu 20"/>
          <p:cNvSpPr>
            <a:spLocks noGrp="1"/>
          </p:cNvSpPr>
          <p:nvPr>
            <p:ph sz="quarter" idx="22"/>
          </p:nvPr>
        </p:nvSpPr>
        <p:spPr>
          <a:xfrm>
            <a:off x="5148000" y="3999600"/>
            <a:ext cx="1746000" cy="1695600"/>
          </a:xfrm>
          <a:prstGeom prst="rect">
            <a:avLst/>
          </a:prstGeo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7" name="Espace réservé du contenu 20"/>
          <p:cNvSpPr>
            <a:spLocks noGrp="1"/>
          </p:cNvSpPr>
          <p:nvPr>
            <p:ph sz="quarter" idx="23"/>
          </p:nvPr>
        </p:nvSpPr>
        <p:spPr>
          <a:xfrm>
            <a:off x="6894000" y="3999600"/>
            <a:ext cx="1746000" cy="1695600"/>
          </a:xfrm>
          <a:prstGeom prst="rect">
            <a:avLst/>
          </a:prstGeo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24"/>
          </p:nvPr>
        </p:nvSpPr>
        <p:spPr>
          <a:xfrm>
            <a:off x="2051050" y="6305550"/>
            <a:ext cx="594042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C23BEA09-B2AC-4DA1-8202-9961D2E2B78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7118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3707506"/>
            <a:ext cx="8172464" cy="252980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du contenu 20"/>
          <p:cNvSpPr>
            <a:spLocks noGrp="1"/>
          </p:cNvSpPr>
          <p:nvPr>
            <p:ph sz="quarter" idx="21"/>
          </p:nvPr>
        </p:nvSpPr>
        <p:spPr>
          <a:xfrm>
            <a:off x="576000" y="1458000"/>
            <a:ext cx="8064000" cy="1908000"/>
          </a:xfrm>
          <a:prstGeom prst="rect">
            <a:avLst/>
          </a:prstGeo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7F842F64-2FF8-4676-A383-195DC80D4A1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783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8" descr="bandeau_page_car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Espace réservé du contenu 15"/>
          <p:cNvSpPr>
            <a:spLocks noGrp="1"/>
          </p:cNvSpPr>
          <p:nvPr>
            <p:ph sz="quarter" idx="15"/>
          </p:nvPr>
        </p:nvSpPr>
        <p:spPr>
          <a:xfrm>
            <a:off x="378000" y="836613"/>
            <a:ext cx="8460000" cy="51847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87FFD1F7-3480-4BF1-B3D9-A6E5B74D447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9642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9" descr="car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846138"/>
            <a:ext cx="8459787" cy="415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8" descr="bandeau_page_car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Espace réservé du graphique 32"/>
          <p:cNvSpPr>
            <a:spLocks noGrp="1"/>
          </p:cNvSpPr>
          <p:nvPr>
            <p:ph type="chart" sz="quarter" idx="13"/>
          </p:nvPr>
        </p:nvSpPr>
        <p:spPr>
          <a:xfrm>
            <a:off x="899592" y="5157788"/>
            <a:ext cx="3240360" cy="863600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defRPr sz="1200"/>
            </a:lvl1pPr>
          </a:lstStyle>
          <a:p>
            <a:pPr lvl="0"/>
            <a:r>
              <a:rPr lang="fr-FR" noProof="0" dirty="0" smtClean="0"/>
              <a:t>Cliquez sur l'icône pour ajouter un graphique</a:t>
            </a:r>
            <a:endParaRPr lang="fr-FR" noProof="0" dirty="0"/>
          </a:p>
        </p:txBody>
      </p:sp>
      <p:sp>
        <p:nvSpPr>
          <p:cNvPr id="5" name="Espace réservé du numéro de diapositive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576D3708-C1C0-4458-AD38-40D4C279113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4999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7" descr="bandeau_texte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11300" y="52388"/>
            <a:ext cx="7237413" cy="90963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061325" y="6519863"/>
            <a:ext cx="11191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666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/>
              <a:t>|  PAGE </a:t>
            </a:r>
            <a:fld id="{F5BBD376-0833-40C0-86FA-B32763EF150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58" r:id="rId3"/>
    <p:sldLayoutId id="2147483759" r:id="rId4"/>
    <p:sldLayoutId id="2147483760" r:id="rId5"/>
    <p:sldLayoutId id="2147483765" r:id="rId6"/>
    <p:sldLayoutId id="2147483761" r:id="rId7"/>
    <p:sldLayoutId id="2147483766" r:id="rId8"/>
    <p:sldLayoutId id="2147483767" r:id="rId9"/>
    <p:sldLayoutId id="2147483768" r:id="rId10"/>
    <p:sldLayoutId id="2147483762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 kern="1200" cap="all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9pPr>
    </p:titleStyle>
    <p:bodyStyle>
      <a:lvl1pPr marL="923925" indent="-923925" algn="l" rtl="0" eaLnBrk="0" fontAlgn="base" hangingPunct="0">
        <a:spcBef>
          <a:spcPct val="0"/>
        </a:spcBef>
        <a:spcAft>
          <a:spcPts val="400"/>
        </a:spcAft>
        <a:buFont typeface="Arial" charset="0"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360363" indent="-360363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SzPct val="90000"/>
        <a:buBlip>
          <a:blip r:embed="rId14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2pPr>
      <a:lvl3pPr marL="361950" indent="552450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SzPct val="36000"/>
        <a:buFont typeface="Arial" charset="0"/>
        <a:defRPr sz="1600" kern="1200">
          <a:solidFill>
            <a:srgbClr val="666666"/>
          </a:solidFill>
          <a:latin typeface="+mn-lt"/>
          <a:ea typeface="+mn-ea"/>
          <a:cs typeface="+mn-cs"/>
        </a:defRPr>
      </a:lvl3pPr>
      <a:lvl4pPr marL="1009650" indent="-238125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SzPct val="36000"/>
        <a:buBlip>
          <a:blip r:embed="rId15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133475" indent="-114300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Font typeface="Arial" charset="0"/>
        <a:buChar char="-"/>
        <a:defRPr sz="16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0.gif"/><Relationship Id="rId3" Type="http://schemas.openxmlformats.org/officeDocument/2006/relationships/image" Target="../media/image18.jpeg"/><Relationship Id="rId7" Type="http://schemas.openxmlformats.org/officeDocument/2006/relationships/image" Target="../media/image55.jpeg"/><Relationship Id="rId12" Type="http://schemas.openxmlformats.org/officeDocument/2006/relationships/image" Target="../media/image5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gif"/><Relationship Id="rId11" Type="http://schemas.openxmlformats.org/officeDocument/2006/relationships/image" Target="../media/image58.png"/><Relationship Id="rId5" Type="http://schemas.openxmlformats.org/officeDocument/2006/relationships/image" Target="../media/image53.png"/><Relationship Id="rId10" Type="http://schemas.openxmlformats.org/officeDocument/2006/relationships/image" Target="../media/image57.png"/><Relationship Id="rId4" Type="http://schemas.openxmlformats.org/officeDocument/2006/relationships/image" Target="../media/image52.jpeg"/><Relationship Id="rId9" Type="http://schemas.openxmlformats.org/officeDocument/2006/relationships/image" Target="../media/image1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2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6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8.png"/><Relationship Id="rId4" Type="http://schemas.openxmlformats.org/officeDocument/2006/relationships/image" Target="../media/image7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.png"/><Relationship Id="rId7" Type="http://schemas.openxmlformats.org/officeDocument/2006/relationships/image" Target="../media/image2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11" Type="http://schemas.openxmlformats.org/officeDocument/2006/relationships/image" Target="../media/image30.jpeg"/><Relationship Id="rId5" Type="http://schemas.openxmlformats.org/officeDocument/2006/relationships/image" Target="../media/image21.png"/><Relationship Id="rId10" Type="http://schemas.openxmlformats.org/officeDocument/2006/relationships/image" Target="../media/image29.jpeg"/><Relationship Id="rId4" Type="http://schemas.openxmlformats.org/officeDocument/2006/relationships/image" Target="../media/image3.png"/><Relationship Id="rId9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2.png"/><Relationship Id="rId3" Type="http://schemas.openxmlformats.org/officeDocument/2006/relationships/image" Target="../media/image18.jpeg"/><Relationship Id="rId7" Type="http://schemas.openxmlformats.org/officeDocument/2006/relationships/image" Target="../media/image37.png"/><Relationship Id="rId12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gif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jpeg"/><Relationship Id="rId9" Type="http://schemas.openxmlformats.org/officeDocument/2006/relationships/image" Target="../media/image39.png"/><Relationship Id="rId1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586938" y="153045"/>
            <a:ext cx="5256212" cy="2654300"/>
          </a:xfrm>
        </p:spPr>
        <p:txBody>
          <a:bodyPr/>
          <a:lstStyle/>
          <a:p>
            <a:pPr algn="ctr">
              <a:defRPr/>
            </a:pP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Science and technology research &amp; development in support to ITER</a:t>
            </a:r>
            <a:r>
              <a:rPr lang="fr-FR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/>
            </a:r>
            <a:br>
              <a:rPr lang="fr-FR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</a:b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and the Broader </a:t>
            </a:r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Approach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|  PAGE </a:t>
            </a:r>
            <a:fld id="{9B3B13B1-B193-4A58-A4FB-385E43F9CCD6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  <p:sp>
        <p:nvSpPr>
          <p:cNvPr id="8196" name="Espace réservé du pied de page 4"/>
          <p:cNvSpPr>
            <a:spLocks noGrp="1"/>
          </p:cNvSpPr>
          <p:nvPr>
            <p:ph type="ftr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mtClean="0">
                <a:solidFill>
                  <a:schemeClr val="bg1"/>
                </a:solidFill>
              </a:rPr>
              <a:t>CEA | 10 AVRIL 2012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340712" y="2244934"/>
            <a:ext cx="3509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Arial Narrow" pitchFamily="34" charset="0"/>
              </a:rPr>
              <a:t>A. </a:t>
            </a:r>
            <a:r>
              <a:rPr lang="en-US" sz="2000" dirty="0" err="1" smtClean="0">
                <a:latin typeface="Arial Narrow" pitchFamily="34" charset="0"/>
              </a:rPr>
              <a:t>Bécoulet</a:t>
            </a:r>
            <a:r>
              <a:rPr lang="en-US" sz="2000" dirty="0">
                <a:latin typeface="Arial Narrow" pitchFamily="34" charset="0"/>
              </a:rPr>
              <a:t> </a:t>
            </a:r>
            <a:r>
              <a:rPr lang="en-US" sz="2000" dirty="0" smtClean="0">
                <a:latin typeface="Arial Narrow" pitchFamily="34" charset="0"/>
              </a:rPr>
              <a:t>&amp; the CEA-IRFM </a:t>
            </a:r>
            <a:r>
              <a:rPr lang="en-US" sz="2000" dirty="0">
                <a:latin typeface="Arial Narrow" pitchFamily="34" charset="0"/>
              </a:rPr>
              <a:t>Team </a:t>
            </a:r>
            <a:endParaRPr lang="en-US" sz="2000" dirty="0" smtClean="0">
              <a:latin typeface="Arial Narrow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316976" y="2807345"/>
            <a:ext cx="5796136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dirty="0"/>
              <a:t>J. </a:t>
            </a:r>
            <a:r>
              <a:rPr lang="de-DE" sz="700" dirty="0" err="1"/>
              <a:t>Abiteboul</a:t>
            </a:r>
            <a:r>
              <a:rPr lang="de-DE" sz="700" dirty="0"/>
              <a:t>, J. </a:t>
            </a:r>
            <a:r>
              <a:rPr lang="de-DE" sz="700" dirty="0" err="1"/>
              <a:t>Achard</a:t>
            </a:r>
            <a:r>
              <a:rPr lang="de-DE" sz="700" dirty="0"/>
              <a:t>, T. Alarcon, J. Alba-Duran, L. </a:t>
            </a:r>
            <a:r>
              <a:rPr lang="de-DE" sz="700" dirty="0" err="1"/>
              <a:t>Allegretti</a:t>
            </a:r>
            <a:r>
              <a:rPr lang="de-DE" sz="700" dirty="0"/>
              <a:t>, S. </a:t>
            </a:r>
            <a:r>
              <a:rPr lang="de-DE" sz="700" dirty="0" err="1"/>
              <a:t>Allfrey</a:t>
            </a:r>
            <a:r>
              <a:rPr lang="de-DE" sz="700" dirty="0"/>
              <a:t> , S. </a:t>
            </a:r>
            <a:r>
              <a:rPr lang="de-DE" sz="700" dirty="0" err="1"/>
              <a:t>Amiel</a:t>
            </a:r>
            <a:r>
              <a:rPr lang="de-DE" sz="700" dirty="0"/>
              <a:t>, J.M. </a:t>
            </a:r>
            <a:r>
              <a:rPr lang="de-DE" sz="700" dirty="0" err="1"/>
              <a:t>Ané</a:t>
            </a:r>
            <a:r>
              <a:rPr lang="de-DE" sz="700" dirty="0"/>
              <a:t>, T. </a:t>
            </a:r>
            <a:r>
              <a:rPr lang="de-DE" sz="700" dirty="0" err="1"/>
              <a:t>Aniel</a:t>
            </a:r>
            <a:r>
              <a:rPr lang="de-DE" sz="700" dirty="0"/>
              <a:t>, G.Antar</a:t>
            </a:r>
            <a:r>
              <a:rPr lang="de-DE" sz="700" baseline="30000" dirty="0"/>
              <a:t>1</a:t>
            </a:r>
            <a:r>
              <a:rPr lang="de-DE" sz="700" dirty="0"/>
              <a:t>,  A. </a:t>
            </a:r>
            <a:r>
              <a:rPr lang="de-DE" sz="700" dirty="0" err="1"/>
              <a:t>Argouarch</a:t>
            </a:r>
            <a:r>
              <a:rPr lang="de-DE" sz="700" dirty="0"/>
              <a:t>, A. </a:t>
            </a:r>
            <a:r>
              <a:rPr lang="de-DE" sz="700" dirty="0" err="1"/>
              <a:t>Armitano</a:t>
            </a:r>
            <a:r>
              <a:rPr lang="de-DE" sz="700" dirty="0"/>
              <a:t>, J. Arnaud, D. </a:t>
            </a:r>
            <a:r>
              <a:rPr lang="de-DE" sz="700" dirty="0" err="1"/>
              <a:t>Arranger</a:t>
            </a:r>
            <a:r>
              <a:rPr lang="de-DE" sz="700" dirty="0"/>
              <a:t>, J.F Artaud, D. Audisio, M. </a:t>
            </a:r>
            <a:r>
              <a:rPr lang="de-DE" sz="700" dirty="0" err="1"/>
              <a:t>Aumeunier</a:t>
            </a:r>
            <a:r>
              <a:rPr lang="de-DE" sz="700" dirty="0"/>
              <a:t>, E. </a:t>
            </a:r>
            <a:r>
              <a:rPr lang="de-DE" sz="700" dirty="0" err="1"/>
              <a:t>Autissier</a:t>
            </a:r>
            <a:r>
              <a:rPr lang="de-DE" sz="700" dirty="0"/>
              <a:t>, L. </a:t>
            </a:r>
            <a:r>
              <a:rPr lang="de-DE" sz="700" dirty="0" err="1"/>
              <a:t>Azcona</a:t>
            </a:r>
            <a:r>
              <a:rPr lang="de-DE" sz="700" dirty="0"/>
              <a:t>, A. Back</a:t>
            </a:r>
            <a:r>
              <a:rPr lang="de-DE" sz="700" baseline="30000" dirty="0"/>
              <a:t>2</a:t>
            </a:r>
            <a:r>
              <a:rPr lang="de-DE" sz="700" dirty="0"/>
              <a:t>, A. </a:t>
            </a:r>
            <a:r>
              <a:rPr lang="de-DE" sz="700" dirty="0" err="1"/>
              <a:t>Bahat</a:t>
            </a:r>
            <a:r>
              <a:rPr lang="de-DE" sz="700" dirty="0"/>
              <a:t>, X. Bai, B. </a:t>
            </a:r>
            <a:r>
              <a:rPr lang="de-DE" sz="700" dirty="0" err="1"/>
              <a:t>Baiocchi</a:t>
            </a:r>
            <a:r>
              <a:rPr lang="de-DE" sz="700" dirty="0"/>
              <a:t>, D. Balaguer, S. </a:t>
            </a:r>
            <a:r>
              <a:rPr lang="de-DE" sz="700" dirty="0" err="1"/>
              <a:t>Balme</a:t>
            </a:r>
            <a:r>
              <a:rPr lang="de-DE" sz="700" dirty="0"/>
              <a:t>, C. </a:t>
            </a:r>
            <a:r>
              <a:rPr lang="de-DE" sz="700" dirty="0" err="1"/>
              <a:t>Balorin</a:t>
            </a:r>
            <a:r>
              <a:rPr lang="de-DE" sz="700" dirty="0"/>
              <a:t>, O. </a:t>
            </a:r>
            <a:r>
              <a:rPr lang="de-DE" sz="700" dirty="0" err="1"/>
              <a:t>Barana</a:t>
            </a:r>
            <a:r>
              <a:rPr lang="de-DE" sz="700" dirty="0"/>
              <a:t>, D. Barbier, A. </a:t>
            </a:r>
            <a:r>
              <a:rPr lang="de-DE" sz="700" dirty="0" err="1"/>
              <a:t>Barbuti</a:t>
            </a:r>
            <a:r>
              <a:rPr lang="de-DE" sz="700" dirty="0"/>
              <a:t>, V. </a:t>
            </a:r>
            <a:r>
              <a:rPr lang="de-DE" sz="700" dirty="0" err="1"/>
              <a:t>Basiuk</a:t>
            </a:r>
            <a:r>
              <a:rPr lang="de-DE" sz="700" dirty="0"/>
              <a:t>, O. </a:t>
            </a:r>
            <a:r>
              <a:rPr lang="de-DE" sz="700" dirty="0" err="1"/>
              <a:t>Baulaigue</a:t>
            </a:r>
            <a:r>
              <a:rPr lang="de-DE" sz="700" dirty="0"/>
              <a:t>, P. </a:t>
            </a:r>
            <a:r>
              <a:rPr lang="de-DE" sz="700" dirty="0" err="1"/>
              <a:t>Bayetti</a:t>
            </a:r>
            <a:r>
              <a:rPr lang="de-DE" sz="700" dirty="0"/>
              <a:t>, C. </a:t>
            </a:r>
            <a:r>
              <a:rPr lang="de-DE" sz="700" dirty="0" err="1"/>
              <a:t>Baylard</a:t>
            </a:r>
            <a:r>
              <a:rPr lang="de-DE" sz="700" dirty="0"/>
              <a:t>, S. Beaufils, A. </a:t>
            </a:r>
            <a:r>
              <a:rPr lang="de-DE" sz="700" dirty="0" err="1"/>
              <a:t>Beaute</a:t>
            </a:r>
            <a:r>
              <a:rPr lang="de-DE" sz="700" dirty="0"/>
              <a:t>, A. </a:t>
            </a:r>
            <a:r>
              <a:rPr lang="de-DE" sz="700" dirty="0" err="1"/>
              <a:t>Bécoulet</a:t>
            </a:r>
            <a:r>
              <a:rPr lang="de-DE" sz="700" dirty="0"/>
              <a:t>, M. </a:t>
            </a:r>
            <a:r>
              <a:rPr lang="de-DE" sz="700" dirty="0" err="1"/>
              <a:t>Bécoulet</a:t>
            </a:r>
            <a:r>
              <a:rPr lang="de-DE" sz="700" dirty="0"/>
              <a:t>, , Z. </a:t>
            </a:r>
            <a:r>
              <a:rPr lang="de-DE" sz="700" dirty="0" err="1"/>
              <a:t>Bej</a:t>
            </a:r>
            <a:r>
              <a:rPr lang="de-DE" sz="700" dirty="0"/>
              <a:t>, S. Benkadda</a:t>
            </a:r>
            <a:r>
              <a:rPr lang="de-DE" sz="700" baseline="30000" dirty="0"/>
              <a:t>2</a:t>
            </a:r>
            <a:r>
              <a:rPr lang="de-DE" sz="700" dirty="0"/>
              <a:t>, F. Benoit, G. Berger-</a:t>
            </a:r>
            <a:r>
              <a:rPr lang="de-DE" sz="700" dirty="0" err="1"/>
              <a:t>By</a:t>
            </a:r>
            <a:r>
              <a:rPr lang="de-DE" sz="700" dirty="0"/>
              <a:t>, J.M. Bernard, A. </a:t>
            </a:r>
            <a:r>
              <a:rPr lang="de-DE" sz="700" dirty="0" err="1"/>
              <a:t>Berne</a:t>
            </a:r>
            <a:r>
              <a:rPr lang="de-DE" sz="700" dirty="0"/>
              <a:t>, B. Bertrand, E. Bertrand, P. Beyer</a:t>
            </a:r>
            <a:r>
              <a:rPr lang="de-DE" sz="700" baseline="30000" dirty="0"/>
              <a:t>2</a:t>
            </a:r>
            <a:r>
              <a:rPr lang="de-DE" sz="700" dirty="0"/>
              <a:t>, A. </a:t>
            </a:r>
            <a:r>
              <a:rPr lang="de-DE" sz="700" dirty="0" err="1"/>
              <a:t>Bigand</a:t>
            </a:r>
            <a:r>
              <a:rPr lang="de-DE" sz="700" dirty="0"/>
              <a:t>, G. Bonhomme</a:t>
            </a:r>
            <a:r>
              <a:rPr lang="de-DE" sz="700" baseline="30000" dirty="0"/>
              <a:t>3</a:t>
            </a:r>
            <a:r>
              <a:rPr lang="de-DE" sz="700" dirty="0"/>
              <a:t>, G. Borel, A. </a:t>
            </a:r>
            <a:r>
              <a:rPr lang="de-DE" sz="700" dirty="0" err="1"/>
              <a:t>Boron</a:t>
            </a:r>
            <a:r>
              <a:rPr lang="de-DE" sz="700" dirty="0"/>
              <a:t>, C. </a:t>
            </a:r>
            <a:r>
              <a:rPr lang="de-DE" sz="700" dirty="0" err="1"/>
              <a:t>Bottereau</a:t>
            </a:r>
            <a:r>
              <a:rPr lang="de-DE" sz="700" dirty="0"/>
              <a:t>, H. </a:t>
            </a:r>
            <a:r>
              <a:rPr lang="de-DE" sz="700" dirty="0" err="1"/>
              <a:t>Bottollier-Curtet</a:t>
            </a:r>
            <a:r>
              <a:rPr lang="de-DE" sz="700" dirty="0"/>
              <a:t>, C. </a:t>
            </a:r>
            <a:r>
              <a:rPr lang="de-DE" sz="700" dirty="0" err="1"/>
              <a:t>Bouchand</a:t>
            </a:r>
            <a:r>
              <a:rPr lang="de-DE" sz="700" dirty="0"/>
              <a:t>, F. </a:t>
            </a:r>
            <a:r>
              <a:rPr lang="de-DE" sz="700" dirty="0" err="1"/>
              <a:t>Bouquey</a:t>
            </a:r>
            <a:r>
              <a:rPr lang="de-DE" sz="700" dirty="0"/>
              <a:t>, C. </a:t>
            </a:r>
            <a:r>
              <a:rPr lang="de-DE" sz="700" dirty="0" err="1"/>
              <a:t>Bourdelle</a:t>
            </a:r>
            <a:r>
              <a:rPr lang="de-DE" sz="700" dirty="0"/>
              <a:t>, J. </a:t>
            </a:r>
            <a:r>
              <a:rPr lang="de-DE" sz="700" dirty="0" err="1"/>
              <a:t>Bourg</a:t>
            </a:r>
            <a:r>
              <a:rPr lang="de-DE" sz="700" dirty="0"/>
              <a:t>, S. </a:t>
            </a:r>
            <a:r>
              <a:rPr lang="de-DE" sz="700" dirty="0" err="1"/>
              <a:t>Bourmaud</a:t>
            </a:r>
            <a:r>
              <a:rPr lang="de-DE" sz="700" dirty="0"/>
              <a:t>, S. </a:t>
            </a:r>
            <a:r>
              <a:rPr lang="de-DE" sz="700" dirty="0" err="1"/>
              <a:t>Bremond</a:t>
            </a:r>
            <a:r>
              <a:rPr lang="de-DE" sz="700" dirty="0"/>
              <a:t>, F. </a:t>
            </a:r>
            <a:r>
              <a:rPr lang="de-DE" sz="700" dirty="0" err="1"/>
              <a:t>Bribiesca</a:t>
            </a:r>
            <a:r>
              <a:rPr lang="de-DE" sz="700" dirty="0"/>
              <a:t> Argomedo</a:t>
            </a:r>
            <a:r>
              <a:rPr lang="de-DE" sz="700" baseline="30000" dirty="0"/>
              <a:t>4</a:t>
            </a:r>
            <a:r>
              <a:rPr lang="de-DE" sz="700" dirty="0"/>
              <a:t>, M. </a:t>
            </a:r>
            <a:r>
              <a:rPr lang="de-DE" sz="700" dirty="0" err="1"/>
              <a:t>Brieu</a:t>
            </a:r>
            <a:r>
              <a:rPr lang="de-DE" sz="700" dirty="0"/>
              <a:t>, C. </a:t>
            </a:r>
            <a:r>
              <a:rPr lang="de-DE" sz="700" dirty="0" err="1"/>
              <a:t>Brun</a:t>
            </a:r>
            <a:r>
              <a:rPr lang="de-DE" sz="700" dirty="0"/>
              <a:t>, V. Bruno, J. </a:t>
            </a:r>
            <a:r>
              <a:rPr lang="de-DE" sz="700" dirty="0" err="1"/>
              <a:t>Bucalossi</a:t>
            </a:r>
            <a:r>
              <a:rPr lang="de-DE" sz="700" dirty="0"/>
              <a:t>, H. Bufferand</a:t>
            </a:r>
            <a:r>
              <a:rPr lang="de-DE" sz="700" baseline="30000" dirty="0"/>
              <a:t>5</a:t>
            </a:r>
            <a:r>
              <a:rPr lang="de-DE" sz="700" dirty="0"/>
              <a:t> , Y. </a:t>
            </a:r>
            <a:r>
              <a:rPr lang="de-DE" sz="700" dirty="0" err="1"/>
              <a:t>Buravand</a:t>
            </a:r>
            <a:r>
              <a:rPr lang="de-DE" sz="700" dirty="0"/>
              <a:t>, L. Cai, V. </a:t>
            </a:r>
            <a:r>
              <a:rPr lang="de-DE" sz="700" dirty="0" err="1"/>
              <a:t>Cantone</a:t>
            </a:r>
            <a:r>
              <a:rPr lang="de-DE" sz="700" dirty="0"/>
              <a:t>, B. </a:t>
            </a:r>
            <a:r>
              <a:rPr lang="de-DE" sz="700" dirty="0" err="1"/>
              <a:t>Cantone</a:t>
            </a:r>
            <a:r>
              <a:rPr lang="de-DE" sz="700" dirty="0"/>
              <a:t>, E. </a:t>
            </a:r>
            <a:r>
              <a:rPr lang="de-DE" sz="700" dirty="0" err="1"/>
              <a:t>Caprin</a:t>
            </a:r>
            <a:r>
              <a:rPr lang="de-DE" sz="700" dirty="0"/>
              <a:t>, T. Cartier-</a:t>
            </a:r>
            <a:r>
              <a:rPr lang="de-DE" sz="700" dirty="0" err="1"/>
              <a:t>Michaud</a:t>
            </a:r>
            <a:r>
              <a:rPr lang="de-DE" sz="700" dirty="0"/>
              <a:t>, A. </a:t>
            </a:r>
            <a:r>
              <a:rPr lang="de-DE" sz="700" dirty="0" err="1"/>
              <a:t>Castagliolo</a:t>
            </a:r>
            <a:r>
              <a:rPr lang="de-DE" sz="700" dirty="0"/>
              <a:t>, J. </a:t>
            </a:r>
            <a:r>
              <a:rPr lang="de-DE" sz="700" dirty="0" err="1"/>
              <a:t>Castelo</a:t>
            </a:r>
            <a:r>
              <a:rPr lang="de-DE" sz="700" dirty="0"/>
              <a:t> Madeira Belo</a:t>
            </a:r>
            <a:r>
              <a:rPr lang="de-DE" sz="700" baseline="30000" dirty="0"/>
              <a:t>6</a:t>
            </a:r>
            <a:r>
              <a:rPr lang="de-DE" sz="700" dirty="0"/>
              <a:t>, V. </a:t>
            </a:r>
            <a:r>
              <a:rPr lang="de-DE" sz="700" dirty="0" err="1"/>
              <a:t>Catherine-Dumont</a:t>
            </a:r>
            <a:r>
              <a:rPr lang="de-DE" sz="700" dirty="0"/>
              <a:t>, G. </a:t>
            </a:r>
            <a:r>
              <a:rPr lang="de-DE" sz="700" dirty="0" err="1"/>
              <a:t>Caulier</a:t>
            </a:r>
            <a:r>
              <a:rPr lang="de-DE" sz="700" dirty="0"/>
              <a:t>, J. </a:t>
            </a:r>
            <a:r>
              <a:rPr lang="de-DE" sz="700" dirty="0" err="1"/>
              <a:t>Chaix</a:t>
            </a:r>
            <a:r>
              <a:rPr lang="de-DE" sz="700" dirty="0"/>
              <a:t>, M. </a:t>
            </a:r>
            <a:r>
              <a:rPr lang="de-DE" sz="700" dirty="0" err="1"/>
              <a:t>Chantant</a:t>
            </a:r>
            <a:r>
              <a:rPr lang="de-DE" sz="700" dirty="0"/>
              <a:t>, M. </a:t>
            </a:r>
            <a:r>
              <a:rPr lang="de-DE" sz="700" dirty="0" err="1"/>
              <a:t>Chatelier</a:t>
            </a:r>
            <a:r>
              <a:rPr lang="de-DE" sz="700" dirty="0"/>
              <a:t>, D. </a:t>
            </a:r>
            <a:r>
              <a:rPr lang="de-DE" sz="700" dirty="0" err="1"/>
              <a:t>Chauvin</a:t>
            </a:r>
            <a:r>
              <a:rPr lang="de-DE" sz="700" dirty="0"/>
              <a:t>, J. </a:t>
            </a:r>
            <a:r>
              <a:rPr lang="de-DE" sz="700" dirty="0" err="1"/>
              <a:t>Chenevois</a:t>
            </a:r>
            <a:r>
              <a:rPr lang="de-DE" sz="700" dirty="0"/>
              <a:t>, B. </a:t>
            </a:r>
            <a:r>
              <a:rPr lang="de-DE" sz="700" dirty="0" err="1"/>
              <a:t>Chouli</a:t>
            </a:r>
            <a:r>
              <a:rPr lang="de-DE" sz="700" dirty="0"/>
              <a:t>, L. Christin, D. </a:t>
            </a:r>
            <a:r>
              <a:rPr lang="de-DE" sz="700" dirty="0" err="1"/>
              <a:t>Ciazynski</a:t>
            </a:r>
            <a:r>
              <a:rPr lang="de-DE" sz="700" dirty="0"/>
              <a:t>, G. Ciraolo</a:t>
            </a:r>
            <a:r>
              <a:rPr lang="de-DE" sz="700" baseline="30000" dirty="0"/>
              <a:t>5</a:t>
            </a:r>
            <a:r>
              <a:rPr lang="de-DE" sz="700" dirty="0"/>
              <a:t>, F. </a:t>
            </a:r>
            <a:r>
              <a:rPr lang="de-DE" sz="700" dirty="0" err="1"/>
              <a:t>Clairet</a:t>
            </a:r>
            <a:r>
              <a:rPr lang="de-DE" sz="700" dirty="0"/>
              <a:t>, R. </a:t>
            </a:r>
            <a:r>
              <a:rPr lang="de-DE" sz="700" dirty="0" err="1"/>
              <a:t>Clapier</a:t>
            </a:r>
            <a:r>
              <a:rPr lang="de-DE" sz="700" dirty="0"/>
              <a:t>, H. </a:t>
            </a:r>
            <a:r>
              <a:rPr lang="de-DE" sz="700" dirty="0" err="1"/>
              <a:t>Cloez</a:t>
            </a:r>
            <a:r>
              <a:rPr lang="de-DE" sz="700" dirty="0"/>
              <a:t>, M. </a:t>
            </a:r>
            <a:r>
              <a:rPr lang="de-DE" sz="700" dirty="0" err="1"/>
              <a:t>Coatanea-Gouachet</a:t>
            </a:r>
            <a:r>
              <a:rPr lang="de-DE" sz="700" dirty="0"/>
              <a:t>, L. Colas, G. </a:t>
            </a:r>
            <a:r>
              <a:rPr lang="de-DE" sz="700" dirty="0" err="1"/>
              <a:t>Colledani</a:t>
            </a:r>
            <a:r>
              <a:rPr lang="de-DE" sz="700" dirty="0"/>
              <a:t>, L. </a:t>
            </a:r>
            <a:r>
              <a:rPr lang="de-DE" sz="700" dirty="0" err="1"/>
              <a:t>Commin</a:t>
            </a:r>
            <a:r>
              <a:rPr lang="de-DE" sz="700" dirty="0"/>
              <a:t>, P. </a:t>
            </a:r>
            <a:r>
              <a:rPr lang="de-DE" sz="700" dirty="0" err="1"/>
              <a:t>Coquillat</a:t>
            </a:r>
            <a:r>
              <a:rPr lang="de-DE" sz="700" dirty="0"/>
              <a:t>, E. Corbel, Y. </a:t>
            </a:r>
            <a:r>
              <a:rPr lang="de-DE" sz="700" dirty="0" err="1"/>
              <a:t>Corre</a:t>
            </a:r>
            <a:r>
              <a:rPr lang="de-DE" sz="700" dirty="0"/>
              <a:t>, J. </a:t>
            </a:r>
            <a:r>
              <a:rPr lang="de-DE" sz="700" dirty="0" err="1"/>
              <a:t>Cottet</a:t>
            </a:r>
            <a:r>
              <a:rPr lang="de-DE" sz="700" dirty="0"/>
              <a:t>, P. </a:t>
            </a:r>
            <a:r>
              <a:rPr lang="de-DE" sz="700" dirty="0" err="1"/>
              <a:t>Cottier</a:t>
            </a:r>
            <a:r>
              <a:rPr lang="de-DE" sz="700" dirty="0"/>
              <a:t>, X. Courtois, I. </a:t>
            </a:r>
            <a:r>
              <a:rPr lang="de-DE" sz="700" dirty="0" err="1"/>
              <a:t>Crest</a:t>
            </a:r>
            <a:r>
              <a:rPr lang="de-DE" sz="700" dirty="0"/>
              <a:t>, R. </a:t>
            </a:r>
            <a:r>
              <a:rPr lang="de-DE" sz="700" dirty="0" err="1"/>
              <a:t>Dachicourt</a:t>
            </a:r>
            <a:r>
              <a:rPr lang="de-DE" sz="700" dirty="0"/>
              <a:t>, M. </a:t>
            </a:r>
            <a:r>
              <a:rPr lang="de-DE" sz="700" dirty="0" err="1"/>
              <a:t>Dapena</a:t>
            </a:r>
            <a:r>
              <a:rPr lang="de-DE" sz="700" dirty="0"/>
              <a:t> </a:t>
            </a:r>
            <a:r>
              <a:rPr lang="de-DE" sz="700" dirty="0" err="1"/>
              <a:t>Febrer</a:t>
            </a:r>
            <a:r>
              <a:rPr lang="de-DE" sz="700" dirty="0"/>
              <a:t>, C. </a:t>
            </a:r>
            <a:r>
              <a:rPr lang="de-DE" sz="700" dirty="0" err="1"/>
              <a:t>Daumas</a:t>
            </a:r>
            <a:r>
              <a:rPr lang="de-DE" sz="700" dirty="0"/>
              <a:t>, H.P.L. de </a:t>
            </a:r>
            <a:r>
              <a:rPr lang="de-DE" sz="700" dirty="0" err="1"/>
              <a:t>Esch</a:t>
            </a:r>
            <a:r>
              <a:rPr lang="de-DE" sz="700" dirty="0"/>
              <a:t>, B. De Gentile, C. </a:t>
            </a:r>
            <a:r>
              <a:rPr lang="de-DE" sz="700" dirty="0" err="1"/>
              <a:t>Dechelle</a:t>
            </a:r>
            <a:r>
              <a:rPr lang="de-DE" sz="700" dirty="0"/>
              <a:t>, J. Decker, P. </a:t>
            </a:r>
            <a:r>
              <a:rPr lang="de-DE" sz="700" dirty="0" err="1"/>
              <a:t>Decool</a:t>
            </a:r>
            <a:r>
              <a:rPr lang="de-DE" sz="700" dirty="0"/>
              <a:t>, V. </a:t>
            </a:r>
            <a:r>
              <a:rPr lang="de-DE" sz="700" dirty="0" err="1"/>
              <a:t>Deghaye</a:t>
            </a:r>
            <a:r>
              <a:rPr lang="de-DE" sz="700" dirty="0"/>
              <a:t>, J. </a:t>
            </a:r>
            <a:r>
              <a:rPr lang="de-DE" sz="700" dirty="0" err="1"/>
              <a:t>Delaplanche</a:t>
            </a:r>
            <a:r>
              <a:rPr lang="de-DE" sz="700" dirty="0"/>
              <a:t>, E. </a:t>
            </a:r>
            <a:r>
              <a:rPr lang="de-DE" sz="700" dirty="0" err="1"/>
              <a:t>Delchambre-Demoncheaux</a:t>
            </a:r>
            <a:r>
              <a:rPr lang="de-DE" sz="700" dirty="0"/>
              <a:t>, L. </a:t>
            </a:r>
            <a:r>
              <a:rPr lang="de-DE" sz="700" dirty="0" err="1"/>
              <a:t>Delpech</a:t>
            </a:r>
            <a:r>
              <a:rPr lang="de-DE" sz="700" dirty="0"/>
              <a:t>, C. </a:t>
            </a:r>
            <a:r>
              <a:rPr lang="de-DE" sz="700" dirty="0" err="1"/>
              <a:t>Desgranges</a:t>
            </a:r>
            <a:r>
              <a:rPr lang="de-DE" sz="700" dirty="0"/>
              <a:t>, P. </a:t>
            </a:r>
            <a:r>
              <a:rPr lang="de-DE" sz="700" dirty="0" err="1"/>
              <a:t>Devynck</a:t>
            </a:r>
            <a:r>
              <a:rPr lang="de-DE" sz="700" dirty="0"/>
              <a:t>, J. Dias Pereira Bernardo</a:t>
            </a:r>
            <a:r>
              <a:rPr lang="de-DE" sz="700" baseline="30000" dirty="0"/>
              <a:t>6</a:t>
            </a:r>
            <a:r>
              <a:rPr lang="de-DE" sz="700" dirty="0"/>
              <a:t>, G. </a:t>
            </a:r>
            <a:r>
              <a:rPr lang="de-DE" sz="700" dirty="0" err="1"/>
              <a:t>Dif-Pradalier</a:t>
            </a:r>
            <a:r>
              <a:rPr lang="de-DE" sz="700" dirty="0"/>
              <a:t>, L. </a:t>
            </a:r>
            <a:r>
              <a:rPr lang="de-DE" sz="700" dirty="0" err="1"/>
              <a:t>Doceul</a:t>
            </a:r>
            <a:r>
              <a:rPr lang="de-DE" sz="700" dirty="0"/>
              <a:t>, Y. Dong</a:t>
            </a:r>
            <a:r>
              <a:rPr lang="de-DE" sz="700" baseline="30000" dirty="0"/>
              <a:t>7</a:t>
            </a:r>
            <a:r>
              <a:rPr lang="de-DE" sz="700" dirty="0"/>
              <a:t>, D. </a:t>
            </a:r>
            <a:r>
              <a:rPr lang="de-DE" sz="700" dirty="0" err="1"/>
              <a:t>Douai</a:t>
            </a:r>
            <a:r>
              <a:rPr lang="de-DE" sz="700" dirty="0"/>
              <a:t>, H. </a:t>
            </a:r>
            <a:r>
              <a:rPr lang="de-DE" sz="700" dirty="0" err="1"/>
              <a:t>Dougnac</a:t>
            </a:r>
            <a:r>
              <a:rPr lang="de-DE" sz="700" dirty="0"/>
              <a:t>, N. Dubuit</a:t>
            </a:r>
            <a:r>
              <a:rPr lang="de-DE" sz="700" baseline="30000" dirty="0"/>
              <a:t>2</a:t>
            </a:r>
            <a:r>
              <a:rPr lang="de-DE" sz="700" dirty="0"/>
              <a:t>, J. </a:t>
            </a:r>
            <a:r>
              <a:rPr lang="de-DE" sz="700" dirty="0" err="1"/>
              <a:t>Duchateau</a:t>
            </a:r>
            <a:r>
              <a:rPr lang="de-DE" sz="700" dirty="0"/>
              <a:t>, L. </a:t>
            </a:r>
            <a:r>
              <a:rPr lang="de-DE" sz="700" dirty="0" err="1"/>
              <a:t>Ducobu</a:t>
            </a:r>
            <a:r>
              <a:rPr lang="de-DE" sz="700" dirty="0"/>
              <a:t>, B. </a:t>
            </a:r>
            <a:r>
              <a:rPr lang="de-DE" sz="700" dirty="0" err="1"/>
              <a:t>Dugue</a:t>
            </a:r>
            <a:r>
              <a:rPr lang="de-DE" sz="700" dirty="0"/>
              <a:t>, N. Dumas, R. </a:t>
            </a:r>
            <a:r>
              <a:rPr lang="de-DE" sz="700" dirty="0" err="1"/>
              <a:t>Dumont</a:t>
            </a:r>
            <a:r>
              <a:rPr lang="de-DE" sz="700" dirty="0"/>
              <a:t>, A. Durocher, A. Durocher, F. </a:t>
            </a:r>
            <a:r>
              <a:rPr lang="de-DE" sz="700" dirty="0" err="1"/>
              <a:t>Duthoit</a:t>
            </a:r>
            <a:r>
              <a:rPr lang="de-DE" sz="700" dirty="0"/>
              <a:t>, A. </a:t>
            </a:r>
            <a:r>
              <a:rPr lang="de-DE" sz="700" dirty="0" err="1"/>
              <a:t>Ekedahl</a:t>
            </a:r>
            <a:r>
              <a:rPr lang="de-DE" sz="700" dirty="0"/>
              <a:t>, D. </a:t>
            </a:r>
            <a:r>
              <a:rPr lang="de-DE" sz="700" dirty="0" err="1"/>
              <a:t>Elbeze</a:t>
            </a:r>
            <a:r>
              <a:rPr lang="de-DE" sz="700" dirty="0"/>
              <a:t>, A. Escarguel</a:t>
            </a:r>
            <a:r>
              <a:rPr lang="de-DE" sz="700" baseline="30000" dirty="0"/>
              <a:t>2</a:t>
            </a:r>
            <a:r>
              <a:rPr lang="de-DE" sz="700" dirty="0"/>
              <a:t>, J. </a:t>
            </a:r>
            <a:r>
              <a:rPr lang="de-DE" sz="700" dirty="0" err="1"/>
              <a:t>Escop</a:t>
            </a:r>
            <a:r>
              <a:rPr lang="de-DE" sz="700" dirty="0"/>
              <a:t>, F. </a:t>
            </a:r>
            <a:r>
              <a:rPr lang="de-DE" sz="700" dirty="0" err="1"/>
              <a:t>Faïsse</a:t>
            </a:r>
            <a:r>
              <a:rPr lang="de-DE" sz="700" dirty="0"/>
              <a:t>, G. Falchetto, J. </a:t>
            </a:r>
            <a:r>
              <a:rPr lang="de-DE" sz="700" dirty="0" err="1"/>
              <a:t>Farjon</a:t>
            </a:r>
            <a:r>
              <a:rPr lang="de-DE" sz="700" dirty="0"/>
              <a:t>, M. </a:t>
            </a:r>
            <a:r>
              <a:rPr lang="de-DE" sz="700" dirty="0" err="1"/>
              <a:t>Faury</a:t>
            </a:r>
            <a:r>
              <a:rPr lang="de-DE" sz="700" dirty="0"/>
              <a:t>, N. </a:t>
            </a:r>
            <a:r>
              <a:rPr lang="de-DE" sz="700" dirty="0" err="1"/>
              <a:t>Fedorzack</a:t>
            </a:r>
            <a:r>
              <a:rPr lang="de-DE" sz="700" dirty="0"/>
              <a:t>, P. </a:t>
            </a:r>
            <a:r>
              <a:rPr lang="de-DE" sz="700" dirty="0" err="1"/>
              <a:t>Féjoz</a:t>
            </a:r>
            <a:r>
              <a:rPr lang="de-DE" sz="700" dirty="0"/>
              <a:t>, C. </a:t>
            </a:r>
            <a:r>
              <a:rPr lang="de-DE" sz="700" dirty="0" err="1"/>
              <a:t>Fenzi</a:t>
            </a:r>
            <a:r>
              <a:rPr lang="de-DE" sz="700" dirty="0"/>
              <a:t>, F. </a:t>
            </a:r>
            <a:r>
              <a:rPr lang="de-DE" sz="700" dirty="0" err="1"/>
              <a:t>Ferlay</a:t>
            </a:r>
            <a:r>
              <a:rPr lang="de-DE" sz="700" dirty="0"/>
              <a:t>, P. </a:t>
            </a:r>
            <a:r>
              <a:rPr lang="de-DE" sz="700" dirty="0" err="1"/>
              <a:t>Fiet</a:t>
            </a:r>
            <a:r>
              <a:rPr lang="de-DE" sz="700" dirty="0"/>
              <a:t>, M. </a:t>
            </a:r>
            <a:r>
              <a:rPr lang="de-DE" sz="700" dirty="0" err="1"/>
              <a:t>Firdaouss</a:t>
            </a:r>
            <a:r>
              <a:rPr lang="de-DE" sz="700" dirty="0"/>
              <a:t>, M. Francisquez</a:t>
            </a:r>
            <a:r>
              <a:rPr lang="de-DE" sz="700" baseline="30000" dirty="0"/>
              <a:t>8</a:t>
            </a:r>
            <a:r>
              <a:rPr lang="de-DE" sz="700" dirty="0"/>
              <a:t>, B. Franel, J. </a:t>
            </a:r>
            <a:r>
              <a:rPr lang="de-DE" sz="700" dirty="0" err="1"/>
              <a:t>Frauche</a:t>
            </a:r>
            <a:r>
              <a:rPr lang="de-DE" sz="700" dirty="0"/>
              <a:t>, Y. </a:t>
            </a:r>
            <a:r>
              <a:rPr lang="de-DE" sz="700" dirty="0" err="1"/>
              <a:t>Frauel</a:t>
            </a:r>
            <a:r>
              <a:rPr lang="de-DE" sz="700" dirty="0"/>
              <a:t>, R. Futtersack</a:t>
            </a:r>
            <a:r>
              <a:rPr lang="de-DE" sz="700" baseline="30000" dirty="0"/>
              <a:t>9</a:t>
            </a:r>
            <a:r>
              <a:rPr lang="de-DE" sz="700" dirty="0"/>
              <a:t>, X. </a:t>
            </a:r>
            <a:r>
              <a:rPr lang="de-DE" sz="700" dirty="0" err="1"/>
              <a:t>Garbet</a:t>
            </a:r>
            <a:r>
              <a:rPr lang="de-DE" sz="700" dirty="0"/>
              <a:t>, J. Garcia, J. Gardarein</a:t>
            </a:r>
            <a:r>
              <a:rPr lang="de-DE" sz="700" baseline="30000" dirty="0"/>
              <a:t>11</a:t>
            </a:r>
            <a:r>
              <a:rPr lang="de-DE" sz="700" dirty="0"/>
              <a:t>, L. </a:t>
            </a:r>
            <a:r>
              <a:rPr lang="de-DE" sz="700" dirty="0" err="1"/>
              <a:t>Gargiulo</a:t>
            </a:r>
            <a:r>
              <a:rPr lang="de-DE" sz="700" dirty="0"/>
              <a:t>, P. Garibaldi, P. </a:t>
            </a:r>
            <a:r>
              <a:rPr lang="de-DE" sz="700" dirty="0" err="1"/>
              <a:t>Garin</a:t>
            </a:r>
            <a:r>
              <a:rPr lang="de-DE" sz="700" dirty="0"/>
              <a:t>, D. Garnier, E. Gauthier, O. Gaye, A. </a:t>
            </a:r>
            <a:r>
              <a:rPr lang="de-DE" sz="700" dirty="0" err="1"/>
              <a:t>Geraud</a:t>
            </a:r>
            <a:r>
              <a:rPr lang="de-DE" sz="700" dirty="0"/>
              <a:t>, M. Gerome, V. </a:t>
            </a:r>
            <a:r>
              <a:rPr lang="de-DE" sz="700" dirty="0" err="1"/>
              <a:t>Gervaise</a:t>
            </a:r>
            <a:r>
              <a:rPr lang="de-DE" sz="700" dirty="0"/>
              <a:t>, M. </a:t>
            </a:r>
            <a:r>
              <a:rPr lang="de-DE" sz="700" dirty="0" err="1"/>
              <a:t>Geynet</a:t>
            </a:r>
            <a:r>
              <a:rPr lang="de-DE" sz="700" dirty="0"/>
              <a:t>, P. </a:t>
            </a:r>
            <a:r>
              <a:rPr lang="de-DE" sz="700" dirty="0" err="1"/>
              <a:t>Ghendrih</a:t>
            </a:r>
            <a:r>
              <a:rPr lang="de-DE" sz="700" dirty="0"/>
              <a:t>, I. </a:t>
            </a:r>
            <a:r>
              <a:rPr lang="de-DE" sz="700" dirty="0" err="1"/>
              <a:t>Giacalone</a:t>
            </a:r>
            <a:r>
              <a:rPr lang="de-DE" sz="700" dirty="0"/>
              <a:t>, S. </a:t>
            </a:r>
            <a:r>
              <a:rPr lang="de-DE" sz="700" dirty="0" err="1"/>
              <a:t>Gibert</a:t>
            </a:r>
            <a:r>
              <a:rPr lang="de-DE" sz="700" dirty="0"/>
              <a:t>, C. Gil, S. </a:t>
            </a:r>
            <a:r>
              <a:rPr lang="de-DE" sz="700" dirty="0" err="1"/>
              <a:t>Ginoux</a:t>
            </a:r>
            <a:r>
              <a:rPr lang="de-DE" sz="700" dirty="0"/>
              <a:t>, L. </a:t>
            </a:r>
            <a:r>
              <a:rPr lang="de-DE" sz="700" dirty="0" err="1"/>
              <a:t>Giovannangelo</a:t>
            </a:r>
            <a:r>
              <a:rPr lang="de-DE" sz="700" dirty="0"/>
              <a:t>, S. Girard, G. </a:t>
            </a:r>
            <a:r>
              <a:rPr lang="de-DE" sz="700" dirty="0" err="1"/>
              <a:t>Giruzzi</a:t>
            </a:r>
            <a:r>
              <a:rPr lang="de-DE" sz="700" dirty="0"/>
              <a:t>, C. </a:t>
            </a:r>
            <a:r>
              <a:rPr lang="de-DE" sz="700" dirty="0" err="1"/>
              <a:t>Goletto</a:t>
            </a:r>
            <a:r>
              <a:rPr lang="de-DE" sz="700" dirty="0"/>
              <a:t>, R. </a:t>
            </a:r>
            <a:r>
              <a:rPr lang="de-DE" sz="700" dirty="0" err="1"/>
              <a:t>Gonde</a:t>
            </a:r>
            <a:r>
              <a:rPr lang="de-DE" sz="700" dirty="0"/>
              <a:t>, M. </a:t>
            </a:r>
            <a:r>
              <a:rPr lang="de-DE" sz="700" dirty="0" err="1"/>
              <a:t>Goniche</a:t>
            </a:r>
            <a:r>
              <a:rPr lang="de-DE" sz="700" dirty="0"/>
              <a:t>, R. </a:t>
            </a:r>
            <a:r>
              <a:rPr lang="de-DE" sz="700" dirty="0" err="1"/>
              <a:t>Goswami</a:t>
            </a:r>
            <a:r>
              <a:rPr lang="de-DE" sz="700" dirty="0"/>
              <a:t>, C. Grand, V. </a:t>
            </a:r>
            <a:r>
              <a:rPr lang="de-DE" sz="700" dirty="0" err="1"/>
              <a:t>Grandgirard</a:t>
            </a:r>
            <a:r>
              <a:rPr lang="de-DE" sz="700" dirty="0"/>
              <a:t>, B. </a:t>
            </a:r>
            <a:r>
              <a:rPr lang="de-DE" sz="700" dirty="0" err="1"/>
              <a:t>Gravil</a:t>
            </a:r>
            <a:r>
              <a:rPr lang="de-DE" sz="700" dirty="0"/>
              <a:t>, C. </a:t>
            </a:r>
            <a:r>
              <a:rPr lang="de-DE" sz="700" dirty="0" err="1"/>
              <a:t>Grisolia</a:t>
            </a:r>
            <a:r>
              <a:rPr lang="de-DE" sz="700" dirty="0"/>
              <a:t>, G. Gros, A. </a:t>
            </a:r>
            <a:r>
              <a:rPr lang="de-DE" sz="700" dirty="0" err="1"/>
              <a:t>Grosman</a:t>
            </a:r>
            <a:r>
              <a:rPr lang="de-DE" sz="700" dirty="0"/>
              <a:t>, J. </a:t>
            </a:r>
            <a:r>
              <a:rPr lang="de-DE" sz="700" dirty="0" err="1"/>
              <a:t>Guigue</a:t>
            </a:r>
            <a:r>
              <a:rPr lang="de-DE" sz="700" dirty="0"/>
              <a:t>, D. Guilhem, C. </a:t>
            </a:r>
            <a:r>
              <a:rPr lang="de-DE" sz="700" dirty="0" err="1"/>
              <a:t>Guillemaut</a:t>
            </a:r>
            <a:r>
              <a:rPr lang="de-DE" sz="700" dirty="0"/>
              <a:t>, B. </a:t>
            </a:r>
            <a:r>
              <a:rPr lang="de-DE" sz="700" dirty="0" err="1"/>
              <a:t>Guillerminet</a:t>
            </a:r>
            <a:r>
              <a:rPr lang="de-DE" sz="700" dirty="0"/>
              <a:t>, Z. </a:t>
            </a:r>
            <a:r>
              <a:rPr lang="de-DE" sz="700" dirty="0" err="1"/>
              <a:t>Guimaraes</a:t>
            </a:r>
            <a:r>
              <a:rPr lang="de-DE" sz="700" dirty="0"/>
              <a:t> Filho</a:t>
            </a:r>
            <a:r>
              <a:rPr lang="de-DE" sz="700" baseline="30000" dirty="0"/>
              <a:t>2</a:t>
            </a:r>
            <a:r>
              <a:rPr lang="de-DE" sz="700" dirty="0"/>
              <a:t>, R. </a:t>
            </a:r>
            <a:r>
              <a:rPr lang="de-DE" sz="700" dirty="0" err="1"/>
              <a:t>Guirlet</a:t>
            </a:r>
            <a:r>
              <a:rPr lang="de-DE" sz="700" dirty="0"/>
              <a:t>, J. P. </a:t>
            </a:r>
            <a:r>
              <a:rPr lang="de-DE" sz="700" dirty="0" err="1"/>
              <a:t>Gunn</a:t>
            </a:r>
            <a:r>
              <a:rPr lang="de-DE" sz="700" dirty="0"/>
              <a:t>, O. Gurcan</a:t>
            </a:r>
            <a:r>
              <a:rPr lang="de-DE" sz="700" baseline="30000" dirty="0"/>
              <a:t>7</a:t>
            </a:r>
            <a:r>
              <a:rPr lang="de-DE" sz="700" dirty="0"/>
              <a:t>, F. Guzman</a:t>
            </a:r>
            <a:r>
              <a:rPr lang="de-DE" sz="700" baseline="30000" dirty="0"/>
              <a:t>10</a:t>
            </a:r>
            <a:r>
              <a:rPr lang="de-DE" sz="700" dirty="0"/>
              <a:t>, S. </a:t>
            </a:r>
            <a:r>
              <a:rPr lang="de-DE" sz="700" dirty="0" err="1"/>
              <a:t>Hacquin</a:t>
            </a:r>
            <a:r>
              <a:rPr lang="de-DE" sz="700" dirty="0"/>
              <a:t>, F. Hariri, F. Hasenbeck</a:t>
            </a:r>
            <a:r>
              <a:rPr lang="de-DE" sz="700" baseline="30000" dirty="0"/>
              <a:t>12</a:t>
            </a:r>
            <a:r>
              <a:rPr lang="de-DE" sz="700" dirty="0"/>
              <a:t>, J.C </a:t>
            </a:r>
            <a:r>
              <a:rPr lang="de-DE" sz="700" dirty="0" err="1"/>
              <a:t>Hatchressian</a:t>
            </a:r>
            <a:r>
              <a:rPr lang="de-DE" sz="700" dirty="0"/>
              <a:t>, P. Hennequin-Blondet</a:t>
            </a:r>
            <a:r>
              <a:rPr lang="de-DE" sz="700" baseline="30000" dirty="0"/>
              <a:t>7</a:t>
            </a:r>
            <a:r>
              <a:rPr lang="de-DE" sz="700" dirty="0"/>
              <a:t>, C. Hernandez, P. </a:t>
            </a:r>
            <a:r>
              <a:rPr lang="de-DE" sz="700" dirty="0" err="1"/>
              <a:t>Hertout</a:t>
            </a:r>
            <a:r>
              <a:rPr lang="de-DE" sz="700" dirty="0"/>
              <a:t>, S. Heuraux</a:t>
            </a:r>
            <a:r>
              <a:rPr lang="de-DE" sz="700" baseline="30000" dirty="0"/>
              <a:t>3</a:t>
            </a:r>
            <a:r>
              <a:rPr lang="de-DE" sz="700" dirty="0"/>
              <a:t>, J. </a:t>
            </a:r>
            <a:r>
              <a:rPr lang="de-DE" sz="700" dirty="0" err="1"/>
              <a:t>Hillairet</a:t>
            </a:r>
            <a:r>
              <a:rPr lang="de-DE" sz="700" dirty="0"/>
              <a:t>, G.T. Hoang, C. Honore</a:t>
            </a:r>
            <a:r>
              <a:rPr lang="de-DE" sz="700" baseline="30000" dirty="0"/>
              <a:t>7</a:t>
            </a:r>
            <a:r>
              <a:rPr lang="de-DE" sz="700" dirty="0"/>
              <a:t>, G. Hornung, M. </a:t>
            </a:r>
            <a:r>
              <a:rPr lang="de-DE" sz="700" dirty="0" err="1"/>
              <a:t>Houry</a:t>
            </a:r>
            <a:r>
              <a:rPr lang="de-DE" sz="700" dirty="0"/>
              <a:t>, I. </a:t>
            </a:r>
            <a:r>
              <a:rPr lang="de-DE" sz="700" dirty="0" err="1"/>
              <a:t>Hunstad</a:t>
            </a:r>
            <a:r>
              <a:rPr lang="de-DE" sz="700" dirty="0"/>
              <a:t>, T. Hutter, P. Huynh, V. </a:t>
            </a:r>
            <a:r>
              <a:rPr lang="de-DE" sz="700" dirty="0" err="1"/>
              <a:t>Icard</a:t>
            </a:r>
            <a:r>
              <a:rPr lang="de-DE" sz="700" dirty="0"/>
              <a:t>, F. </a:t>
            </a:r>
            <a:r>
              <a:rPr lang="de-DE" sz="700" dirty="0" err="1"/>
              <a:t>Imbeaux</a:t>
            </a:r>
            <a:r>
              <a:rPr lang="de-DE" sz="700" dirty="0"/>
              <a:t>, M. </a:t>
            </a:r>
            <a:r>
              <a:rPr lang="de-DE" sz="700" dirty="0" err="1"/>
              <a:t>Irishkin</a:t>
            </a:r>
            <a:r>
              <a:rPr lang="de-DE" sz="700" dirty="0"/>
              <a:t>, L. </a:t>
            </a:r>
            <a:r>
              <a:rPr lang="de-DE" sz="700" dirty="0" err="1"/>
              <a:t>Isoardi</a:t>
            </a:r>
            <a:r>
              <a:rPr lang="de-DE" sz="700" dirty="0"/>
              <a:t>, J. </a:t>
            </a:r>
            <a:r>
              <a:rPr lang="de-DE" sz="700" dirty="0" err="1"/>
              <a:t>Jacquinot</a:t>
            </a:r>
            <a:r>
              <a:rPr lang="de-DE" sz="700" dirty="0"/>
              <a:t>, J. </a:t>
            </a:r>
            <a:r>
              <a:rPr lang="de-DE" sz="700" dirty="0" err="1"/>
              <a:t>Jacquot</a:t>
            </a:r>
            <a:r>
              <a:rPr lang="de-DE" sz="700" dirty="0"/>
              <a:t>, G. </a:t>
            </a:r>
            <a:r>
              <a:rPr lang="de-DE" sz="700" dirty="0" err="1"/>
              <a:t>Jiolat</a:t>
            </a:r>
            <a:r>
              <a:rPr lang="de-DE" sz="700" dirty="0"/>
              <a:t>, M. </a:t>
            </a:r>
            <a:r>
              <a:rPr lang="de-DE" sz="700" dirty="0" err="1"/>
              <a:t>Joanny</a:t>
            </a:r>
            <a:r>
              <a:rPr lang="de-DE" sz="700" dirty="0"/>
              <a:t>, E. </a:t>
            </a:r>
            <a:r>
              <a:rPr lang="de-DE" sz="700" dirty="0" err="1"/>
              <a:t>Joffrin</a:t>
            </a:r>
            <a:r>
              <a:rPr lang="de-DE" sz="700" dirty="0"/>
              <a:t>, J. </a:t>
            </a:r>
            <a:r>
              <a:rPr lang="de-DE" sz="700" dirty="0" err="1"/>
              <a:t>Johner</a:t>
            </a:r>
            <a:r>
              <a:rPr lang="de-DE" sz="700" dirty="0"/>
              <a:t>, P. </a:t>
            </a:r>
            <a:r>
              <a:rPr lang="de-DE" sz="700" dirty="0" err="1"/>
              <a:t>Joubert</a:t>
            </a:r>
            <a:r>
              <a:rPr lang="de-DE" sz="700" dirty="0"/>
              <a:t>, L. </a:t>
            </a:r>
            <a:r>
              <a:rPr lang="de-DE" sz="700" dirty="0" err="1"/>
              <a:t>Jourd'Heuil</a:t>
            </a:r>
            <a:r>
              <a:rPr lang="de-DE" sz="700" dirty="0"/>
              <a:t>, M. </a:t>
            </a:r>
            <a:r>
              <a:rPr lang="de-DE" sz="700" dirty="0" err="1"/>
              <a:t>Jouve</a:t>
            </a:r>
            <a:r>
              <a:rPr lang="de-DE" sz="700" dirty="0"/>
              <a:t>, C. </a:t>
            </a:r>
            <a:r>
              <a:rPr lang="de-DE" sz="700" dirty="0" err="1"/>
              <a:t>Junique</a:t>
            </a:r>
            <a:r>
              <a:rPr lang="de-DE" sz="700" dirty="0"/>
              <a:t>, D. Keller, C. Klepper</a:t>
            </a:r>
            <a:r>
              <a:rPr lang="de-DE" sz="700" baseline="30000" dirty="0"/>
              <a:t>13</a:t>
            </a:r>
            <a:r>
              <a:rPr lang="de-DE" sz="700" dirty="0"/>
              <a:t>, D. </a:t>
            </a:r>
            <a:r>
              <a:rPr lang="de-DE" sz="700" dirty="0" err="1"/>
              <a:t>Kogut</a:t>
            </a:r>
            <a:r>
              <a:rPr lang="de-DE" sz="700" dirty="0"/>
              <a:t>, M. </a:t>
            </a:r>
            <a:r>
              <a:rPr lang="de-DE" sz="700" dirty="0" err="1"/>
              <a:t>Kubič</a:t>
            </a:r>
            <a:r>
              <a:rPr lang="de-DE" sz="700" dirty="0"/>
              <a:t>, F. </a:t>
            </a:r>
            <a:r>
              <a:rPr lang="de-DE" sz="700" dirty="0" err="1"/>
              <a:t>Labassé</a:t>
            </a:r>
            <a:r>
              <a:rPr lang="de-DE" sz="700" dirty="0"/>
              <a:t>, B. Lacroix, Y. </a:t>
            </a:r>
            <a:r>
              <a:rPr lang="de-DE" sz="700" dirty="0" err="1"/>
              <a:t>Lallier</a:t>
            </a:r>
            <a:r>
              <a:rPr lang="de-DE" sz="700" dirty="0"/>
              <a:t>, V. </a:t>
            </a:r>
            <a:r>
              <a:rPr lang="de-DE" sz="700" dirty="0" err="1"/>
              <a:t>Lamaison</a:t>
            </a:r>
            <a:r>
              <a:rPr lang="de-DE" sz="700" dirty="0"/>
              <a:t>, R. Lambert, S. </a:t>
            </a:r>
            <a:r>
              <a:rPr lang="de-DE" sz="700" dirty="0" err="1"/>
              <a:t>Larroque</a:t>
            </a:r>
            <a:r>
              <a:rPr lang="de-DE" sz="700" dirty="0"/>
              <a:t>, G. Latu, Y. </a:t>
            </a:r>
            <a:r>
              <a:rPr lang="de-DE" sz="700" dirty="0" err="1"/>
              <a:t>Lausenaz</a:t>
            </a:r>
            <a:r>
              <a:rPr lang="de-DE" sz="700" dirty="0"/>
              <a:t>, C. </a:t>
            </a:r>
            <a:r>
              <a:rPr lang="de-DE" sz="700" dirty="0" err="1"/>
              <a:t>Laviron</a:t>
            </a:r>
            <a:r>
              <a:rPr lang="de-DE" sz="700" dirty="0"/>
              <a:t>, R. Le, A. Le </a:t>
            </a:r>
            <a:r>
              <a:rPr lang="de-DE" sz="700" dirty="0" err="1"/>
              <a:t>Luyer</a:t>
            </a:r>
            <a:r>
              <a:rPr lang="de-DE" sz="700" dirty="0"/>
              <a:t>, C. Le Niliot</a:t>
            </a:r>
            <a:r>
              <a:rPr lang="de-DE" sz="700" baseline="30000" dirty="0"/>
              <a:t>11</a:t>
            </a:r>
            <a:r>
              <a:rPr lang="de-DE" sz="700" dirty="0"/>
              <a:t>, Y. Le </a:t>
            </a:r>
            <a:r>
              <a:rPr lang="de-DE" sz="700" dirty="0" err="1"/>
              <a:t>Tonqueze</a:t>
            </a:r>
            <a:r>
              <a:rPr lang="de-DE" sz="700" dirty="0"/>
              <a:t>, P. </a:t>
            </a:r>
            <a:r>
              <a:rPr lang="de-DE" sz="700" dirty="0" err="1"/>
              <a:t>Lebourg</a:t>
            </a:r>
            <a:r>
              <a:rPr lang="de-DE" sz="700" dirty="0"/>
              <a:t>, T. </a:t>
            </a:r>
            <a:r>
              <a:rPr lang="de-DE" sz="700" dirty="0" err="1"/>
              <a:t>Lefevre</a:t>
            </a:r>
            <a:r>
              <a:rPr lang="de-DE" sz="700" dirty="0"/>
              <a:t>, F. Leroux, L. </a:t>
            </a:r>
            <a:r>
              <a:rPr lang="de-DE" sz="700" dirty="0" err="1"/>
              <a:t>Letellier</a:t>
            </a:r>
            <a:r>
              <a:rPr lang="de-DE" sz="700" dirty="0"/>
              <a:t>, Y. Li, M. </a:t>
            </a:r>
            <a:r>
              <a:rPr lang="de-DE" sz="700" dirty="0" err="1"/>
              <a:t>Lipa</a:t>
            </a:r>
            <a:r>
              <a:rPr lang="de-DE" sz="700" dirty="0"/>
              <a:t> , J. Lister</a:t>
            </a:r>
            <a:r>
              <a:rPr lang="de-DE" sz="700" baseline="30000" dirty="0"/>
              <a:t>14</a:t>
            </a:r>
            <a:r>
              <a:rPr lang="de-DE" sz="700" dirty="0"/>
              <a:t>, X. </a:t>
            </a:r>
            <a:r>
              <a:rPr lang="de-DE" sz="700" dirty="0" err="1"/>
              <a:t>Litaudon</a:t>
            </a:r>
            <a:r>
              <a:rPr lang="de-DE" sz="700" dirty="0"/>
              <a:t>, F. Liu, T. </a:t>
            </a:r>
            <a:r>
              <a:rPr lang="de-DE" sz="700" dirty="0" err="1"/>
              <a:t>Loarer</a:t>
            </a:r>
            <a:r>
              <a:rPr lang="de-DE" sz="700" dirty="0"/>
              <a:t>, G. Lombard, P. Lotte, M. </a:t>
            </a:r>
            <a:r>
              <a:rPr lang="de-DE" sz="700" dirty="0" err="1"/>
              <a:t>Lozano</a:t>
            </a:r>
            <a:r>
              <a:rPr lang="de-DE" sz="700" dirty="0"/>
              <a:t>, J. Lucas, H. Lütjens</a:t>
            </a:r>
            <a:r>
              <a:rPr lang="de-DE" sz="700" baseline="30000" dirty="0"/>
              <a:t>7</a:t>
            </a:r>
            <a:r>
              <a:rPr lang="de-DE" sz="700" dirty="0"/>
              <a:t>, P. </a:t>
            </a:r>
            <a:r>
              <a:rPr lang="de-DE" sz="700" dirty="0" err="1"/>
              <a:t>Magaud</a:t>
            </a:r>
            <a:r>
              <a:rPr lang="de-DE" sz="700" dirty="0"/>
              <a:t>, P. Maget, R. </a:t>
            </a:r>
            <a:r>
              <a:rPr lang="de-DE" sz="700" dirty="0" err="1"/>
              <a:t>Magne</a:t>
            </a:r>
            <a:r>
              <a:rPr lang="de-DE" sz="700" dirty="0"/>
              <a:t>, J. </a:t>
            </a:r>
            <a:r>
              <a:rPr lang="de-DE" sz="700" dirty="0" err="1"/>
              <a:t>Mahieu</a:t>
            </a:r>
            <a:r>
              <a:rPr lang="de-DE" sz="700" dirty="0"/>
              <a:t>, P. </a:t>
            </a:r>
            <a:r>
              <a:rPr lang="de-DE" sz="700" dirty="0" err="1"/>
              <a:t>Maini</a:t>
            </a:r>
            <a:r>
              <a:rPr lang="de-DE" sz="700" dirty="0"/>
              <a:t>, P. </a:t>
            </a:r>
            <a:r>
              <a:rPr lang="de-DE" sz="700" dirty="0" err="1"/>
              <a:t>Malard</a:t>
            </a:r>
            <a:r>
              <a:rPr lang="de-DE" sz="700" dirty="0"/>
              <a:t>, L. </a:t>
            </a:r>
            <a:r>
              <a:rPr lang="de-DE" sz="700" dirty="0" err="1"/>
              <a:t>Manenc</a:t>
            </a:r>
            <a:r>
              <a:rPr lang="de-DE" sz="700" dirty="0"/>
              <a:t>, Y. Marandet</a:t>
            </a:r>
            <a:r>
              <a:rPr lang="de-DE" sz="700" baseline="30000" dirty="0"/>
              <a:t>2</a:t>
            </a:r>
            <a:r>
              <a:rPr lang="de-DE" sz="700" dirty="0"/>
              <a:t>, G. Marbach, J-L. </a:t>
            </a:r>
            <a:r>
              <a:rPr lang="de-DE" sz="700" dirty="0" err="1"/>
              <a:t>Marechal</a:t>
            </a:r>
            <a:r>
              <a:rPr lang="de-DE" sz="700" dirty="0"/>
              <a:t>, L. </a:t>
            </a:r>
            <a:r>
              <a:rPr lang="de-DE" sz="700" dirty="0" err="1"/>
              <a:t>Marfisi</a:t>
            </a:r>
            <a:r>
              <a:rPr lang="de-DE" sz="700" dirty="0"/>
              <a:t>, M. Marle, C. Martin</a:t>
            </a:r>
            <a:r>
              <a:rPr lang="de-DE" sz="700" baseline="30000" dirty="0"/>
              <a:t>2</a:t>
            </a:r>
            <a:r>
              <a:rPr lang="de-DE" sz="700" dirty="0"/>
              <a:t>, V. Martin, G. Martin, A. Martinez, P. Martino, R. </a:t>
            </a:r>
            <a:r>
              <a:rPr lang="de-DE" sz="700" dirty="0" err="1"/>
              <a:t>Masset</a:t>
            </a:r>
            <a:r>
              <a:rPr lang="de-DE" sz="700" dirty="0"/>
              <a:t>, D. </a:t>
            </a:r>
            <a:r>
              <a:rPr lang="de-DE" sz="700" dirty="0" err="1"/>
              <a:t>Mazon</a:t>
            </a:r>
            <a:r>
              <a:rPr lang="de-DE" sz="700" dirty="0"/>
              <a:t>, N. </a:t>
            </a:r>
            <a:r>
              <a:rPr lang="de-DE" sz="700" dirty="0" err="1"/>
              <a:t>Mellet</a:t>
            </a:r>
            <a:r>
              <a:rPr lang="de-DE" sz="700" dirty="0"/>
              <a:t>, L. </a:t>
            </a:r>
            <a:r>
              <a:rPr lang="de-DE" sz="700" dirty="0" err="1"/>
              <a:t>Mercadier</a:t>
            </a:r>
            <a:r>
              <a:rPr lang="de-DE" sz="700" dirty="0"/>
              <a:t>, A. Merle, D. </a:t>
            </a:r>
            <a:r>
              <a:rPr lang="de-DE" sz="700" dirty="0" err="1"/>
              <a:t>Meshcheriakov</a:t>
            </a:r>
            <a:r>
              <a:rPr lang="de-DE" sz="700" dirty="0"/>
              <a:t>, P. Messina, O. Meyer, L. Millon, M. </a:t>
            </a:r>
            <a:r>
              <a:rPr lang="de-DE" sz="700" dirty="0" err="1"/>
              <a:t>Missirlian</a:t>
            </a:r>
            <a:r>
              <a:rPr lang="de-DE" sz="700" dirty="0"/>
              <a:t>, J. Moerel</a:t>
            </a:r>
            <a:r>
              <a:rPr lang="de-DE" sz="700" baseline="30000" dirty="0"/>
              <a:t>15</a:t>
            </a:r>
            <a:r>
              <a:rPr lang="de-DE" sz="700" dirty="0"/>
              <a:t>, D. Molina, P. </a:t>
            </a:r>
            <a:r>
              <a:rPr lang="de-DE" sz="700" dirty="0" err="1"/>
              <a:t>Mollard</a:t>
            </a:r>
            <a:r>
              <a:rPr lang="de-DE" sz="700" dirty="0"/>
              <a:t>, V. Moncada, P. </a:t>
            </a:r>
            <a:r>
              <a:rPr lang="de-DE" sz="700" dirty="0" err="1"/>
              <a:t>Monier-Garbet</a:t>
            </a:r>
            <a:r>
              <a:rPr lang="de-DE" sz="700" dirty="0"/>
              <a:t>, D. Moreau, M. Moreau, P. Moreau, P. Morel</a:t>
            </a:r>
            <a:r>
              <a:rPr lang="de-DE" sz="700" baseline="30000" dirty="0"/>
              <a:t>7</a:t>
            </a:r>
            <a:r>
              <a:rPr lang="de-DE" sz="700" dirty="0"/>
              <a:t>, T. Moriyama</a:t>
            </a:r>
            <a:r>
              <a:rPr lang="de-DE" sz="700" baseline="30000" dirty="0"/>
              <a:t>16</a:t>
            </a:r>
            <a:r>
              <a:rPr lang="de-DE" sz="700" dirty="0"/>
              <a:t>, Y. </a:t>
            </a:r>
            <a:r>
              <a:rPr lang="de-DE" sz="700" dirty="0" err="1"/>
              <a:t>Motassim</a:t>
            </a:r>
            <a:r>
              <a:rPr lang="de-DE" sz="700" dirty="0"/>
              <a:t>, G. </a:t>
            </a:r>
            <a:r>
              <a:rPr lang="de-DE" sz="700" dirty="0" err="1"/>
              <a:t>Mougeolle</a:t>
            </a:r>
            <a:r>
              <a:rPr lang="de-DE" sz="700" dirty="0"/>
              <a:t>, D. </a:t>
            </a:r>
            <a:r>
              <a:rPr lang="de-DE" sz="700" dirty="0" err="1"/>
              <a:t>Moulton</a:t>
            </a:r>
            <a:r>
              <a:rPr lang="de-DE" sz="700" dirty="0"/>
              <a:t>, G. </a:t>
            </a:r>
            <a:r>
              <a:rPr lang="de-DE" sz="700" dirty="0" err="1"/>
              <a:t>Moureau</a:t>
            </a:r>
            <a:r>
              <a:rPr lang="de-DE" sz="700" dirty="0"/>
              <a:t>, D. </a:t>
            </a:r>
            <a:r>
              <a:rPr lang="de-DE" sz="700" dirty="0" err="1"/>
              <a:t>Mouyon</a:t>
            </a:r>
            <a:r>
              <a:rPr lang="de-DE" sz="700" dirty="0"/>
              <a:t>, M. Naim Habib, E. </a:t>
            </a:r>
            <a:r>
              <a:rPr lang="de-DE" sz="700" dirty="0" err="1"/>
              <a:t>Nardon</a:t>
            </a:r>
            <a:r>
              <a:rPr lang="de-DE" sz="700" dirty="0"/>
              <a:t>, V. </a:t>
            </a:r>
            <a:r>
              <a:rPr lang="de-DE" sz="700" dirty="0" err="1"/>
              <a:t>Négrier</a:t>
            </a:r>
            <a:r>
              <a:rPr lang="de-DE" sz="700" dirty="0"/>
              <a:t>, J. Nemeth</a:t>
            </a:r>
            <a:r>
              <a:rPr lang="de-DE" sz="700" baseline="30000" dirty="0"/>
              <a:t>17</a:t>
            </a:r>
            <a:r>
              <a:rPr lang="de-DE" sz="700" dirty="0"/>
              <a:t>, C. Nguyen, M. Nguyen</a:t>
            </a:r>
            <a:r>
              <a:rPr lang="de-DE" sz="700" baseline="30000" dirty="0"/>
              <a:t>7</a:t>
            </a:r>
            <a:r>
              <a:rPr lang="de-DE" sz="700" dirty="0"/>
              <a:t>, L. Nicolas, T. Nicolas, S. </a:t>
            </a:r>
            <a:r>
              <a:rPr lang="de-DE" sz="700" dirty="0" err="1"/>
              <a:t>Nicollet</a:t>
            </a:r>
            <a:r>
              <a:rPr lang="de-DE" sz="700" dirty="0"/>
              <a:t>, E. Nilsson</a:t>
            </a:r>
            <a:r>
              <a:rPr lang="de-DE" sz="700" baseline="30000" dirty="0"/>
              <a:t>18</a:t>
            </a:r>
            <a:r>
              <a:rPr lang="de-DE" sz="700" dirty="0"/>
              <a:t>, B. N'Konga</a:t>
            </a:r>
            <a:r>
              <a:rPr lang="de-DE" sz="700" baseline="30000" dirty="0"/>
              <a:t>19</a:t>
            </a:r>
            <a:r>
              <a:rPr lang="de-DE" sz="700" dirty="0"/>
              <a:t>, F. Noel, A. </a:t>
            </a:r>
            <a:r>
              <a:rPr lang="de-DE" sz="700" dirty="0" err="1"/>
              <a:t>Nooman</a:t>
            </a:r>
            <a:r>
              <a:rPr lang="de-DE" sz="700" dirty="0"/>
              <a:t>, C. Norscini</a:t>
            </a:r>
            <a:r>
              <a:rPr lang="de-DE" sz="700" baseline="30000" dirty="0"/>
              <a:t>20</a:t>
            </a:r>
            <a:r>
              <a:rPr lang="de-DE" sz="700" dirty="0"/>
              <a:t>, R. </a:t>
            </a:r>
            <a:r>
              <a:rPr lang="de-DE" sz="700" dirty="0" err="1"/>
              <a:t>Nouailletas</a:t>
            </a:r>
            <a:r>
              <a:rPr lang="de-DE" sz="700" dirty="0"/>
              <a:t>, P. </a:t>
            </a:r>
            <a:r>
              <a:rPr lang="de-DE" sz="700" dirty="0" err="1"/>
              <a:t>Oddon</a:t>
            </a:r>
            <a:r>
              <a:rPr lang="de-DE" sz="700" dirty="0"/>
              <a:t>, T. </a:t>
            </a:r>
            <a:r>
              <a:rPr lang="de-DE" sz="700" dirty="0" err="1"/>
              <a:t>Ohsako</a:t>
            </a:r>
            <a:r>
              <a:rPr lang="de-DE" sz="700" dirty="0"/>
              <a:t>, F. </a:t>
            </a:r>
            <a:r>
              <a:rPr lang="de-DE" sz="700" dirty="0" err="1"/>
              <a:t>Orain</a:t>
            </a:r>
            <a:r>
              <a:rPr lang="de-DE" sz="700" dirty="0"/>
              <a:t>, M. </a:t>
            </a:r>
            <a:r>
              <a:rPr lang="de-DE" sz="700" dirty="0" err="1"/>
              <a:t>Ottaviani</a:t>
            </a:r>
            <a:r>
              <a:rPr lang="de-DE" sz="700" dirty="0"/>
              <a:t>, M. </a:t>
            </a:r>
            <a:r>
              <a:rPr lang="de-DE" sz="700" dirty="0" err="1"/>
              <a:t>Pagano</a:t>
            </a:r>
            <a:r>
              <a:rPr lang="de-DE" sz="700" dirty="0"/>
              <a:t>, F. Palermo</a:t>
            </a:r>
            <a:r>
              <a:rPr lang="de-DE" sz="700" baseline="30000" dirty="0"/>
              <a:t>21</a:t>
            </a:r>
            <a:r>
              <a:rPr lang="de-DE" sz="700" dirty="0"/>
              <a:t>, S. Panayotis, H. </a:t>
            </a:r>
            <a:r>
              <a:rPr lang="de-DE" sz="700" dirty="0" err="1"/>
              <a:t>Parrat</a:t>
            </a:r>
            <a:r>
              <a:rPr lang="de-DE" sz="700" dirty="0"/>
              <a:t>, J-Y. Pascal, C. </a:t>
            </a:r>
            <a:r>
              <a:rPr lang="de-DE" sz="700" dirty="0" err="1"/>
              <a:t>Passeron</a:t>
            </a:r>
            <a:r>
              <a:rPr lang="de-DE" sz="700" dirty="0"/>
              <a:t>, P. Pastor, J. </a:t>
            </a:r>
            <a:r>
              <a:rPr lang="de-DE" sz="700" dirty="0" err="1"/>
              <a:t>Patterlini</a:t>
            </a:r>
            <a:r>
              <a:rPr lang="de-DE" sz="700" dirty="0"/>
              <a:t>, K. </a:t>
            </a:r>
            <a:r>
              <a:rPr lang="de-DE" sz="700" dirty="0" err="1"/>
              <a:t>Pavy</a:t>
            </a:r>
            <a:r>
              <a:rPr lang="de-DE" sz="700" dirty="0"/>
              <a:t>, A-L. </a:t>
            </a:r>
            <a:r>
              <a:rPr lang="de-DE" sz="700" dirty="0" err="1"/>
              <a:t>Pecquet</a:t>
            </a:r>
            <a:r>
              <a:rPr lang="de-DE" sz="700" dirty="0"/>
              <a:t>, B. </a:t>
            </a:r>
            <a:r>
              <a:rPr lang="de-DE" sz="700" dirty="0" err="1"/>
              <a:t>Pégourié</a:t>
            </a:r>
            <a:r>
              <a:rPr lang="de-DE" sz="700" dirty="0"/>
              <a:t>, C. Peinturier</a:t>
            </a:r>
            <a:r>
              <a:rPr lang="de-DE" sz="700" baseline="30000" dirty="0"/>
              <a:t>7</a:t>
            </a:r>
            <a:r>
              <a:rPr lang="de-DE" sz="700" dirty="0"/>
              <a:t>, T. Pelletier, B. </a:t>
            </a:r>
            <a:r>
              <a:rPr lang="de-DE" sz="700" dirty="0" err="1"/>
              <a:t>Peluso</a:t>
            </a:r>
            <a:r>
              <a:rPr lang="de-DE" sz="700" dirty="0"/>
              <a:t>, V. Petrzilka</a:t>
            </a:r>
            <a:r>
              <a:rPr lang="de-DE" sz="700" baseline="30000" dirty="0"/>
              <a:t>22</a:t>
            </a:r>
            <a:r>
              <a:rPr lang="de-DE" sz="700" dirty="0"/>
              <a:t>, Y. </a:t>
            </a:r>
            <a:r>
              <a:rPr lang="de-DE" sz="700" dirty="0" err="1"/>
              <a:t>Peysson</a:t>
            </a:r>
            <a:r>
              <a:rPr lang="de-DE" sz="700" dirty="0"/>
              <a:t>, E. </a:t>
            </a:r>
            <a:r>
              <a:rPr lang="de-DE" sz="700" dirty="0" err="1"/>
              <a:t>Pignoly</a:t>
            </a:r>
            <a:r>
              <a:rPr lang="de-DE" sz="700" dirty="0"/>
              <a:t>, R. </a:t>
            </a:r>
            <a:r>
              <a:rPr lang="de-DE" sz="700" dirty="0" err="1"/>
              <a:t>Pirola</a:t>
            </a:r>
            <a:r>
              <a:rPr lang="de-DE" sz="700" dirty="0"/>
              <a:t>, C. </a:t>
            </a:r>
            <a:r>
              <a:rPr lang="de-DE" sz="700" dirty="0" err="1"/>
              <a:t>Pocheau</a:t>
            </a:r>
            <a:r>
              <a:rPr lang="de-DE" sz="700" dirty="0"/>
              <a:t>, E. </a:t>
            </a:r>
            <a:r>
              <a:rPr lang="de-DE" sz="700" dirty="0" err="1"/>
              <a:t>Poitevin</a:t>
            </a:r>
            <a:r>
              <a:rPr lang="de-DE" sz="700" dirty="0"/>
              <a:t>, V. </a:t>
            </a:r>
            <a:r>
              <a:rPr lang="de-DE" sz="700" dirty="0" err="1"/>
              <a:t>Poli</a:t>
            </a:r>
            <a:r>
              <a:rPr lang="de-DE" sz="700" dirty="0"/>
              <a:t>, S. </a:t>
            </a:r>
            <a:r>
              <a:rPr lang="de-DE" sz="700" dirty="0" err="1"/>
              <a:t>Poli</a:t>
            </a:r>
            <a:r>
              <a:rPr lang="de-DE" sz="700" dirty="0"/>
              <a:t>, F. Pompon</a:t>
            </a:r>
            <a:r>
              <a:rPr lang="de-DE" sz="700" baseline="30000" dirty="0"/>
              <a:t>23</a:t>
            </a:r>
            <a:r>
              <a:rPr lang="de-DE" sz="700" dirty="0"/>
              <a:t>, I. </a:t>
            </a:r>
            <a:r>
              <a:rPr lang="de-DE" sz="700" dirty="0" err="1"/>
              <a:t>Porchy</a:t>
            </a:r>
            <a:r>
              <a:rPr lang="de-DE" sz="700" dirty="0"/>
              <a:t>, C. </a:t>
            </a:r>
            <a:r>
              <a:rPr lang="de-DE" sz="700" dirty="0" err="1"/>
              <a:t>Portafaix</a:t>
            </a:r>
            <a:r>
              <a:rPr lang="de-DE" sz="700" dirty="0"/>
              <a:t>, M. </a:t>
            </a:r>
            <a:r>
              <a:rPr lang="de-DE" sz="700" dirty="0" err="1"/>
              <a:t>Preynas</a:t>
            </a:r>
            <a:r>
              <a:rPr lang="de-DE" sz="700" dirty="0"/>
              <a:t>, P. </a:t>
            </a:r>
            <a:r>
              <a:rPr lang="de-DE" sz="700" dirty="0" err="1"/>
              <a:t>Prochet</a:t>
            </a:r>
            <a:r>
              <a:rPr lang="de-DE" sz="700" dirty="0"/>
              <a:t>, M. </a:t>
            </a:r>
            <a:r>
              <a:rPr lang="de-DE" sz="700" dirty="0" err="1"/>
              <a:t>Prou</a:t>
            </a:r>
            <a:r>
              <a:rPr lang="de-DE" sz="700" dirty="0"/>
              <a:t>, A. </a:t>
            </a:r>
            <a:r>
              <a:rPr lang="de-DE" sz="700" dirty="0" err="1"/>
              <a:t>Ratnani</a:t>
            </a:r>
            <a:r>
              <a:rPr lang="de-DE" sz="700" dirty="0"/>
              <a:t>, D. </a:t>
            </a:r>
            <a:r>
              <a:rPr lang="de-DE" sz="700" dirty="0" err="1"/>
              <a:t>Raulin</a:t>
            </a:r>
            <a:r>
              <a:rPr lang="de-DE" sz="700" dirty="0"/>
              <a:t>, N. </a:t>
            </a:r>
            <a:r>
              <a:rPr lang="de-DE" sz="700" dirty="0" err="1"/>
              <a:t>Ravenel</a:t>
            </a:r>
            <a:r>
              <a:rPr lang="de-DE" sz="700" dirty="0"/>
              <a:t>, S. </a:t>
            </a:r>
            <a:r>
              <a:rPr lang="de-DE" sz="700" dirty="0" err="1"/>
              <a:t>Renard</a:t>
            </a:r>
            <a:r>
              <a:rPr lang="de-DE" sz="700" dirty="0"/>
              <a:t>, B. </a:t>
            </a:r>
            <a:r>
              <a:rPr lang="de-DE" sz="700" dirty="0" err="1"/>
              <a:t>Ricaud</a:t>
            </a:r>
            <a:r>
              <a:rPr lang="de-DE" sz="700" dirty="0"/>
              <a:t>, M. </a:t>
            </a:r>
            <a:r>
              <a:rPr lang="de-DE" sz="700" dirty="0" err="1"/>
              <a:t>Richou</a:t>
            </a:r>
            <a:r>
              <a:rPr lang="de-DE" sz="700" dirty="0"/>
              <a:t>, G. Ritz, H. Roche, P. Roubin</a:t>
            </a:r>
            <a:r>
              <a:rPr lang="de-DE" sz="700" baseline="30000" dirty="0"/>
              <a:t>2</a:t>
            </a:r>
            <a:r>
              <a:rPr lang="de-DE" sz="700" dirty="0"/>
              <a:t>, C. Roux, K. Ruiz, F. </a:t>
            </a:r>
            <a:r>
              <a:rPr lang="de-DE" sz="700" dirty="0" err="1"/>
              <a:t>Sabathier</a:t>
            </a:r>
            <a:r>
              <a:rPr lang="de-DE" sz="700" dirty="0"/>
              <a:t>, R. </a:t>
            </a:r>
            <a:r>
              <a:rPr lang="de-DE" sz="700" dirty="0" err="1"/>
              <a:t>Sabot</a:t>
            </a:r>
            <a:r>
              <a:rPr lang="de-DE" sz="700" dirty="0"/>
              <a:t>, A. </a:t>
            </a:r>
            <a:r>
              <a:rPr lang="de-DE" sz="700" dirty="0" err="1"/>
              <a:t>Saille</a:t>
            </a:r>
            <a:r>
              <a:rPr lang="de-DE" sz="700" dirty="0"/>
              <a:t>, F. </a:t>
            </a:r>
            <a:r>
              <a:rPr lang="de-DE" sz="700" dirty="0" err="1"/>
              <a:t>Saint-Laurent</a:t>
            </a:r>
            <a:r>
              <a:rPr lang="de-DE" sz="700" dirty="0"/>
              <a:t>, R. Sakamoto</a:t>
            </a:r>
            <a:r>
              <a:rPr lang="de-DE" sz="700" baseline="30000" dirty="0"/>
              <a:t>24</a:t>
            </a:r>
            <a:r>
              <a:rPr lang="de-DE" sz="700" dirty="0"/>
              <a:t>, S. </a:t>
            </a:r>
            <a:r>
              <a:rPr lang="de-DE" sz="700" dirty="0" err="1"/>
              <a:t>Salasca</a:t>
            </a:r>
            <a:r>
              <a:rPr lang="de-DE" sz="700" dirty="0"/>
              <a:t>, T. </a:t>
            </a:r>
            <a:r>
              <a:rPr lang="de-DE" sz="700" dirty="0" err="1"/>
              <a:t>Salmon</a:t>
            </a:r>
            <a:r>
              <a:rPr lang="de-DE" sz="700" dirty="0"/>
              <a:t>, T. </a:t>
            </a:r>
            <a:r>
              <a:rPr lang="de-DE" sz="700" dirty="0" err="1"/>
              <a:t>Salmon</a:t>
            </a:r>
            <a:r>
              <a:rPr lang="de-DE" sz="700" dirty="0"/>
              <a:t>, F. </a:t>
            </a:r>
            <a:r>
              <a:rPr lang="de-DE" sz="700" dirty="0" err="1"/>
              <a:t>Samaille</a:t>
            </a:r>
            <a:r>
              <a:rPr lang="de-DE" sz="700" dirty="0"/>
              <a:t>, S. Sanchez, A. </a:t>
            </a:r>
            <a:r>
              <a:rPr lang="de-DE" sz="700" dirty="0" err="1"/>
              <a:t>Santagiustina</a:t>
            </a:r>
            <a:r>
              <a:rPr lang="de-DE" sz="700" dirty="0"/>
              <a:t>, B. </a:t>
            </a:r>
            <a:r>
              <a:rPr lang="de-DE" sz="700" dirty="0" err="1"/>
              <a:t>Saoutic</a:t>
            </a:r>
            <a:r>
              <a:rPr lang="de-DE" sz="700" dirty="0"/>
              <a:t>, Y. </a:t>
            </a:r>
            <a:r>
              <a:rPr lang="de-DE" sz="700" dirty="0" err="1"/>
              <a:t>Sarazin</a:t>
            </a:r>
            <a:r>
              <a:rPr lang="de-DE" sz="700" dirty="0"/>
              <a:t>, P. </a:t>
            </a:r>
            <a:r>
              <a:rPr lang="de-DE" sz="700" dirty="0" err="1"/>
              <a:t>Sardain</a:t>
            </a:r>
            <a:r>
              <a:rPr lang="de-DE" sz="700" dirty="0"/>
              <a:t>, J. Schlosser, M. Schneider, J. </a:t>
            </a:r>
            <a:r>
              <a:rPr lang="de-DE" sz="700" dirty="0" err="1"/>
              <a:t>Schwob</a:t>
            </a:r>
            <a:r>
              <a:rPr lang="de-DE" sz="700" dirty="0"/>
              <a:t>, J. </a:t>
            </a:r>
            <a:r>
              <a:rPr lang="de-DE" sz="700" dirty="0" err="1"/>
              <a:t>Segui</a:t>
            </a:r>
            <a:r>
              <a:rPr lang="de-DE" sz="700" dirty="0"/>
              <a:t>, N. Seguin, G. Selig, D. </a:t>
            </a:r>
            <a:r>
              <a:rPr lang="de-DE" sz="700" dirty="0" err="1"/>
              <a:t>Serret</a:t>
            </a:r>
            <a:r>
              <a:rPr lang="de-DE" sz="700" dirty="0"/>
              <a:t>, J. Signoret, J. Signoret, A. </a:t>
            </a:r>
            <a:r>
              <a:rPr lang="de-DE" sz="700" dirty="0" err="1"/>
              <a:t>Simonin</a:t>
            </a:r>
            <a:r>
              <a:rPr lang="de-DE" sz="700" dirty="0"/>
              <a:t>, M. </a:t>
            </a:r>
            <a:r>
              <a:rPr lang="de-DE" sz="700" dirty="0" err="1"/>
              <a:t>Soldaini</a:t>
            </a:r>
            <a:r>
              <a:rPr lang="de-DE" sz="700" dirty="0"/>
              <a:t>, B. </a:t>
            </a:r>
            <a:r>
              <a:rPr lang="de-DE" sz="700" dirty="0" err="1"/>
              <a:t>Soler</a:t>
            </a:r>
            <a:r>
              <a:rPr lang="de-DE" sz="700" dirty="0"/>
              <a:t>, C. </a:t>
            </a:r>
            <a:r>
              <a:rPr lang="de-DE" sz="700" dirty="0" err="1"/>
              <a:t>Soltane</a:t>
            </a:r>
            <a:r>
              <a:rPr lang="de-DE" sz="700" dirty="0"/>
              <a:t>, S. Song</a:t>
            </a:r>
            <a:r>
              <a:rPr lang="de-DE" sz="700" baseline="30000" dirty="0"/>
              <a:t>25</a:t>
            </a:r>
            <a:r>
              <a:rPr lang="de-DE" sz="700" dirty="0"/>
              <a:t>, F. </a:t>
            </a:r>
            <a:r>
              <a:rPr lang="de-DE" sz="700" dirty="0" err="1"/>
              <a:t>Sourbier</a:t>
            </a:r>
            <a:r>
              <a:rPr lang="de-DE" sz="700" dirty="0"/>
              <a:t>, J. </a:t>
            </a:r>
            <a:r>
              <a:rPr lang="de-DE" sz="700" dirty="0" err="1"/>
              <a:t>Sparagna</a:t>
            </a:r>
            <a:r>
              <a:rPr lang="de-DE" sz="700" dirty="0"/>
              <a:t>, P. Spitz, P. </a:t>
            </a:r>
            <a:r>
              <a:rPr lang="de-DE" sz="700" dirty="0" err="1"/>
              <a:t>Spuig</a:t>
            </a:r>
            <a:r>
              <a:rPr lang="de-DE" sz="700" dirty="0"/>
              <a:t>, A. Storelli</a:t>
            </a:r>
            <a:r>
              <a:rPr lang="de-DE" sz="700" baseline="30000" dirty="0"/>
              <a:t>7</a:t>
            </a:r>
            <a:r>
              <a:rPr lang="de-DE" sz="700" dirty="0"/>
              <a:t>, A. </a:t>
            </a:r>
            <a:r>
              <a:rPr lang="de-DE" sz="700" dirty="0" err="1"/>
              <a:t>Strugarek</a:t>
            </a:r>
            <a:r>
              <a:rPr lang="de-DE" sz="700" dirty="0"/>
              <a:t>, P. </a:t>
            </a:r>
            <a:r>
              <a:rPr lang="de-DE" sz="700" dirty="0" err="1"/>
              <a:t>Tamain</a:t>
            </a:r>
            <a:r>
              <a:rPr lang="de-DE" sz="700" dirty="0"/>
              <a:t>, M. </a:t>
            </a:r>
            <a:r>
              <a:rPr lang="de-DE" sz="700" dirty="0" err="1"/>
              <a:t>Tena</a:t>
            </a:r>
            <a:r>
              <a:rPr lang="de-DE" sz="700" dirty="0"/>
              <a:t>, J. Theis, O. </a:t>
            </a:r>
            <a:r>
              <a:rPr lang="de-DE" sz="700" dirty="0" err="1"/>
              <a:t>Thomine</a:t>
            </a:r>
            <a:r>
              <a:rPr lang="de-DE" sz="700" dirty="0"/>
              <a:t> , D. </a:t>
            </a:r>
            <a:r>
              <a:rPr lang="de-DE" sz="700" dirty="0" err="1"/>
              <a:t>Thouvenin</a:t>
            </a:r>
            <a:r>
              <a:rPr lang="de-DE" sz="700" dirty="0"/>
              <a:t>, A. Torre, L. Toulouse, J. </a:t>
            </a:r>
            <a:r>
              <a:rPr lang="de-DE" sz="700" dirty="0" err="1"/>
              <a:t>Travere</a:t>
            </a:r>
            <a:r>
              <a:rPr lang="de-DE" sz="700" dirty="0"/>
              <a:t>, B. </a:t>
            </a:r>
            <a:r>
              <a:rPr lang="de-DE" sz="700" dirty="0" err="1"/>
              <a:t>Turck</a:t>
            </a:r>
            <a:r>
              <a:rPr lang="de-DE" sz="700" dirty="0"/>
              <a:t>, J. Urban, J.-C. Vallet, J. </a:t>
            </a:r>
            <a:r>
              <a:rPr lang="de-DE" sz="700" dirty="0" err="1"/>
              <a:t>Vallory</a:t>
            </a:r>
            <a:r>
              <a:rPr lang="de-DE" sz="700" dirty="0"/>
              <a:t>, A. </a:t>
            </a:r>
            <a:r>
              <a:rPr lang="de-DE" sz="700" dirty="0" err="1"/>
              <a:t>Valognes</a:t>
            </a:r>
            <a:r>
              <a:rPr lang="de-DE" sz="700" dirty="0"/>
              <a:t>, J. Van Helvoirt</a:t>
            </a:r>
            <a:r>
              <a:rPr lang="de-DE" sz="700" baseline="30000" dirty="0"/>
              <a:t>15</a:t>
            </a:r>
            <a:r>
              <a:rPr lang="de-DE" sz="700" dirty="0"/>
              <a:t>, S. </a:t>
            </a:r>
            <a:r>
              <a:rPr lang="de-DE" sz="700" dirty="0" err="1"/>
              <a:t>Vartanian</a:t>
            </a:r>
            <a:r>
              <a:rPr lang="de-DE" sz="700" dirty="0"/>
              <a:t>, J-M. </a:t>
            </a:r>
            <a:r>
              <a:rPr lang="de-DE" sz="700" dirty="0" err="1"/>
              <a:t>Verger</a:t>
            </a:r>
            <a:r>
              <a:rPr lang="de-DE" sz="700" dirty="0"/>
              <a:t>, L. Vermare</a:t>
            </a:r>
            <a:r>
              <a:rPr lang="de-DE" sz="700" baseline="30000" dirty="0"/>
              <a:t>7</a:t>
            </a:r>
            <a:r>
              <a:rPr lang="de-DE" sz="700" dirty="0"/>
              <a:t>, C. </a:t>
            </a:r>
            <a:r>
              <a:rPr lang="de-DE" sz="700" dirty="0" err="1"/>
              <a:t>Vermare</a:t>
            </a:r>
            <a:r>
              <a:rPr lang="de-DE" sz="700" dirty="0"/>
              <a:t>, D. </a:t>
            </a:r>
            <a:r>
              <a:rPr lang="de-DE" sz="700" dirty="0" err="1"/>
              <a:t>Vezinet</a:t>
            </a:r>
            <a:r>
              <a:rPr lang="de-DE" sz="700" dirty="0"/>
              <a:t>, K. Vicente, J. Vidal, N. </a:t>
            </a:r>
            <a:r>
              <a:rPr lang="de-DE" sz="700" dirty="0" err="1"/>
              <a:t>Vignal</a:t>
            </a:r>
            <a:r>
              <a:rPr lang="de-DE" sz="700" dirty="0"/>
              <a:t>, T. </a:t>
            </a:r>
            <a:r>
              <a:rPr lang="de-DE" sz="700" dirty="0" err="1"/>
              <a:t>Vigne</a:t>
            </a:r>
            <a:r>
              <a:rPr lang="de-DE" sz="700" dirty="0"/>
              <a:t>, F. </a:t>
            </a:r>
            <a:r>
              <a:rPr lang="de-DE" sz="700" dirty="0" err="1"/>
              <a:t>Villecroze</a:t>
            </a:r>
            <a:r>
              <a:rPr lang="de-DE" sz="700" dirty="0"/>
              <a:t>, E. </a:t>
            </a:r>
            <a:r>
              <a:rPr lang="de-DE" sz="700" dirty="0" err="1"/>
              <a:t>Villedieu</a:t>
            </a:r>
            <a:r>
              <a:rPr lang="de-DE" sz="700" dirty="0"/>
              <a:t>, B. Vincent, B. Volpe, D. Volpe, R. Volpe, J. </a:t>
            </a:r>
            <a:r>
              <a:rPr lang="de-DE" sz="700" dirty="0" err="1"/>
              <a:t>Wagrez</a:t>
            </a:r>
            <a:r>
              <a:rPr lang="de-DE" sz="700" dirty="0"/>
              <a:t>, H. Wang, T. </a:t>
            </a:r>
            <a:r>
              <a:rPr lang="de-DE" sz="700" dirty="0" err="1"/>
              <a:t>Wauters</a:t>
            </a:r>
            <a:r>
              <a:rPr lang="de-DE" sz="700" dirty="0"/>
              <a:t>, O. </a:t>
            </a:r>
            <a:r>
              <a:rPr lang="de-DE" sz="700" dirty="0" err="1"/>
              <a:t>Wintersdorff</a:t>
            </a:r>
            <a:r>
              <a:rPr lang="de-DE" sz="700" dirty="0"/>
              <a:t>, E. Wittebol</a:t>
            </a:r>
            <a:r>
              <a:rPr lang="de-DE" sz="700" baseline="30000" dirty="0"/>
              <a:t>15</a:t>
            </a:r>
            <a:r>
              <a:rPr lang="de-DE" sz="700" dirty="0"/>
              <a:t>, B. </a:t>
            </a:r>
            <a:r>
              <a:rPr lang="de-DE" sz="700" dirty="0" err="1"/>
              <a:t>Zago</a:t>
            </a:r>
            <a:r>
              <a:rPr lang="de-DE" sz="700" dirty="0"/>
              <a:t>, L. </a:t>
            </a:r>
            <a:r>
              <a:rPr lang="de-DE" sz="700" dirty="0" err="1"/>
              <a:t>Zani</a:t>
            </a:r>
            <a:r>
              <a:rPr lang="de-DE" sz="700" dirty="0"/>
              <a:t>, D. </a:t>
            </a:r>
            <a:r>
              <a:rPr lang="de-DE" sz="700" dirty="0" err="1"/>
              <a:t>Zarzoso</a:t>
            </a:r>
            <a:r>
              <a:rPr lang="de-DE" sz="700" dirty="0"/>
              <a:t>, Y. Zhang, W. Zhong, X.L. </a:t>
            </a:r>
            <a:r>
              <a:rPr lang="de-DE" sz="700" dirty="0" smtClean="0"/>
              <a:t>Zou</a:t>
            </a:r>
            <a:endParaRPr lang="fr-FR" sz="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|  PAGE </a:t>
            </a:r>
            <a:fld id="{83431C60-D108-4172-BDA3-E45648DADE77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5410200" y="6502400"/>
            <a:ext cx="26292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  <a:cs typeface="Calibri" pitchFamily="34" charset="0"/>
              </a:rPr>
              <a:t>Prepare ITER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  <a:cs typeface="Calibri" pitchFamily="34" charset="0"/>
              </a:rPr>
              <a:t>SS Operation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4" name="Titre 13"/>
          <p:cNvSpPr>
            <a:spLocks noGrp="1"/>
          </p:cNvSpPr>
          <p:nvPr>
            <p:ph type="title"/>
          </p:nvPr>
        </p:nvSpPr>
        <p:spPr>
          <a:xfrm>
            <a:off x="1151011" y="-1588"/>
            <a:ext cx="7237413" cy="909638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latin typeface="Arial Narrow" pitchFamily="34" charset="0"/>
              </a:rPr>
              <a:t>Prepare LOW Hybrid Current drive </a:t>
            </a:r>
            <a:br>
              <a:rPr lang="en-US" sz="2400" dirty="0" smtClean="0">
                <a:latin typeface="Arial Narrow" pitchFamily="34" charset="0"/>
              </a:rPr>
            </a:br>
            <a:r>
              <a:rPr lang="en-US" sz="2400" dirty="0" smtClean="0">
                <a:latin typeface="Arial Narrow" pitchFamily="34" charset="0"/>
              </a:rPr>
              <a:t>for long pulse operation</a:t>
            </a:r>
            <a:endParaRPr lang="en-US" sz="2400" dirty="0"/>
          </a:p>
        </p:txBody>
      </p:sp>
      <p:sp>
        <p:nvSpPr>
          <p:cNvPr id="15" name="ZoneTexte 3"/>
          <p:cNvSpPr txBox="1">
            <a:spLocks noChangeArrowheads="1"/>
          </p:cNvSpPr>
          <p:nvPr/>
        </p:nvSpPr>
        <p:spPr bwMode="auto">
          <a:xfrm>
            <a:off x="3326" y="997565"/>
            <a:ext cx="6584898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latin typeface="Arial Narrow" pitchFamily="34" charset="0"/>
              </a:rPr>
              <a:t>Operate CW system on Tore Supra</a:t>
            </a:r>
          </a:p>
          <a:p>
            <a:pPr marL="627063" lvl="1" indent="-274638" eaLnBrk="1" hangingPunct="1"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Arial Narrow" pitchFamily="34" charset="0"/>
              </a:rPr>
              <a:t>Validate actively cooled Passive Active </a:t>
            </a:r>
            <a:r>
              <a:rPr lang="en-US" sz="2000" dirty="0" err="1" smtClean="0">
                <a:latin typeface="Arial Narrow" pitchFamily="34" charset="0"/>
              </a:rPr>
              <a:t>Multijunction</a:t>
            </a:r>
            <a:r>
              <a:rPr lang="en-US" sz="2000" dirty="0" smtClean="0">
                <a:latin typeface="Arial Narrow" pitchFamily="34" charset="0"/>
              </a:rPr>
              <a:t> launcher  </a:t>
            </a:r>
            <a:r>
              <a:rPr lang="en-US" sz="2000" b="1" dirty="0" smtClean="0">
                <a:latin typeface="Arial Narrow" pitchFamily="34" charset="0"/>
                <a:cs typeface="Arial" charset="0"/>
              </a:rPr>
              <a:t>25MW/m</a:t>
            </a:r>
            <a:r>
              <a:rPr lang="en-US" sz="2000" b="1" baseline="30000" dirty="0" smtClean="0">
                <a:latin typeface="Arial Narrow" pitchFamily="34" charset="0"/>
                <a:cs typeface="Arial" charset="0"/>
              </a:rPr>
              <a:t>2 </a:t>
            </a:r>
            <a:r>
              <a:rPr lang="en-US" sz="2000" b="1" dirty="0" smtClean="0">
                <a:latin typeface="Arial Narrow" pitchFamily="34" charset="0"/>
                <a:cs typeface="Arial" charset="0"/>
              </a:rPr>
              <a:t>for 78 s</a:t>
            </a:r>
            <a:endParaRPr lang="en-US" sz="2000" b="1" dirty="0" smtClean="0">
              <a:latin typeface="Arial Narrow" pitchFamily="34" charset="0"/>
            </a:endParaRPr>
          </a:p>
          <a:p>
            <a:pPr marL="627063" lvl="1" indent="-274638" eaLnBrk="1" hangingPunct="1">
              <a:buFont typeface="Wingdings" pitchFamily="2" charset="2"/>
              <a:buChar char="Ø"/>
              <a:defRPr/>
            </a:pPr>
            <a:r>
              <a:rPr lang="en-US" sz="2000" b="1" dirty="0" smtClean="0">
                <a:latin typeface="Arial Narrow" pitchFamily="34" charset="0"/>
              </a:rPr>
              <a:t>Validate 16 CW/3.7GHz klystrons ~10MW / 1000s</a:t>
            </a:r>
            <a:endParaRPr lang="en-US" sz="2000" b="1" dirty="0">
              <a:latin typeface="Arial Narrow" pitchFamily="34" charset="0"/>
            </a:endParaRPr>
          </a:p>
          <a:p>
            <a:pPr marL="627063" lvl="1" indent="-274638" eaLnBrk="1" hangingPunct="1"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Arial Narrow" pitchFamily="34" charset="0"/>
              </a:rPr>
              <a:t>First 8 klystrons &gt; 4MW on plasma </a:t>
            </a:r>
            <a:r>
              <a:rPr lang="en-US" sz="1600" dirty="0">
                <a:solidFill>
                  <a:srgbClr val="3931DF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i="1" dirty="0" err="1" smtClean="0">
                <a:solidFill>
                  <a:srgbClr val="3931DF"/>
                </a:solidFill>
                <a:latin typeface="Arial Narrow" pitchFamily="34" charset="0"/>
                <a:cs typeface="Arial" pitchFamily="34" charset="0"/>
              </a:rPr>
              <a:t>Delpech</a:t>
            </a:r>
            <a:r>
              <a:rPr lang="en-US" sz="1600" i="1" dirty="0" smtClean="0">
                <a:solidFill>
                  <a:srgbClr val="3931DF"/>
                </a:solidFill>
                <a:latin typeface="Arial Narrow" pitchFamily="34" charset="0"/>
                <a:cs typeface="Arial" pitchFamily="34" charset="0"/>
              </a:rPr>
              <a:t> 2011</a:t>
            </a:r>
            <a:endParaRPr lang="en-US" sz="1600" i="1" dirty="0" smtClean="0">
              <a:latin typeface="Arial Narrow" pitchFamily="34" charset="0"/>
            </a:endParaRPr>
          </a:p>
        </p:txBody>
      </p:sp>
      <p:grpSp>
        <p:nvGrpSpPr>
          <p:cNvPr id="21" name="Groupe 20"/>
          <p:cNvGrpSpPr/>
          <p:nvPr/>
        </p:nvGrpSpPr>
        <p:grpSpPr>
          <a:xfrm>
            <a:off x="323528" y="3546806"/>
            <a:ext cx="2803022" cy="2728665"/>
            <a:chOff x="6588224" y="1268760"/>
            <a:chExt cx="2291525" cy="2378138"/>
          </a:xfrm>
        </p:grpSpPr>
        <p:pic>
          <p:nvPicPr>
            <p:cNvPr id="13328" name="Imag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3055" y="1358509"/>
              <a:ext cx="2203989" cy="1835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9" name="Rectangle 26"/>
            <p:cNvSpPr>
              <a:spLocks noChangeArrowheads="1"/>
            </p:cNvSpPr>
            <p:nvPr/>
          </p:nvSpPr>
          <p:spPr bwMode="auto">
            <a:xfrm>
              <a:off x="6653055" y="2869004"/>
              <a:ext cx="2203989" cy="777894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lang="fr-FR" b="1" i="1" dirty="0">
                  <a:solidFill>
                    <a:srgbClr val="003399"/>
                  </a:solidFill>
                  <a:latin typeface="Arial Narrow" pitchFamily="34" charset="0"/>
                </a:rPr>
                <a:t>9.7GJ</a:t>
              </a:r>
              <a:r>
                <a:rPr lang="fr-FR" i="1" dirty="0">
                  <a:solidFill>
                    <a:srgbClr val="003399"/>
                  </a:solidFill>
                  <a:latin typeface="Arial Narrow" pitchFamily="34" charset="0"/>
                </a:rPr>
                <a:t> </a:t>
              </a:r>
              <a:r>
                <a:rPr lang="fr-FR" i="1" dirty="0" err="1">
                  <a:solidFill>
                    <a:srgbClr val="003399"/>
                  </a:solidFill>
                  <a:latin typeface="Arial Narrow" pitchFamily="34" charset="0"/>
                </a:rPr>
                <a:t>accumulated</a:t>
              </a:r>
              <a:r>
                <a:rPr lang="fr-FR" i="1" dirty="0">
                  <a:solidFill>
                    <a:srgbClr val="003399"/>
                  </a:solidFill>
                  <a:latin typeface="Arial Narrow" pitchFamily="34" charset="0"/>
                </a:rPr>
                <a:t> </a:t>
              </a:r>
              <a:r>
                <a:rPr lang="fr-FR" i="1" dirty="0" err="1">
                  <a:solidFill>
                    <a:srgbClr val="003399"/>
                  </a:solidFill>
                  <a:latin typeface="Arial Narrow" pitchFamily="34" charset="0"/>
                </a:rPr>
                <a:t>injected</a:t>
              </a:r>
              <a:r>
                <a:rPr lang="fr-FR" i="1" dirty="0">
                  <a:solidFill>
                    <a:srgbClr val="003399"/>
                  </a:solidFill>
                  <a:latin typeface="Arial Narrow" pitchFamily="34" charset="0"/>
                </a:rPr>
                <a:t> </a:t>
              </a:r>
              <a:r>
                <a:rPr lang="fr-FR" i="1" dirty="0" err="1">
                  <a:solidFill>
                    <a:srgbClr val="003399"/>
                  </a:solidFill>
                  <a:latin typeface="Arial Narrow" pitchFamily="34" charset="0"/>
                </a:rPr>
                <a:t>energy</a:t>
              </a:r>
              <a:r>
                <a:rPr lang="fr-FR" i="1" dirty="0">
                  <a:solidFill>
                    <a:srgbClr val="003399"/>
                  </a:solidFill>
                  <a:latin typeface="Arial Narrow" pitchFamily="34" charset="0"/>
                </a:rPr>
                <a:t> </a:t>
              </a:r>
              <a:r>
                <a:rPr lang="fr-FR" i="1" dirty="0" err="1">
                  <a:solidFill>
                    <a:srgbClr val="003399"/>
                  </a:solidFill>
                  <a:latin typeface="Arial Narrow" pitchFamily="34" charset="0"/>
                </a:rPr>
                <a:t>after</a:t>
              </a:r>
              <a:r>
                <a:rPr lang="fr-FR" i="1" dirty="0">
                  <a:solidFill>
                    <a:srgbClr val="003399"/>
                  </a:solidFill>
                  <a:latin typeface="Arial Narrow" pitchFamily="34" charset="0"/>
                </a:rPr>
                <a:t> </a:t>
              </a:r>
              <a:r>
                <a:rPr lang="fr-FR" b="1" i="1" dirty="0">
                  <a:solidFill>
                    <a:srgbClr val="003399"/>
                  </a:solidFill>
                  <a:latin typeface="Arial Narrow" pitchFamily="34" charset="0"/>
                </a:rPr>
                <a:t>500 </a:t>
              </a:r>
              <a:r>
                <a:rPr lang="fr-FR" b="1" i="1" dirty="0" smtClean="0">
                  <a:solidFill>
                    <a:srgbClr val="003399"/>
                  </a:solidFill>
                  <a:latin typeface="Arial Narrow" pitchFamily="34" charset="0"/>
                </a:rPr>
                <a:t>pulses </a:t>
              </a:r>
              <a:r>
                <a:rPr lang="fr-FR" sz="1600" dirty="0" smtClean="0">
                  <a:solidFill>
                    <a:srgbClr val="003399"/>
                  </a:solidFill>
                  <a:latin typeface="Arial Narrow" pitchFamily="34" charset="0"/>
                </a:rPr>
                <a:t>[</a:t>
              </a:r>
              <a:r>
                <a:rPr lang="fr-FR" sz="1600" i="1" dirty="0" err="1" smtClean="0">
                  <a:solidFill>
                    <a:srgbClr val="003399"/>
                  </a:solidFill>
                  <a:latin typeface="Arial Narrow" pitchFamily="34" charset="0"/>
                </a:rPr>
                <a:t>Ekedahl</a:t>
              </a:r>
              <a:r>
                <a:rPr lang="fr-FR" sz="1600" i="1" dirty="0" smtClean="0">
                  <a:solidFill>
                    <a:srgbClr val="003399"/>
                  </a:solidFill>
                  <a:latin typeface="Arial Narrow" pitchFamily="34" charset="0"/>
                </a:rPr>
                <a:t> </a:t>
              </a:r>
              <a:r>
                <a:rPr lang="fr-FR" sz="1600" i="1" dirty="0">
                  <a:solidFill>
                    <a:srgbClr val="003399"/>
                  </a:solidFill>
                  <a:latin typeface="Arial Narrow" pitchFamily="34" charset="0"/>
                </a:rPr>
                <a:t>2011</a:t>
              </a:r>
              <a:r>
                <a:rPr lang="fr-FR" sz="1600" dirty="0">
                  <a:solidFill>
                    <a:srgbClr val="003399"/>
                  </a:solidFill>
                  <a:latin typeface="Arial Narrow" pitchFamily="34" charset="0"/>
                </a:rPr>
                <a:t>]</a:t>
              </a:r>
            </a:p>
          </p:txBody>
        </p:sp>
        <p:sp>
          <p:nvSpPr>
            <p:cNvPr id="13327" name="ZoneTexte 26"/>
            <p:cNvSpPr txBox="1">
              <a:spLocks noChangeArrowheads="1"/>
            </p:cNvSpPr>
            <p:nvPr/>
          </p:nvSpPr>
          <p:spPr bwMode="auto">
            <a:xfrm>
              <a:off x="6588224" y="1268760"/>
              <a:ext cx="229152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US" sz="1600" b="1" dirty="0">
                  <a:solidFill>
                    <a:schemeClr val="bg1"/>
                  </a:solidFill>
                  <a:latin typeface="Arial Narrow" pitchFamily="34" charset="0"/>
                </a:rPr>
                <a:t>CW </a:t>
              </a:r>
              <a:r>
                <a:rPr lang="en-US" sz="1600" b="1" dirty="0" smtClean="0">
                  <a:solidFill>
                    <a:schemeClr val="bg1"/>
                  </a:solidFill>
                  <a:latin typeface="Arial Narrow" pitchFamily="34" charset="0"/>
                </a:rPr>
                <a:t>3.7GHz PAM Launcher</a:t>
              </a:r>
            </a:p>
            <a:p>
              <a:pPr lvl="0" algn="r" eaLnBrk="1" hangingPunct="1"/>
              <a:r>
                <a:rPr lang="en-US" sz="1600" b="1" dirty="0">
                  <a:solidFill>
                    <a:prstClr val="white"/>
                  </a:solidFill>
                  <a:latin typeface="Arial Narrow" pitchFamily="34" charset="0"/>
                </a:rPr>
                <a:t>25MW/m2 for 78 </a:t>
              </a:r>
              <a:r>
                <a:rPr lang="en-US" sz="1600" b="1" dirty="0" smtClean="0">
                  <a:solidFill>
                    <a:prstClr val="white"/>
                  </a:solidFill>
                  <a:latin typeface="Arial Narrow" pitchFamily="34" charset="0"/>
                </a:rPr>
                <a:t>s</a:t>
              </a:r>
              <a:endParaRPr lang="en-US" sz="1600" b="1" dirty="0">
                <a:solidFill>
                  <a:prstClr val="white"/>
                </a:solidFill>
                <a:latin typeface="Arial Narrow" pitchFamily="34" charset="0"/>
              </a:endParaRPr>
            </a:p>
          </p:txBody>
        </p:sp>
      </p:grpSp>
      <p:sp>
        <p:nvSpPr>
          <p:cNvPr id="13321" name="ZoneTexte 32"/>
          <p:cNvSpPr txBox="1">
            <a:spLocks noChangeArrowheads="1"/>
          </p:cNvSpPr>
          <p:nvPr/>
        </p:nvSpPr>
        <p:spPr bwMode="auto">
          <a:xfrm>
            <a:off x="7308304" y="908050"/>
            <a:ext cx="18517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b="1" dirty="0">
                <a:solidFill>
                  <a:srgbClr val="3931DF"/>
                </a:solidFill>
                <a:latin typeface="Arial Narrow" pitchFamily="34" charset="0"/>
              </a:rPr>
              <a:t>Hillairet EX/P6-24  </a:t>
            </a:r>
          </a:p>
        </p:txBody>
      </p:sp>
      <p:grpSp>
        <p:nvGrpSpPr>
          <p:cNvPr id="13" name="Groupe 12"/>
          <p:cNvGrpSpPr/>
          <p:nvPr/>
        </p:nvGrpSpPr>
        <p:grpSpPr>
          <a:xfrm>
            <a:off x="3779912" y="3991122"/>
            <a:ext cx="4752528" cy="2534222"/>
            <a:chOff x="2443607" y="4065210"/>
            <a:chExt cx="3064497" cy="2342415"/>
          </a:xfrm>
        </p:grpSpPr>
        <p:grpSp>
          <p:nvGrpSpPr>
            <p:cNvPr id="10" name="Groupe 9"/>
            <p:cNvGrpSpPr/>
            <p:nvPr/>
          </p:nvGrpSpPr>
          <p:grpSpPr>
            <a:xfrm>
              <a:off x="2443607" y="4065210"/>
              <a:ext cx="2966593" cy="2061115"/>
              <a:chOff x="2299849" y="4005064"/>
              <a:chExt cx="2966593" cy="2061115"/>
            </a:xfrm>
          </p:grpSpPr>
          <p:pic>
            <p:nvPicPr>
              <p:cNvPr id="13324" name="Image 1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99849" y="4063141"/>
                <a:ext cx="2966593" cy="2003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325" name="ZoneTexte 28"/>
              <p:cNvSpPr txBox="1">
                <a:spLocks noChangeArrowheads="1"/>
              </p:cNvSpPr>
              <p:nvPr/>
            </p:nvSpPr>
            <p:spPr bwMode="auto">
              <a:xfrm>
                <a:off x="2306806" y="4005064"/>
                <a:ext cx="2143536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b="1" dirty="0">
                    <a:solidFill>
                      <a:srgbClr val="FFFF00"/>
                    </a:solidFill>
                    <a:latin typeface="Arial Narrow" pitchFamily="34" charset="0"/>
                  </a:rPr>
                  <a:t>5GHz mode </a:t>
                </a:r>
                <a:r>
                  <a:rPr lang="en-US" b="1" dirty="0" smtClean="0">
                    <a:solidFill>
                      <a:srgbClr val="FFFF00"/>
                    </a:solidFill>
                    <a:latin typeface="Arial Narrow" pitchFamily="34" charset="0"/>
                  </a:rPr>
                  <a:t>converter</a:t>
                </a:r>
              </a:p>
              <a:p>
                <a:pPr eaLnBrk="1" hangingPunct="1"/>
                <a:r>
                  <a:rPr lang="en-US" b="1" dirty="0">
                    <a:solidFill>
                      <a:srgbClr val="FFFF00"/>
                    </a:solidFill>
                    <a:latin typeface="Arial Narrow" pitchFamily="34" charset="0"/>
                  </a:rPr>
                  <a:t>Efficiency </a:t>
                </a:r>
                <a:r>
                  <a:rPr lang="en-US" b="1" dirty="0" smtClean="0">
                    <a:solidFill>
                      <a:srgbClr val="FFFF00"/>
                    </a:solidFill>
                    <a:latin typeface="Arial Narrow" pitchFamily="34" charset="0"/>
                  </a:rPr>
                  <a:t>99%</a:t>
                </a:r>
              </a:p>
              <a:p>
                <a:pPr eaLnBrk="1" hangingPunct="1"/>
                <a:r>
                  <a:rPr lang="en-US" b="1" dirty="0" smtClean="0">
                    <a:solidFill>
                      <a:srgbClr val="FFFF00"/>
                    </a:solidFill>
                    <a:latin typeface="Arial Narrow" pitchFamily="34" charset="0"/>
                  </a:rPr>
                  <a:t>Reflection </a:t>
                </a:r>
                <a:r>
                  <a:rPr lang="en-US" b="1" dirty="0">
                    <a:solidFill>
                      <a:srgbClr val="FFFF00"/>
                    </a:solidFill>
                    <a:latin typeface="Arial Narrow" pitchFamily="34" charset="0"/>
                  </a:rPr>
                  <a:t>-40dB</a:t>
                </a:r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4120744" y="6069071"/>
              <a:ext cx="138736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600" i="1" dirty="0" smtClean="0">
                  <a:solidFill>
                    <a:srgbClr val="3931DF"/>
                  </a:solidFill>
                  <a:latin typeface="Arial Narrow" pitchFamily="34" charset="0"/>
                </a:rPr>
                <a:t>Hillairet 2011</a:t>
              </a:r>
              <a:endParaRPr lang="en-US" sz="1600" i="1" dirty="0">
                <a:solidFill>
                  <a:srgbClr val="3931DF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6982143" y="1446625"/>
            <a:ext cx="1890464" cy="2630447"/>
            <a:chOff x="361657" y="4123287"/>
            <a:chExt cx="1890464" cy="2630447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4123287"/>
              <a:ext cx="1856585" cy="23300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ZoneTexte 8"/>
            <p:cNvSpPr txBox="1"/>
            <p:nvPr/>
          </p:nvSpPr>
          <p:spPr>
            <a:xfrm>
              <a:off x="395535" y="5807005"/>
              <a:ext cx="18565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FF00"/>
                  </a:solidFill>
                  <a:latin typeface="Arial Narrow" pitchFamily="34" charset="0"/>
                </a:rPr>
                <a:t>5GHz klystron</a:t>
              </a:r>
            </a:p>
            <a:p>
              <a:r>
                <a:rPr lang="en-US" b="1" dirty="0" smtClean="0">
                  <a:solidFill>
                    <a:srgbClr val="FFFF00"/>
                  </a:solidFill>
                  <a:latin typeface="Arial Narrow" pitchFamily="34" charset="0"/>
                </a:rPr>
                <a:t>test stand</a:t>
              </a:r>
              <a:endParaRPr lang="en-US" b="1" dirty="0">
                <a:solidFill>
                  <a:srgbClr val="FFFF00"/>
                </a:solidFill>
                <a:latin typeface="Arial Narrow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61657" y="6415180"/>
              <a:ext cx="80554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i="1" dirty="0" smtClean="0">
                  <a:solidFill>
                    <a:srgbClr val="3931DF"/>
                  </a:solidFill>
                  <a:latin typeface="Arial Narrow" pitchFamily="34" charset="0"/>
                </a:rPr>
                <a:t>Do 2011</a:t>
              </a:r>
              <a:endParaRPr lang="en-US" sz="1600" i="1" dirty="0">
                <a:solidFill>
                  <a:srgbClr val="3931DF"/>
                </a:solidFill>
                <a:latin typeface="Arial Narrow" pitchFamily="34" charset="0"/>
              </a:endParaRPr>
            </a:p>
          </p:txBody>
        </p:sp>
      </p:grpSp>
      <p:pic>
        <p:nvPicPr>
          <p:cNvPr id="26" name="Picture 8" descr="IRFMblan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975" y="260350"/>
            <a:ext cx="7270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ZoneTexte 3"/>
          <p:cNvSpPr txBox="1">
            <a:spLocks noChangeArrowheads="1"/>
          </p:cNvSpPr>
          <p:nvPr/>
        </p:nvSpPr>
        <p:spPr bwMode="auto">
          <a:xfrm>
            <a:off x="3325" y="751344"/>
            <a:ext cx="8097687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>
              <a:buFont typeface="Wingdings" pitchFamily="2" charset="2"/>
              <a:buChar char="q"/>
              <a:defRPr/>
            </a:pPr>
            <a:endParaRPr lang="en-US" dirty="0" smtClean="0">
              <a:latin typeface="Arial Narrow" pitchFamily="34" charset="0"/>
            </a:endParaRPr>
          </a:p>
          <a:p>
            <a:pPr eaLnBrk="1" hangingPunct="1">
              <a:buFont typeface="Wingdings" pitchFamily="2" charset="2"/>
              <a:buChar char="q"/>
              <a:defRPr/>
            </a:pPr>
            <a:endParaRPr lang="en-US" dirty="0" smtClean="0">
              <a:latin typeface="Arial Narrow" pitchFamily="34" charset="0"/>
            </a:endParaRPr>
          </a:p>
          <a:p>
            <a:pPr marL="0" indent="0" eaLnBrk="1" hangingPunct="1">
              <a:defRPr/>
            </a:pPr>
            <a:endParaRPr lang="en-US" dirty="0" smtClean="0">
              <a:latin typeface="Arial Narrow" pitchFamily="34" charset="0"/>
            </a:endParaRPr>
          </a:p>
          <a:p>
            <a:pPr eaLnBrk="1" hangingPunct="1">
              <a:buFont typeface="Wingdings" pitchFamily="2" charset="2"/>
              <a:buChar char="q"/>
              <a:defRPr/>
            </a:pPr>
            <a:endParaRPr lang="en-US" dirty="0">
              <a:latin typeface="Arial Narrow" pitchFamily="34" charset="0"/>
            </a:endParaRPr>
          </a:p>
          <a:p>
            <a:pPr eaLnBrk="1" hangingPunct="1">
              <a:buFont typeface="Wingdings" pitchFamily="2" charset="2"/>
              <a:buChar char="q"/>
              <a:defRPr/>
            </a:pPr>
            <a:endParaRPr lang="en-US" dirty="0" smtClean="0">
              <a:latin typeface="Arial Narrow" pitchFamily="34" charset="0"/>
            </a:endParaRP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latin typeface="Arial Narrow" pitchFamily="34" charset="0"/>
              </a:rPr>
              <a:t>Validate 5GHz mode converter prototype at low power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latin typeface="Arial Narrow" pitchFamily="34" charset="0"/>
              </a:rPr>
              <a:t>Commission </a:t>
            </a:r>
            <a:r>
              <a:rPr lang="en-US" dirty="0" smtClean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5GHz/CW klystron with NFRI, POSTECH</a:t>
            </a:r>
            <a:endParaRPr lang="en-US" sz="1600" dirty="0" smtClean="0">
              <a:solidFill>
                <a:srgbClr val="3931DF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1011" y="0"/>
            <a:ext cx="7237413" cy="909637"/>
          </a:xfrm>
        </p:spPr>
        <p:txBody>
          <a:bodyPr/>
          <a:lstStyle/>
          <a:p>
            <a:r>
              <a:rPr lang="en-US" sz="2400" dirty="0" smtClean="0">
                <a:latin typeface="Arial Narrow" pitchFamily="34" charset="0"/>
              </a:rPr>
              <a:t>PREPARE ITER ION CYCLOTRON RESONANT HEATING </a:t>
            </a:r>
            <a:br>
              <a:rPr lang="en-US" sz="2400" dirty="0" smtClean="0">
                <a:latin typeface="Arial Narrow" pitchFamily="34" charset="0"/>
              </a:rPr>
            </a:br>
            <a:r>
              <a:rPr lang="en-US" sz="2400" dirty="0" smtClean="0">
                <a:latin typeface="Arial Narrow" pitchFamily="34" charset="0"/>
              </a:rPr>
              <a:t>ANTENNA SYSTEM</a:t>
            </a:r>
            <a:endParaRPr lang="en-US" sz="2400" dirty="0">
              <a:latin typeface="Arial Narrow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|  PAGE </a:t>
            </a:r>
            <a:fld id="{E5472679-CD9D-487F-BAFF-85BB3BAD94EB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5410200" y="6502400"/>
            <a:ext cx="2323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  <a:cs typeface="Calibri" pitchFamily="34" charset="0"/>
              </a:rPr>
              <a:t>Prepare ITER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  <a:cs typeface="Calibri" pitchFamily="34" charset="0"/>
              </a:rPr>
              <a:t>Operation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6" name="ZoneTexte 10"/>
          <p:cNvSpPr txBox="1">
            <a:spLocks noChangeArrowheads="1"/>
          </p:cNvSpPr>
          <p:nvPr/>
        </p:nvSpPr>
        <p:spPr bwMode="auto">
          <a:xfrm>
            <a:off x="7233726" y="908050"/>
            <a:ext cx="19014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b="1" dirty="0" err="1" smtClean="0">
                <a:solidFill>
                  <a:srgbClr val="3931DF"/>
                </a:solidFill>
                <a:latin typeface="Arial Narrow" pitchFamily="34" charset="0"/>
              </a:rPr>
              <a:t>Litaudon</a:t>
            </a:r>
            <a:r>
              <a:rPr lang="en-US" b="1" dirty="0" smtClean="0">
                <a:solidFill>
                  <a:srgbClr val="3931DF"/>
                </a:solidFill>
                <a:latin typeface="Arial Narrow" pitchFamily="34" charset="0"/>
              </a:rPr>
              <a:t> EX/P6-10 </a:t>
            </a:r>
            <a:endParaRPr lang="en-US" b="1" dirty="0">
              <a:solidFill>
                <a:srgbClr val="3931DF"/>
              </a:solidFill>
              <a:latin typeface="Arial Narrow" pitchFamily="34" charset="0"/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0" y="879725"/>
            <a:ext cx="4131172" cy="3600986"/>
            <a:chOff x="0" y="879725"/>
            <a:chExt cx="4131172" cy="3600986"/>
          </a:xfrm>
        </p:grpSpPr>
        <p:sp>
          <p:nvSpPr>
            <p:cNvPr id="11" name="ZoneTexte 10"/>
            <p:cNvSpPr txBox="1"/>
            <p:nvPr/>
          </p:nvSpPr>
          <p:spPr>
            <a:xfrm>
              <a:off x="0" y="879725"/>
              <a:ext cx="4131172" cy="3600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112" indent="-285750">
                <a:buFont typeface="Wingdings" pitchFamily="2" charset="2"/>
                <a:buChar char="q"/>
              </a:pPr>
              <a:endParaRPr lang="en-US" sz="2400" dirty="0" smtClean="0">
                <a:latin typeface="Arial Narrow" pitchFamily="34" charset="0"/>
              </a:endParaRPr>
            </a:p>
            <a:p>
              <a:pPr marL="11112" indent="-285750">
                <a:buFont typeface="Wingdings" pitchFamily="2" charset="2"/>
                <a:buChar char="q"/>
              </a:pPr>
              <a:endParaRPr lang="en-US" sz="2400" dirty="0">
                <a:latin typeface="Arial Narrow" pitchFamily="34" charset="0"/>
              </a:endParaRPr>
            </a:p>
            <a:p>
              <a:pPr marL="285750" indent="-285750">
                <a:buFont typeface="Wingdings" pitchFamily="2" charset="2"/>
                <a:buChar char="q"/>
              </a:pPr>
              <a:endParaRPr lang="en-US" sz="2400" dirty="0" smtClean="0">
                <a:latin typeface="Arial Narrow" pitchFamily="34" charset="0"/>
              </a:endParaRPr>
            </a:p>
            <a:p>
              <a:pPr marL="285750" indent="-285750">
                <a:buFont typeface="Wingdings" pitchFamily="2" charset="2"/>
                <a:buChar char="q"/>
              </a:pPr>
              <a:r>
                <a:rPr lang="en-US" sz="2400" dirty="0" smtClean="0">
                  <a:latin typeface="Arial Narrow" pitchFamily="34" charset="0"/>
                </a:rPr>
                <a:t>Provide relevant </a:t>
              </a:r>
              <a:r>
                <a:rPr lang="en-US" sz="2400" dirty="0">
                  <a:latin typeface="Arial Narrow" pitchFamily="34" charset="0"/>
                </a:rPr>
                <a:t>RF sheath rectification </a:t>
              </a:r>
              <a:r>
                <a:rPr lang="en-US" sz="2400" dirty="0" smtClean="0">
                  <a:latin typeface="Arial Narrow" pitchFamily="34" charset="0"/>
                </a:rPr>
                <a:t>model.</a:t>
              </a:r>
            </a:p>
            <a:p>
              <a:pPr marL="285750" indent="-285750">
                <a:buFont typeface="Wingdings" pitchFamily="2" charset="2"/>
                <a:buChar char="q"/>
              </a:pPr>
              <a:r>
                <a:rPr lang="en-US" sz="2400" dirty="0" smtClean="0">
                  <a:latin typeface="Arial Narrow" pitchFamily="34" charset="0"/>
                </a:rPr>
                <a:t>Revisit CD capability of ICRF in ITER</a:t>
              </a:r>
            </a:p>
            <a:p>
              <a:pPr marL="525462" lvl="1" indent="-342900">
                <a:buFont typeface="Wingdings" pitchFamily="2" charset="2"/>
                <a:buChar char="ü"/>
              </a:pPr>
              <a:r>
                <a:rPr lang="en-US" sz="2000" b="1" dirty="0">
                  <a:latin typeface="Arial Narrow" pitchFamily="34" charset="0"/>
                </a:rPr>
                <a:t>FWCD</a:t>
              </a:r>
              <a:r>
                <a:rPr lang="en-US" sz="2000" dirty="0">
                  <a:latin typeface="Arial Narrow" pitchFamily="34" charset="0"/>
                </a:rPr>
                <a:t> </a:t>
              </a:r>
              <a:r>
                <a:rPr lang="en-US" sz="2000" dirty="0" smtClean="0">
                  <a:latin typeface="Arial Narrow" pitchFamily="34" charset="0"/>
                </a:rPr>
                <a:t>efficiency </a:t>
              </a:r>
              <a:r>
                <a:rPr lang="en-US" sz="2000" b="1" dirty="0" smtClean="0">
                  <a:latin typeface="Arial Narrow" pitchFamily="34" charset="0"/>
                </a:rPr>
                <a:t>0.1-0.2 A/W/m</a:t>
              </a:r>
              <a:r>
                <a:rPr lang="en-US" sz="2000" b="1" baseline="30000" dirty="0" smtClean="0">
                  <a:latin typeface="Arial Narrow" pitchFamily="34" charset="0"/>
                </a:rPr>
                <a:t>3</a:t>
              </a:r>
              <a:r>
                <a:rPr lang="en-US" sz="2000" b="1" dirty="0" smtClean="0">
                  <a:latin typeface="Arial Narrow" pitchFamily="34" charset="0"/>
                </a:rPr>
                <a:t> in DT</a:t>
              </a:r>
              <a:r>
                <a:rPr lang="en-US" sz="2000" dirty="0">
                  <a:latin typeface="Arial Narrow" pitchFamily="34" charset="0"/>
                </a:rPr>
                <a:t>, </a:t>
              </a:r>
              <a:r>
                <a:rPr lang="en-US" sz="2000" b="1" dirty="0" smtClean="0">
                  <a:latin typeface="Arial Narrow" pitchFamily="34" charset="0"/>
                </a:rPr>
                <a:t>0.05A/W/m</a:t>
              </a:r>
              <a:r>
                <a:rPr lang="en-US" sz="2000" b="1" baseline="30000" dirty="0" smtClean="0">
                  <a:latin typeface="Arial Narrow" pitchFamily="34" charset="0"/>
                </a:rPr>
                <a:t>3</a:t>
              </a:r>
              <a:r>
                <a:rPr lang="en-US" sz="2000" b="1" dirty="0" smtClean="0">
                  <a:latin typeface="Arial Narrow" pitchFamily="34" charset="0"/>
                </a:rPr>
                <a:t> in DT(</a:t>
              </a:r>
              <a:r>
                <a:rPr lang="en-US" sz="2000" b="1" baseline="30000" dirty="0" smtClean="0">
                  <a:latin typeface="Arial Narrow" pitchFamily="34" charset="0"/>
                </a:rPr>
                <a:t>3</a:t>
              </a:r>
              <a:r>
                <a:rPr lang="en-US" sz="2000" b="1" dirty="0" smtClean="0">
                  <a:latin typeface="Arial Narrow" pitchFamily="34" charset="0"/>
                </a:rPr>
                <a:t>He) </a:t>
              </a:r>
            </a:p>
            <a:p>
              <a:pPr marL="182562" lvl="1"/>
              <a:r>
                <a:rPr lang="en-US" sz="2000" b="1" i="1" dirty="0">
                  <a:solidFill>
                    <a:srgbClr val="3931DF"/>
                  </a:solidFill>
                  <a:latin typeface="Arial Narrow" pitchFamily="34" charset="0"/>
                </a:rPr>
                <a:t>	</a:t>
              </a:r>
              <a:r>
                <a:rPr lang="en-US" sz="2000" b="1" i="1" dirty="0" smtClean="0">
                  <a:solidFill>
                    <a:srgbClr val="3931DF"/>
                  </a:solidFill>
                  <a:latin typeface="Arial Narrow" pitchFamily="34" charset="0"/>
                </a:rPr>
                <a:t>		</a:t>
              </a:r>
              <a:r>
                <a:rPr lang="en-US" i="1" dirty="0" smtClean="0">
                  <a:solidFill>
                    <a:srgbClr val="3931DF"/>
                  </a:solidFill>
                  <a:latin typeface="Arial Narrow" pitchFamily="34" charset="0"/>
                </a:rPr>
                <a:t>Dumont 2012</a:t>
              </a:r>
              <a:endParaRPr lang="en-US" sz="2000" i="1" dirty="0">
                <a:solidFill>
                  <a:srgbClr val="3931DF"/>
                </a:solidFill>
                <a:latin typeface="Arial Narrow" pitchFamily="34" charset="0"/>
              </a:endParaRPr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2387217" y="2417132"/>
              <a:ext cx="10326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>
                  <a:solidFill>
                    <a:srgbClr val="3931DF"/>
                  </a:solidFill>
                  <a:latin typeface="Arial Narrow" pitchFamily="34" charset="0"/>
                </a:rPr>
                <a:t>Colas 2012</a:t>
              </a:r>
              <a:endParaRPr lang="en-US" sz="1600" i="1" dirty="0">
                <a:solidFill>
                  <a:srgbClr val="3931DF"/>
                </a:solidFill>
                <a:latin typeface="Arial Narrow" pitchFamily="34" charset="0"/>
              </a:endParaRPr>
            </a:p>
          </p:txBody>
        </p:sp>
      </p:grpSp>
      <p:pic>
        <p:nvPicPr>
          <p:cNvPr id="15" name="Picture 8" descr="IRFMblan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975" y="260350"/>
            <a:ext cx="7270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e 9"/>
          <p:cNvGrpSpPr/>
          <p:nvPr/>
        </p:nvGrpSpPr>
        <p:grpSpPr>
          <a:xfrm>
            <a:off x="4067944" y="1772816"/>
            <a:ext cx="5045972" cy="4758258"/>
            <a:chOff x="4067944" y="1772816"/>
            <a:chExt cx="5045972" cy="4758258"/>
          </a:xfrm>
        </p:grpSpPr>
        <p:sp>
          <p:nvSpPr>
            <p:cNvPr id="18" name="ZoneTexte 17"/>
            <p:cNvSpPr txBox="1"/>
            <p:nvPr/>
          </p:nvSpPr>
          <p:spPr>
            <a:xfrm>
              <a:off x="7567185" y="6192520"/>
              <a:ext cx="10695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err="1" smtClean="0">
                  <a:solidFill>
                    <a:srgbClr val="3931DF"/>
                  </a:solidFill>
                  <a:latin typeface="Arial Narrow" pitchFamily="34" charset="0"/>
                </a:rPr>
                <a:t>Ferlay</a:t>
              </a:r>
              <a:r>
                <a:rPr lang="en-US" sz="1600" i="1" dirty="0" smtClean="0">
                  <a:solidFill>
                    <a:srgbClr val="3931DF"/>
                  </a:solidFill>
                  <a:latin typeface="Arial Narrow" pitchFamily="34" charset="0"/>
                </a:rPr>
                <a:t> 2012</a:t>
              </a:r>
              <a:endParaRPr lang="en-US" sz="1600" i="1" dirty="0">
                <a:solidFill>
                  <a:srgbClr val="3931DF"/>
                </a:solidFill>
                <a:latin typeface="Arial Narrow" pitchFamily="34" charset="0"/>
              </a:endParaRP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7567185" y="5961635"/>
              <a:ext cx="11993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>
                  <a:solidFill>
                    <a:srgbClr val="3931DF"/>
                  </a:solidFill>
                  <a:latin typeface="Arial Narrow" pitchFamily="34" charset="0"/>
                </a:rPr>
                <a:t>Bernard 2012</a:t>
              </a:r>
              <a:endParaRPr lang="en-US" sz="1600" i="1" dirty="0">
                <a:solidFill>
                  <a:srgbClr val="3931DF"/>
                </a:solidFill>
                <a:latin typeface="Arial Narrow" pitchFamily="34" charset="0"/>
              </a:endParaRPr>
            </a:p>
          </p:txBody>
        </p:sp>
        <p:pic>
          <p:nvPicPr>
            <p:cNvPr id="33" name="Image 2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7470" y="2093491"/>
              <a:ext cx="5036446" cy="371792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grpSp>
          <p:nvGrpSpPr>
            <p:cNvPr id="34" name="Groupe 30"/>
            <p:cNvGrpSpPr>
              <a:grpSpLocks/>
            </p:cNvGrpSpPr>
            <p:nvPr/>
          </p:nvGrpSpPr>
          <p:grpSpPr bwMode="auto">
            <a:xfrm>
              <a:off x="4067944" y="1772816"/>
              <a:ext cx="5040313" cy="4038600"/>
              <a:chOff x="5328444" y="3718992"/>
              <a:chExt cx="5040000" cy="4039542"/>
            </a:xfrm>
          </p:grpSpPr>
          <p:sp>
            <p:nvSpPr>
              <p:cNvPr id="35" name="Rectangle à coins arrondis 34"/>
              <p:cNvSpPr/>
              <p:nvPr/>
            </p:nvSpPr>
            <p:spPr>
              <a:xfrm>
                <a:off x="5328444" y="3726086"/>
                <a:ext cx="5040000" cy="4032448"/>
              </a:xfrm>
              <a:prstGeom prst="roundRect">
                <a:avLst>
                  <a:gd name="adj" fmla="val 3439"/>
                </a:avLst>
              </a:prstGeom>
              <a:noFill/>
              <a:ln>
                <a:gradFill>
                  <a:gsLst>
                    <a:gs pos="0">
                      <a:srgbClr val="B60012"/>
                    </a:gs>
                    <a:gs pos="100000">
                      <a:srgbClr val="87000A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" name="Rectangle à coins arrondis 35"/>
              <p:cNvSpPr/>
              <p:nvPr/>
            </p:nvSpPr>
            <p:spPr>
              <a:xfrm>
                <a:off x="5328444" y="3718992"/>
                <a:ext cx="5040000" cy="360446"/>
              </a:xfrm>
              <a:prstGeom prst="roundRect">
                <a:avLst>
                  <a:gd name="adj" fmla="val 31440"/>
                </a:avLst>
              </a:prstGeom>
              <a:gradFill>
                <a:gsLst>
                  <a:gs pos="0">
                    <a:srgbClr val="B60012"/>
                  </a:gs>
                  <a:gs pos="100000">
                    <a:srgbClr val="87000A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5337968" y="3942881"/>
                <a:ext cx="5030476" cy="142908"/>
              </a:xfrm>
              <a:prstGeom prst="rect">
                <a:avLst/>
              </a:prstGeom>
              <a:gradFill>
                <a:gsLst>
                  <a:gs pos="0">
                    <a:srgbClr val="B60012"/>
                  </a:gs>
                  <a:gs pos="100000">
                    <a:srgbClr val="87000A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38" name="Rectangle 37"/>
            <p:cNvSpPr/>
            <p:nvPr/>
          </p:nvSpPr>
          <p:spPr>
            <a:xfrm>
              <a:off x="5115694" y="1772816"/>
              <a:ext cx="3051175" cy="33813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RVTL</a:t>
              </a:r>
              <a:r>
                <a:rPr lang="en-GB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Maintenance in Hot cell</a:t>
              </a:r>
              <a:endPara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Rectangle 79"/>
            <p:cNvSpPr>
              <a:spLocks noChangeArrowheads="1"/>
            </p:cNvSpPr>
            <p:nvPr/>
          </p:nvSpPr>
          <p:spPr bwMode="auto">
            <a:xfrm>
              <a:off x="4128269" y="5327228"/>
              <a:ext cx="4125913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GB" sz="1200" b="1">
                  <a:solidFill>
                    <a:srgbClr val="FFFF00"/>
                  </a:solidFill>
                  <a:latin typeface="Arial" charset="0"/>
                  <a:cs typeface="Arial" charset="0"/>
                </a:rPr>
                <a:t>Simulation of the captive bolt dismounting in the CEA 3D Virtual Reality room .</a:t>
              </a:r>
            </a:p>
          </p:txBody>
        </p:sp>
        <p:sp>
          <p:nvSpPr>
            <p:cNvPr id="40" name="Rectangle 80"/>
            <p:cNvSpPr>
              <a:spLocks noChangeArrowheads="1"/>
            </p:cNvSpPr>
            <p:nvPr/>
          </p:nvSpPr>
          <p:spPr bwMode="auto">
            <a:xfrm>
              <a:off x="4115569" y="2171278"/>
              <a:ext cx="3573463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171450" indent="-171450">
                <a:buFont typeface="Arial" charset="0"/>
                <a:buChar char="•"/>
              </a:pPr>
              <a:r>
                <a:rPr lang="en-US" sz="1200" b="1" dirty="0">
                  <a:latin typeface="Arial" charset="0"/>
                  <a:cs typeface="Arial" charset="0"/>
                </a:rPr>
                <a:t>ITER requirements for  hot cell  work</a:t>
              </a:r>
              <a:endParaRPr lang="en-GB" sz="1200" b="1" dirty="0">
                <a:latin typeface="Arial" charset="0"/>
                <a:cs typeface="Arial" charset="0"/>
              </a:endParaRPr>
            </a:p>
            <a:p>
              <a:pPr marL="171450" indent="-171450">
                <a:buFont typeface="Arial" charset="0"/>
                <a:buChar char="•"/>
              </a:pPr>
              <a:r>
                <a:rPr lang="en-US" sz="1200" b="1" dirty="0">
                  <a:latin typeface="Arial" charset="0"/>
                  <a:cs typeface="Arial" charset="0"/>
                </a:rPr>
                <a:t>8 RVTL to be exchanged</a:t>
              </a:r>
            </a:p>
            <a:p>
              <a:pPr marL="171450" indent="-171450">
                <a:buFont typeface="Arial" charset="0"/>
                <a:buChar char="•"/>
              </a:pPr>
              <a:r>
                <a:rPr lang="en-US" sz="1200" b="1" dirty="0">
                  <a:latin typeface="Arial" charset="0"/>
                  <a:cs typeface="Arial" charset="0"/>
                </a:rPr>
                <a:t>Handling, tilting, cutting, welding, study</a:t>
              </a:r>
            </a:p>
            <a:p>
              <a:pPr marL="171450" indent="-171450">
                <a:buFont typeface="Arial" charset="0"/>
                <a:buChar char="•"/>
              </a:pPr>
              <a:r>
                <a:rPr lang="en-US" sz="1200" b="1" dirty="0">
                  <a:latin typeface="Arial" charset="0"/>
                  <a:cs typeface="Arial" charset="0"/>
                </a:rPr>
                <a:t>Specific tools proposed </a:t>
              </a:r>
            </a:p>
          </p:txBody>
        </p:sp>
      </p:grpSp>
      <p:sp>
        <p:nvSpPr>
          <p:cNvPr id="41" name="ZoneTexte 40"/>
          <p:cNvSpPr txBox="1"/>
          <p:nvPr/>
        </p:nvSpPr>
        <p:spPr>
          <a:xfrm>
            <a:off x="0" y="908720"/>
            <a:ext cx="7380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400" dirty="0" smtClean="0">
                <a:latin typeface="Arial Narrow" pitchFamily="34" charset="0"/>
              </a:rPr>
              <a:t>Design antenna &amp; associated diagnostics. </a:t>
            </a:r>
            <a:r>
              <a:rPr lang="en-US" sz="2400" b="1" dirty="0" smtClean="0">
                <a:latin typeface="Arial Narrow" pitchFamily="34" charset="0"/>
              </a:rPr>
              <a:t>Faraday screen bar mock-up under fabrication</a:t>
            </a:r>
            <a:r>
              <a:rPr lang="en-US" sz="2400" dirty="0" smtClean="0">
                <a:latin typeface="Arial Narrow" pitchFamily="34" charset="0"/>
              </a:rPr>
              <a:t>.</a:t>
            </a:r>
          </a:p>
          <a:p>
            <a:pPr marL="11112" indent="-285750">
              <a:buFont typeface="Wingdings" pitchFamily="2" charset="2"/>
              <a:buChar char="q"/>
            </a:pPr>
            <a:r>
              <a:rPr lang="en-US" sz="2400" dirty="0" smtClean="0">
                <a:latin typeface="Arial Narrow" pitchFamily="34" charset="0"/>
              </a:rPr>
              <a:t>Design remote handling tools.</a:t>
            </a:r>
            <a:endParaRPr lang="en-US" sz="2000" i="1" dirty="0">
              <a:solidFill>
                <a:srgbClr val="3931DF"/>
              </a:solidFill>
              <a:latin typeface="Arial Narrow" pitchFamily="34" charset="0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384583" y="4678458"/>
            <a:ext cx="3251313" cy="1702870"/>
            <a:chOff x="384583" y="4509120"/>
            <a:chExt cx="3251313" cy="1702870"/>
          </a:xfrm>
        </p:grpSpPr>
        <p:pic>
          <p:nvPicPr>
            <p:cNvPr id="23" name="Image 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583" y="4509120"/>
              <a:ext cx="3251313" cy="1702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ZoneTexte 2"/>
            <p:cNvSpPr txBox="1"/>
            <p:nvPr/>
          </p:nvSpPr>
          <p:spPr>
            <a:xfrm>
              <a:off x="2593038" y="4725144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Be</a:t>
              </a:r>
              <a:endParaRPr lang="fr-FR" dirty="0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899592" y="4797152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Be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355211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OUTLINE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|  PAGE </a:t>
            </a:r>
            <a:fld id="{E5472679-CD9D-487F-BAFF-85BB3BAD94EB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  <p:pic>
        <p:nvPicPr>
          <p:cNvPr id="7" name="Picture 8" descr="IRFMblan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975" y="260350"/>
            <a:ext cx="7270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Tokamak_Cutaway_Baseline_Nov10_lowres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6" b="8682"/>
          <a:stretch/>
        </p:blipFill>
        <p:spPr bwMode="auto">
          <a:xfrm>
            <a:off x="35496" y="998670"/>
            <a:ext cx="7386888" cy="5670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98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e 17"/>
          <p:cNvGrpSpPr/>
          <p:nvPr/>
        </p:nvGrpSpPr>
        <p:grpSpPr>
          <a:xfrm>
            <a:off x="2051720" y="1052736"/>
            <a:ext cx="7128792" cy="3046988"/>
            <a:chOff x="2051720" y="1052736"/>
            <a:chExt cx="7128792" cy="3046988"/>
          </a:xfrm>
        </p:grpSpPr>
        <p:cxnSp>
          <p:nvCxnSpPr>
            <p:cNvPr id="9" name="Connecteur droit avec flèche 8"/>
            <p:cNvCxnSpPr/>
            <p:nvPr/>
          </p:nvCxnSpPr>
          <p:spPr>
            <a:xfrm flipV="1">
              <a:off x="3059832" y="1268760"/>
              <a:ext cx="3744416" cy="2016224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avec flèche 11"/>
            <p:cNvCxnSpPr/>
            <p:nvPr/>
          </p:nvCxnSpPr>
          <p:spPr>
            <a:xfrm flipV="1">
              <a:off x="2267744" y="1268760"/>
              <a:ext cx="4392488" cy="1512168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avec flèche 13"/>
            <p:cNvCxnSpPr/>
            <p:nvPr/>
          </p:nvCxnSpPr>
          <p:spPr>
            <a:xfrm flipV="1">
              <a:off x="2051720" y="1268760"/>
              <a:ext cx="4608512" cy="1944216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6678488" y="1052736"/>
              <a:ext cx="2502024" cy="30469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b="1" dirty="0">
                  <a:latin typeface="Arial Narrow" pitchFamily="34" charset="0"/>
                </a:rPr>
                <a:t>Ensure ITER safe </a:t>
              </a:r>
              <a:r>
                <a:rPr lang="en-US" sz="2400" b="1" dirty="0" smtClean="0">
                  <a:latin typeface="Arial Narrow" pitchFamily="34" charset="0"/>
                </a:rPr>
                <a:t>operation</a:t>
              </a:r>
            </a:p>
            <a:p>
              <a:pPr>
                <a:defRPr/>
              </a:pPr>
              <a:endParaRPr lang="en-US" sz="2400" b="1" dirty="0">
                <a:latin typeface="Arial Narrow" pitchFamily="34" charset="0"/>
              </a:endParaRPr>
            </a:p>
            <a:p>
              <a:pPr>
                <a:defRPr/>
              </a:pPr>
              <a:r>
                <a:rPr lang="en-US" sz="2400" dirty="0" smtClean="0">
                  <a:latin typeface="Arial Narrow" pitchFamily="34" charset="0"/>
                </a:rPr>
                <a:t>SC </a:t>
              </a:r>
              <a:r>
                <a:rPr lang="en-US" sz="2400" dirty="0">
                  <a:latin typeface="Arial Narrow" pitchFamily="34" charset="0"/>
                </a:rPr>
                <a:t>magnet quench </a:t>
              </a:r>
              <a:r>
                <a:rPr lang="en-US" sz="2400" dirty="0" smtClean="0">
                  <a:latin typeface="Arial Narrow" pitchFamily="34" charset="0"/>
                </a:rPr>
                <a:t>detection</a:t>
              </a:r>
            </a:p>
            <a:p>
              <a:pPr>
                <a:defRPr/>
              </a:pPr>
              <a:endParaRPr lang="en-US" sz="2400" dirty="0">
                <a:latin typeface="Arial Narrow" pitchFamily="34" charset="0"/>
              </a:endParaRPr>
            </a:p>
            <a:p>
              <a:pPr>
                <a:defRPr/>
              </a:pPr>
              <a:endParaRPr lang="en-US" sz="2400" dirty="0" smtClean="0">
                <a:latin typeface="Arial Narrow" pitchFamily="34" charset="0"/>
              </a:endParaRPr>
            </a:p>
            <a:p>
              <a:pPr>
                <a:defRPr/>
              </a:pPr>
              <a:r>
                <a:rPr lang="en-US" sz="2400" dirty="0" smtClean="0">
                  <a:latin typeface="Arial Narrow" pitchFamily="34" charset="0"/>
                </a:rPr>
                <a:t>Mitigate disruptions</a:t>
              </a:r>
              <a:endParaRPr lang="fr-FR" dirty="0"/>
            </a:p>
          </p:txBody>
        </p:sp>
        <p:sp>
          <p:nvSpPr>
            <p:cNvPr id="19" name="ZoneTexte 5"/>
            <p:cNvSpPr txBox="1">
              <a:spLocks noChangeArrowheads="1"/>
            </p:cNvSpPr>
            <p:nvPr/>
          </p:nvSpPr>
          <p:spPr bwMode="auto">
            <a:xfrm>
              <a:off x="7020272" y="2915652"/>
              <a:ext cx="210185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US" b="1" dirty="0" err="1">
                  <a:solidFill>
                    <a:srgbClr val="3931DF"/>
                  </a:solidFill>
                  <a:latin typeface="Arial Narrow" pitchFamily="34" charset="0"/>
                </a:rPr>
                <a:t>Duchateau</a:t>
              </a:r>
              <a:r>
                <a:rPr lang="en-US" b="1" dirty="0">
                  <a:solidFill>
                    <a:srgbClr val="3931DF"/>
                  </a:solidFill>
                  <a:latin typeface="Arial Narrow" pitchFamily="34" charset="0"/>
                </a:rPr>
                <a:t> ITR/P5-02</a:t>
              </a:r>
            </a:p>
          </p:txBody>
        </p:sp>
      </p:grpSp>
      <p:sp>
        <p:nvSpPr>
          <p:cNvPr id="21" name="ZoneTexte 4"/>
          <p:cNvSpPr txBox="1">
            <a:spLocks noChangeArrowheads="1"/>
          </p:cNvSpPr>
          <p:nvPr/>
        </p:nvSpPr>
        <p:spPr bwMode="auto">
          <a:xfrm>
            <a:off x="6894297" y="4005064"/>
            <a:ext cx="22701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3931DF"/>
                </a:solidFill>
                <a:latin typeface="Arial Narrow" pitchFamily="34" charset="0"/>
              </a:rPr>
              <a:t>Saint-Laurent EX/P8-06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584" y="5949280"/>
            <a:ext cx="1023937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72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numéro de diapositive 8"/>
          <p:cNvSpPr>
            <a:spLocks noGrp="1"/>
          </p:cNvSpPr>
          <p:nvPr>
            <p:ph type="sldNum" sz="quarter" idx="10"/>
          </p:nvPr>
        </p:nvSpPr>
        <p:spPr bwMode="auto">
          <a:xfrm>
            <a:off x="8061325" y="6519863"/>
            <a:ext cx="1119188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/>
              <a:t>|  PAGE </a:t>
            </a:r>
            <a:fld id="{78203A10-72B1-4348-904D-264E8E0E9E10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fr-FR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1151011" y="44450"/>
            <a:ext cx="7237413" cy="90963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2400" smtClean="0">
                <a:latin typeface="Arial Narrow" pitchFamily="34" charset="0"/>
              </a:rPr>
              <a:t>Mitigate quenches of ITER magnet systems</a:t>
            </a:r>
            <a:endParaRPr lang="fr-FR" sz="2400" dirty="0">
              <a:latin typeface="Arial Narrow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16538" y="6502400"/>
            <a:ext cx="27114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  <a:cs typeface="Calibri" pitchFamily="34" charset="0"/>
              </a:rPr>
              <a:t>Ensure ITER Safe Operation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7" name="ZoneTexte 5"/>
          <p:cNvSpPr txBox="1">
            <a:spLocks noChangeArrowheads="1"/>
          </p:cNvSpPr>
          <p:nvPr/>
        </p:nvSpPr>
        <p:spPr bwMode="auto">
          <a:xfrm>
            <a:off x="7050519" y="908050"/>
            <a:ext cx="21018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b="1" dirty="0" err="1">
                <a:solidFill>
                  <a:srgbClr val="3931DF"/>
                </a:solidFill>
                <a:latin typeface="Arial Narrow" pitchFamily="34" charset="0"/>
              </a:rPr>
              <a:t>Duchateau</a:t>
            </a:r>
            <a:r>
              <a:rPr lang="en-US" b="1" dirty="0">
                <a:solidFill>
                  <a:srgbClr val="3931DF"/>
                </a:solidFill>
                <a:latin typeface="Arial Narrow" pitchFamily="34" charset="0"/>
              </a:rPr>
              <a:t> ITR/P5-02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539552" y="1673212"/>
            <a:ext cx="460851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Arial Narrow" pitchFamily="34" charset="0"/>
              </a:rPr>
              <a:t>Two detection techniques </a:t>
            </a:r>
            <a:r>
              <a:rPr lang="en-US" sz="2400" dirty="0" smtClean="0">
                <a:latin typeface="Arial Narrow" pitchFamily="34" charset="0"/>
              </a:rPr>
              <a:t>proposed with associated methodology:</a:t>
            </a:r>
          </a:p>
          <a:p>
            <a:pPr>
              <a:spcAft>
                <a:spcPts val="600"/>
              </a:spcAft>
            </a:pPr>
            <a:endParaRPr lang="en-US" sz="2400" dirty="0">
              <a:latin typeface="Arial Narrow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q"/>
            </a:pPr>
            <a:r>
              <a:rPr lang="en-US" sz="2400" dirty="0" smtClean="0">
                <a:latin typeface="Arial Narrow" pitchFamily="34" charset="0"/>
              </a:rPr>
              <a:t>Primary detection based on an technique of </a:t>
            </a:r>
            <a:r>
              <a:rPr lang="en-US" sz="2400" b="1" dirty="0" smtClean="0">
                <a:latin typeface="Arial Narrow" pitchFamily="34" charset="0"/>
              </a:rPr>
              <a:t>voltage measurements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q"/>
            </a:pPr>
            <a:endParaRPr lang="en-US" sz="2400" dirty="0">
              <a:latin typeface="Arial Narrow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q"/>
            </a:pPr>
            <a:r>
              <a:rPr lang="en-US" sz="2400" dirty="0" smtClean="0">
                <a:latin typeface="Arial Narrow" pitchFamily="34" charset="0"/>
              </a:rPr>
              <a:t>Secondary detection based on </a:t>
            </a:r>
            <a:r>
              <a:rPr lang="en-US" sz="2400" b="1" dirty="0" err="1" smtClean="0">
                <a:latin typeface="Arial Narrow" pitchFamily="34" charset="0"/>
              </a:rPr>
              <a:t>thermohydraulic</a:t>
            </a:r>
            <a:r>
              <a:rPr lang="en-US" sz="2400" dirty="0" smtClean="0">
                <a:latin typeface="Arial Narrow" pitchFamily="34" charset="0"/>
              </a:rPr>
              <a:t> behavior of external cryogenic circuit (pressure, mass flow, temperature)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6732240" y="6093296"/>
            <a:ext cx="2412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>
                <a:solidFill>
                  <a:srgbClr val="3931DF"/>
                </a:solidFill>
                <a:latin typeface="Arial Narrow" pitchFamily="34" charset="0"/>
              </a:rPr>
              <a:t>Coatanea</a:t>
            </a:r>
            <a:r>
              <a:rPr lang="en-US" sz="1600" i="1" dirty="0">
                <a:solidFill>
                  <a:srgbClr val="3931DF"/>
                </a:solidFill>
                <a:latin typeface="Arial Narrow" pitchFamily="34" charset="0"/>
              </a:rPr>
              <a:t> </a:t>
            </a:r>
            <a:r>
              <a:rPr lang="en-US" sz="1600" i="1" dirty="0" smtClean="0">
                <a:solidFill>
                  <a:srgbClr val="3931DF"/>
                </a:solidFill>
                <a:latin typeface="Arial Narrow" pitchFamily="34" charset="0"/>
              </a:rPr>
              <a:t>2011; Nicollet  2011</a:t>
            </a:r>
          </a:p>
        </p:txBody>
      </p:sp>
      <p:pic>
        <p:nvPicPr>
          <p:cNvPr id="20" name="Imag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84784"/>
            <a:ext cx="3854979" cy="34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ZoneTexte 20"/>
          <p:cNvSpPr txBox="1"/>
          <p:nvPr/>
        </p:nvSpPr>
        <p:spPr>
          <a:xfrm>
            <a:off x="5292080" y="4841564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latin typeface="Arial Narrow" pitchFamily="34" charset="0"/>
              </a:rPr>
              <a:t>Primary </a:t>
            </a:r>
            <a:r>
              <a:rPr lang="en-GB" i="1" dirty="0">
                <a:latin typeface="Arial Narrow" pitchFamily="34" charset="0"/>
              </a:rPr>
              <a:t>detection of CS </a:t>
            </a:r>
            <a:r>
              <a:rPr lang="en-GB" i="1" dirty="0" smtClean="0">
                <a:latin typeface="Arial Narrow" pitchFamily="34" charset="0"/>
              </a:rPr>
              <a:t>system</a:t>
            </a:r>
          </a:p>
          <a:p>
            <a:pPr marL="460375" lvl="1" indent="-285750">
              <a:buFont typeface="Wingdings" pitchFamily="2" charset="2"/>
              <a:buChar char="ü"/>
            </a:pPr>
            <a:r>
              <a:rPr lang="en-GB" i="1" dirty="0" smtClean="0">
                <a:latin typeface="Arial Narrow" pitchFamily="34" charset="0"/>
              </a:rPr>
              <a:t>Propagation phase ~1s</a:t>
            </a:r>
          </a:p>
          <a:p>
            <a:pPr marL="460375" lvl="1" indent="-285750">
              <a:buFont typeface="Wingdings" pitchFamily="2" charset="2"/>
              <a:buChar char="ü"/>
            </a:pPr>
            <a:r>
              <a:rPr lang="en-GB" i="1" dirty="0" smtClean="0">
                <a:latin typeface="Arial Narrow" pitchFamily="34" charset="0"/>
              </a:rPr>
              <a:t>Holding phase to identify quench ~1s</a:t>
            </a:r>
          </a:p>
          <a:p>
            <a:pPr marL="460375" lvl="1" indent="-285750">
              <a:buFont typeface="Wingdings" pitchFamily="2" charset="2"/>
              <a:buChar char="ü"/>
            </a:pPr>
            <a:r>
              <a:rPr lang="en-GB" i="1" dirty="0" smtClean="0">
                <a:latin typeface="Arial Narrow" pitchFamily="34" charset="0"/>
              </a:rPr>
              <a:t>Opening current breakers  ~ 0.5s</a:t>
            </a:r>
            <a:r>
              <a:rPr lang="en-US" i="1" dirty="0" smtClean="0">
                <a:latin typeface="Arial Narrow" pitchFamily="34" charset="0"/>
              </a:rPr>
              <a:t>. </a:t>
            </a:r>
            <a:endParaRPr lang="en-US" i="1" dirty="0">
              <a:latin typeface="Arial Narrow" pitchFamily="34" charset="0"/>
            </a:endParaRPr>
          </a:p>
        </p:txBody>
      </p:sp>
      <p:pic>
        <p:nvPicPr>
          <p:cNvPr id="23" name="Picture 8" descr="IRFMblan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975" y="260350"/>
            <a:ext cx="7270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Connecteur droit 23"/>
          <p:cNvCxnSpPr/>
          <p:nvPr/>
        </p:nvCxnSpPr>
        <p:spPr>
          <a:xfrm>
            <a:off x="6372200" y="1529196"/>
            <a:ext cx="0" cy="3168352"/>
          </a:xfrm>
          <a:prstGeom prst="line">
            <a:avLst/>
          </a:prstGeom>
          <a:ln w="57150">
            <a:solidFill>
              <a:schemeClr val="tx2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6948264" y="1529196"/>
            <a:ext cx="0" cy="3168352"/>
          </a:xfrm>
          <a:prstGeom prst="line">
            <a:avLst/>
          </a:prstGeom>
          <a:ln w="57150">
            <a:solidFill>
              <a:schemeClr val="tx2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7236296" y="1529196"/>
            <a:ext cx="0" cy="3168352"/>
          </a:xfrm>
          <a:prstGeom prst="line">
            <a:avLst/>
          </a:prstGeom>
          <a:ln w="57150">
            <a:solidFill>
              <a:schemeClr val="tx2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23019" y="44624"/>
            <a:ext cx="7237413" cy="909638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latin typeface="Arial Narrow" pitchFamily="34" charset="0"/>
              </a:rPr>
              <a:t>MITIGATE RUNAWAY ELECTRONS during disruption</a:t>
            </a:r>
            <a:endParaRPr lang="en-US" sz="2400" dirty="0">
              <a:latin typeface="Arial Narrow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|  PAGE </a:t>
            </a:r>
            <a:fld id="{3372DE87-4DCB-4B85-B3C7-31F803003DDC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  <p:sp>
        <p:nvSpPr>
          <p:cNvPr id="11268" name="ZoneTexte 4"/>
          <p:cNvSpPr txBox="1">
            <a:spLocks noChangeArrowheads="1"/>
          </p:cNvSpPr>
          <p:nvPr/>
        </p:nvSpPr>
        <p:spPr bwMode="auto">
          <a:xfrm>
            <a:off x="6894297" y="971550"/>
            <a:ext cx="22701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3931DF"/>
                </a:solidFill>
                <a:latin typeface="Arial Narrow" pitchFamily="34" charset="0"/>
              </a:rPr>
              <a:t>Saint-Laurent EX/P8-06</a:t>
            </a:r>
          </a:p>
        </p:txBody>
      </p:sp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-324544" y="980728"/>
            <a:ext cx="9489014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627063" indent="-284163" eaLnBrk="0" hangingPunct="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2400" b="1" dirty="0" smtClean="0">
                <a:latin typeface="Arial Narrow" pitchFamily="34" charset="0"/>
                <a:cs typeface="Arial" charset="0"/>
              </a:rPr>
              <a:t>New </a:t>
            </a:r>
            <a:r>
              <a:rPr lang="en-US" sz="2400" b="1" dirty="0">
                <a:latin typeface="Arial Narrow" pitchFamily="34" charset="0"/>
                <a:cs typeface="Arial" charset="0"/>
              </a:rPr>
              <a:t>ultra-fast gas </a:t>
            </a:r>
            <a:r>
              <a:rPr lang="en-US" sz="2400" b="1" dirty="0" smtClean="0">
                <a:latin typeface="Arial Narrow" pitchFamily="34" charset="0"/>
                <a:cs typeface="Arial" charset="0"/>
              </a:rPr>
              <a:t>injector</a:t>
            </a:r>
            <a:r>
              <a:rPr lang="en-US" sz="2400" dirty="0" smtClean="0">
                <a:latin typeface="Arial Narrow" pitchFamily="34" charset="0"/>
                <a:cs typeface="Arial" charset="0"/>
              </a:rPr>
              <a:t> concept</a:t>
            </a:r>
          </a:p>
          <a:p>
            <a:pPr marL="1143000" lvl="1" indent="-342900" eaLnBrk="0" hangingPunct="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 smtClean="0">
                <a:latin typeface="Arial Narrow" pitchFamily="34" charset="0"/>
                <a:cs typeface="Arial" charset="0"/>
              </a:rPr>
              <a:t>Successfully tested in </a:t>
            </a:r>
            <a:r>
              <a:rPr lang="en-US" sz="2400" dirty="0">
                <a:latin typeface="Arial Narrow" pitchFamily="34" charset="0"/>
                <a:cs typeface="Arial" charset="0"/>
              </a:rPr>
              <a:t>Tore </a:t>
            </a:r>
            <a:r>
              <a:rPr lang="en-US" sz="2400" dirty="0" smtClean="0">
                <a:latin typeface="Arial Narrow" pitchFamily="34" charset="0"/>
                <a:cs typeface="Arial" charset="0"/>
              </a:rPr>
              <a:t>Supra</a:t>
            </a:r>
          </a:p>
          <a:p>
            <a:pPr marL="1143000" lvl="1" indent="-342900" eaLnBrk="0" hangingPunct="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  <a:cs typeface="Arial" charset="0"/>
              </a:rPr>
              <a:t>Suitable to ITER</a:t>
            </a:r>
            <a:r>
              <a:rPr lang="en-US" sz="2400" dirty="0" smtClean="0">
                <a:latin typeface="Arial Narrow" pitchFamily="34" charset="0"/>
                <a:cs typeface="Arial" charset="0"/>
              </a:rPr>
              <a:t> </a:t>
            </a:r>
            <a:r>
              <a:rPr lang="en-US" sz="2400" dirty="0">
                <a:latin typeface="Arial Narrow" pitchFamily="34" charset="0"/>
                <a:cs typeface="Arial" charset="0"/>
              </a:rPr>
              <a:t>radiation environment close to the </a:t>
            </a:r>
            <a:r>
              <a:rPr lang="en-US" sz="2400" dirty="0" smtClean="0">
                <a:latin typeface="Arial Narrow" pitchFamily="34" charset="0"/>
                <a:cs typeface="Arial" charset="0"/>
              </a:rPr>
              <a:t>plasma</a:t>
            </a:r>
          </a:p>
          <a:p>
            <a:pPr marL="627063" indent="-284163" eaLnBrk="0" hangingPunct="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2400" b="1" dirty="0" smtClean="0">
                <a:latin typeface="Arial Narrow" pitchFamily="34" charset="0"/>
                <a:cs typeface="Arial" charset="0"/>
              </a:rPr>
              <a:t>Dense </a:t>
            </a:r>
            <a:r>
              <a:rPr lang="en-US" sz="2400" b="1" dirty="0">
                <a:latin typeface="Arial Narrow" pitchFamily="34" charset="0"/>
                <a:cs typeface="Arial" charset="0"/>
              </a:rPr>
              <a:t>gas jet </a:t>
            </a:r>
            <a:r>
              <a:rPr lang="en-US" sz="2400" dirty="0" smtClean="0">
                <a:latin typeface="Arial Narrow" pitchFamily="34" charset="0"/>
                <a:cs typeface="Arial" charset="0"/>
              </a:rPr>
              <a:t>injected during the disruption current quench phase.</a:t>
            </a:r>
          </a:p>
          <a:p>
            <a:pPr marL="1143000" lvl="1" indent="-342900" eaLnBrk="0" hangingPunct="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 smtClean="0">
                <a:latin typeface="Arial Narrow" pitchFamily="34" charset="0"/>
              </a:rPr>
              <a:t>Squeezing current profile -&gt; MHD -&gt; secondary disruption</a:t>
            </a:r>
            <a:endParaRPr lang="en-US" sz="2400" dirty="0">
              <a:latin typeface="Arial Narrow" pitchFamily="34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16538" y="6502400"/>
            <a:ext cx="27114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  <a:cs typeface="Calibri" pitchFamily="34" charset="0"/>
              </a:rPr>
              <a:t>Ensure ITER Safe Operation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 Narrow" pitchFamily="34" charset="0"/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251520" y="3414165"/>
            <a:ext cx="3455368" cy="3273179"/>
            <a:chOff x="5397217" y="3212976"/>
            <a:chExt cx="3455368" cy="3273179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4996" y="3212976"/>
              <a:ext cx="2683468" cy="2399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5397217" y="5562825"/>
              <a:ext cx="345536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i="1" dirty="0" smtClean="0">
                  <a:latin typeface="Arial Narrow" pitchFamily="34" charset="0"/>
                </a:rPr>
                <a:t>Busting disk opening time &lt; 300 </a:t>
              </a:r>
              <a:r>
                <a:rPr lang="en-US" i="1" dirty="0" err="1" smtClean="0">
                  <a:latin typeface="Arial Narrow" pitchFamily="34" charset="0"/>
                </a:rPr>
                <a:t>μs</a:t>
              </a:r>
              <a:r>
                <a:rPr lang="en-US" i="1" dirty="0" smtClean="0">
                  <a:latin typeface="Arial Narrow" pitchFamily="34" charset="0"/>
                </a:rPr>
                <a:t>.</a:t>
              </a:r>
            </a:p>
            <a:p>
              <a:pPr algn="r"/>
              <a:r>
                <a:rPr lang="en-US" i="1" dirty="0" smtClean="0">
                  <a:latin typeface="Arial Narrow" pitchFamily="34" charset="0"/>
                </a:rPr>
                <a:t>Success </a:t>
              </a:r>
              <a:r>
                <a:rPr lang="en-US" i="1" dirty="0">
                  <a:latin typeface="Arial Narrow" pitchFamily="34" charset="0"/>
                </a:rPr>
                <a:t>rate </a:t>
              </a:r>
              <a:r>
                <a:rPr lang="en-US" i="1" dirty="0" smtClean="0">
                  <a:latin typeface="Arial Narrow" pitchFamily="34" charset="0"/>
                </a:rPr>
                <a:t>95</a:t>
              </a:r>
              <a:r>
                <a:rPr lang="en-US" i="1" dirty="0">
                  <a:latin typeface="Arial Narrow" pitchFamily="34" charset="0"/>
                </a:rPr>
                <a:t>% </a:t>
              </a:r>
              <a:r>
                <a:rPr lang="en-US" i="1" dirty="0" smtClean="0">
                  <a:latin typeface="Arial Narrow" pitchFamily="34" charset="0"/>
                </a:rPr>
                <a:t>on test bed;</a:t>
              </a:r>
            </a:p>
            <a:p>
              <a:pPr algn="r"/>
              <a:r>
                <a:rPr lang="en-US" i="1" dirty="0" smtClean="0">
                  <a:latin typeface="Arial Narrow" pitchFamily="34" charset="0"/>
                </a:rPr>
                <a:t>60</a:t>
              </a:r>
              <a:r>
                <a:rPr lang="en-US" i="1" dirty="0">
                  <a:latin typeface="Arial Narrow" pitchFamily="34" charset="0"/>
                </a:rPr>
                <a:t>% in </a:t>
              </a:r>
              <a:r>
                <a:rPr lang="en-US" i="1" dirty="0" smtClean="0">
                  <a:latin typeface="Arial Narrow" pitchFamily="34" charset="0"/>
                </a:rPr>
                <a:t>plasmas.  </a:t>
              </a:r>
              <a:endParaRPr lang="en-US" i="1" dirty="0">
                <a:latin typeface="Arial Narrow" pitchFamily="34" charset="0"/>
              </a:endParaRPr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3825283" y="3337534"/>
            <a:ext cx="5049712" cy="2950587"/>
            <a:chOff x="395536" y="3369766"/>
            <a:chExt cx="5049712" cy="2950587"/>
          </a:xfrm>
        </p:grpSpPr>
        <p:grpSp>
          <p:nvGrpSpPr>
            <p:cNvPr id="5" name="Groupe 4"/>
            <p:cNvGrpSpPr/>
            <p:nvPr/>
          </p:nvGrpSpPr>
          <p:grpSpPr>
            <a:xfrm>
              <a:off x="395536" y="3369766"/>
              <a:ext cx="5049712" cy="2950587"/>
              <a:chOff x="323529" y="3212976"/>
              <a:chExt cx="5049712" cy="2950587"/>
            </a:xfrm>
          </p:grpSpPr>
          <p:pic>
            <p:nvPicPr>
              <p:cNvPr id="11271" name="Image 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3212976"/>
                <a:ext cx="4977705" cy="23750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272" name="ZoneTexte 2"/>
              <p:cNvSpPr txBox="1">
                <a:spLocks noChangeArrowheads="1"/>
              </p:cNvSpPr>
              <p:nvPr/>
            </p:nvSpPr>
            <p:spPr bwMode="auto">
              <a:xfrm>
                <a:off x="323529" y="5517232"/>
                <a:ext cx="4993009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i="1" dirty="0">
                    <a:latin typeface="Arial Narrow" pitchFamily="34" charset="0"/>
                    <a:cs typeface="Arial" charset="0"/>
                  </a:rPr>
                  <a:t>Propagation </a:t>
                </a:r>
                <a:r>
                  <a:rPr lang="en-US" i="1" dirty="0" smtClean="0">
                    <a:latin typeface="Arial Narrow" pitchFamily="34" charset="0"/>
                    <a:cs typeface="Arial" charset="0"/>
                  </a:rPr>
                  <a:t>of Ne injected from </a:t>
                </a:r>
                <a:r>
                  <a:rPr lang="en-US" i="1" dirty="0">
                    <a:latin typeface="Arial Narrow" pitchFamily="34" charset="0"/>
                    <a:cs typeface="Arial" charset="0"/>
                  </a:rPr>
                  <a:t>the top of the machine during plasma current </a:t>
                </a:r>
                <a:r>
                  <a:rPr lang="en-US" i="1" dirty="0" smtClean="0">
                    <a:latin typeface="Arial Narrow" pitchFamily="34" charset="0"/>
                    <a:cs typeface="Arial" charset="0"/>
                  </a:rPr>
                  <a:t>quench.</a:t>
                </a:r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537666" y="5363924"/>
              <a:ext cx="490758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FFFF00"/>
                  </a:solidFill>
                  <a:latin typeface="Arial Narrow" pitchFamily="34" charset="0"/>
                </a:rPr>
                <a:t>Fast </a:t>
              </a:r>
              <a:r>
                <a:rPr lang="en-US" b="1" dirty="0">
                  <a:solidFill>
                    <a:srgbClr val="FFFF00"/>
                  </a:solidFill>
                  <a:latin typeface="Arial Narrow" pitchFamily="34" charset="0"/>
                </a:rPr>
                <a:t>Injection by </a:t>
              </a:r>
              <a:r>
                <a:rPr lang="en-US" b="1" dirty="0" smtClean="0">
                  <a:solidFill>
                    <a:srgbClr val="FFFF00"/>
                  </a:solidFill>
                  <a:latin typeface="Arial Narrow" pitchFamily="34" charset="0"/>
                </a:rPr>
                <a:t>rupture </a:t>
              </a:r>
              <a:r>
                <a:rPr lang="en-US" b="1" dirty="0">
                  <a:solidFill>
                    <a:srgbClr val="FFFF00"/>
                  </a:solidFill>
                  <a:latin typeface="Arial Narrow" pitchFamily="34" charset="0"/>
                </a:rPr>
                <a:t>disk Explosion </a:t>
              </a:r>
              <a:r>
                <a:rPr lang="en-US" b="1" dirty="0" smtClean="0">
                  <a:solidFill>
                    <a:srgbClr val="FFFF00"/>
                  </a:solidFill>
                  <a:latin typeface="Arial Narrow" pitchFamily="34" charset="0"/>
                </a:rPr>
                <a:t>Technique</a:t>
              </a:r>
              <a:endParaRPr lang="en-US" b="1" dirty="0">
                <a:solidFill>
                  <a:srgbClr val="FFFF00"/>
                </a:solidFill>
                <a:latin typeface="Arial Narrow" pitchFamily="34" charset="0"/>
              </a:endParaRPr>
            </a:p>
          </p:txBody>
        </p:sp>
      </p:grpSp>
      <p:pic>
        <p:nvPicPr>
          <p:cNvPr id="16" name="Picture 8" descr="IRFMblan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975" y="260350"/>
            <a:ext cx="7270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060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OUTLINE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|  PAGE </a:t>
            </a:r>
            <a:fld id="{E5472679-CD9D-487F-BAFF-85BB3BAD94EB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  <p:pic>
        <p:nvPicPr>
          <p:cNvPr id="7" name="Picture 8" descr="IRFMblan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975" y="260350"/>
            <a:ext cx="7270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Tokamak_Cutaway_Baseline_Nov10_lowres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6" b="8682"/>
          <a:stretch/>
        </p:blipFill>
        <p:spPr bwMode="auto">
          <a:xfrm>
            <a:off x="35496" y="998670"/>
            <a:ext cx="7386888" cy="5670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98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cteur droit avec flèche 8"/>
          <p:cNvCxnSpPr/>
          <p:nvPr/>
        </p:nvCxnSpPr>
        <p:spPr>
          <a:xfrm flipV="1">
            <a:off x="3851920" y="1268760"/>
            <a:ext cx="2826568" cy="3744416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678488" y="1052736"/>
            <a:ext cx="25020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latin typeface="Arial Narrow" pitchFamily="34" charset="0"/>
              </a:rPr>
              <a:t>Ensure ITER safe </a:t>
            </a:r>
            <a:r>
              <a:rPr lang="en-US" sz="2400" b="1" dirty="0" smtClean="0">
                <a:latin typeface="Arial Narrow" pitchFamily="34" charset="0"/>
              </a:rPr>
              <a:t>operation</a:t>
            </a:r>
          </a:p>
          <a:p>
            <a:pPr>
              <a:defRPr/>
            </a:pPr>
            <a:endParaRPr lang="en-US" sz="2400" b="1" dirty="0">
              <a:latin typeface="Arial Narrow" pitchFamily="34" charset="0"/>
            </a:endParaRPr>
          </a:p>
          <a:p>
            <a:pPr>
              <a:defRPr/>
            </a:pPr>
            <a:r>
              <a:rPr lang="en-US" sz="2400" dirty="0">
                <a:latin typeface="Arial Narrow" pitchFamily="34" charset="0"/>
              </a:rPr>
              <a:t>PFC protection</a:t>
            </a:r>
            <a:endParaRPr lang="fr-FR" dirty="0"/>
          </a:p>
        </p:txBody>
      </p:sp>
      <p:sp>
        <p:nvSpPr>
          <p:cNvPr id="15" name="ZoneTexte 10"/>
          <p:cNvSpPr txBox="1">
            <a:spLocks noChangeArrowheads="1"/>
          </p:cNvSpPr>
          <p:nvPr/>
        </p:nvSpPr>
        <p:spPr bwMode="auto">
          <a:xfrm>
            <a:off x="7371286" y="2771636"/>
            <a:ext cx="17868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b="1" dirty="0" err="1">
                <a:solidFill>
                  <a:srgbClr val="3931DF"/>
                </a:solidFill>
                <a:latin typeface="Arial Narrow" pitchFamily="34" charset="0"/>
              </a:rPr>
              <a:t>Travère</a:t>
            </a:r>
            <a:r>
              <a:rPr lang="en-US" b="1" dirty="0">
                <a:solidFill>
                  <a:srgbClr val="3931DF"/>
                </a:solidFill>
                <a:latin typeface="Arial Narrow" pitchFamily="34" charset="0"/>
              </a:rPr>
              <a:t> </a:t>
            </a:r>
            <a:r>
              <a:rPr lang="en-US" b="1" dirty="0" smtClean="0">
                <a:solidFill>
                  <a:srgbClr val="3931DF"/>
                </a:solidFill>
                <a:latin typeface="Arial Narrow" pitchFamily="34" charset="0"/>
              </a:rPr>
              <a:t>ITR/2-2Ra</a:t>
            </a:r>
            <a:endParaRPr lang="en-US" b="1" dirty="0">
              <a:solidFill>
                <a:srgbClr val="3931DF"/>
              </a:solidFill>
              <a:latin typeface="Arial Narrow" pitchFamily="34" charset="0"/>
            </a:endParaRPr>
          </a:p>
        </p:txBody>
      </p:sp>
      <p:sp>
        <p:nvSpPr>
          <p:cNvPr id="16" name="ZoneTexte 6"/>
          <p:cNvSpPr txBox="1">
            <a:spLocks noChangeArrowheads="1"/>
          </p:cNvSpPr>
          <p:nvPr/>
        </p:nvSpPr>
        <p:spPr bwMode="auto">
          <a:xfrm>
            <a:off x="7370401" y="3068960"/>
            <a:ext cx="18101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b="1" dirty="0" err="1" smtClean="0">
                <a:solidFill>
                  <a:srgbClr val="3931DF"/>
                </a:solidFill>
                <a:latin typeface="Arial Narrow" pitchFamily="34" charset="0"/>
              </a:rPr>
              <a:t>Salasca</a:t>
            </a:r>
            <a:r>
              <a:rPr lang="en-US" b="1" dirty="0" smtClean="0">
                <a:solidFill>
                  <a:srgbClr val="3931DF"/>
                </a:solidFill>
                <a:latin typeface="Arial Narrow" pitchFamily="34" charset="0"/>
              </a:rPr>
              <a:t> ITR/P5-27</a:t>
            </a:r>
            <a:endParaRPr lang="en-US" b="1" dirty="0">
              <a:solidFill>
                <a:srgbClr val="3931DF"/>
              </a:solidFill>
              <a:latin typeface="Arial Narrow" pitchFamily="34" charset="0"/>
            </a:endParaRPr>
          </a:p>
        </p:txBody>
      </p:sp>
      <p:cxnSp>
        <p:nvCxnSpPr>
          <p:cNvPr id="20" name="Connecteur droit avec flèche 19"/>
          <p:cNvCxnSpPr/>
          <p:nvPr/>
        </p:nvCxnSpPr>
        <p:spPr>
          <a:xfrm flipV="1">
            <a:off x="1547664" y="1268760"/>
            <a:ext cx="5130824" cy="3024336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1" descr="Logo_OPT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975" y="5445224"/>
            <a:ext cx="549275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327" y="6002153"/>
            <a:ext cx="907163" cy="326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814" y="4166396"/>
            <a:ext cx="650934" cy="63723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599" y="5684923"/>
            <a:ext cx="1088136" cy="21336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894" y="5322197"/>
            <a:ext cx="749606" cy="246054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932213"/>
            <a:ext cx="1057275" cy="161925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6328114"/>
            <a:ext cx="823095" cy="178753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315" y="6268181"/>
            <a:ext cx="486374" cy="178753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281" y="4803626"/>
            <a:ext cx="819150" cy="419100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6317915"/>
            <a:ext cx="666750" cy="12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31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1012" y="-1588"/>
            <a:ext cx="7237412" cy="909638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Arial Narrow" pitchFamily="34" charset="0"/>
              </a:rPr>
              <a:t>Infra-Red Imaging for </a:t>
            </a:r>
            <a:r>
              <a:rPr lang="en-US" sz="2400" dirty="0" smtClean="0">
                <a:latin typeface="Arial Narrow" pitchFamily="34" charset="0"/>
              </a:rPr>
              <a:t>REAL time PFC Protection: </a:t>
            </a:r>
            <a:r>
              <a:rPr lang="en-US" sz="2400" dirty="0">
                <a:latin typeface="Arial Narrow" pitchFamily="34" charset="0"/>
              </a:rPr>
              <a:t>From Simulation to </a:t>
            </a:r>
            <a:r>
              <a:rPr lang="en-US" sz="2400" dirty="0" smtClean="0">
                <a:latin typeface="Arial Narrow" pitchFamily="34" charset="0"/>
              </a:rPr>
              <a:t>VIRTUAL Reality</a:t>
            </a:r>
            <a:endParaRPr lang="en-US" sz="2400" dirty="0">
              <a:latin typeface="Arial Narrow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|  PAGE </a:t>
            </a:r>
            <a:fld id="{3332B1F8-7D7B-471C-AF46-9DEE288ABC12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  <p:sp>
        <p:nvSpPr>
          <p:cNvPr id="10245" name="ZoneTexte 5"/>
          <p:cNvSpPr txBox="1">
            <a:spLocks noChangeArrowheads="1"/>
          </p:cNvSpPr>
          <p:nvPr/>
        </p:nvSpPr>
        <p:spPr bwMode="auto">
          <a:xfrm>
            <a:off x="107950" y="1067252"/>
            <a:ext cx="80644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Arial Narrow" pitchFamily="34" charset="0"/>
              </a:rPr>
              <a:t>Assess light propagation in a 3-D complex environment and </a:t>
            </a:r>
            <a:r>
              <a:rPr lang="en-US" sz="2400" dirty="0" smtClean="0">
                <a:latin typeface="Arial Narrow" pitchFamily="34" charset="0"/>
              </a:rPr>
              <a:t>photon-material interaction, based </a:t>
            </a:r>
            <a:r>
              <a:rPr lang="en-US" sz="2400" dirty="0">
                <a:latin typeface="Arial Narrow" pitchFamily="34" charset="0"/>
              </a:rPr>
              <a:t>on a ray-tracing Monte </a:t>
            </a:r>
            <a:r>
              <a:rPr lang="en-US" sz="2400" dirty="0" smtClean="0">
                <a:latin typeface="Arial Narrow" pitchFamily="34" charset="0"/>
              </a:rPr>
              <a:t>Carlo model</a:t>
            </a:r>
            <a:endParaRPr lang="en-US" sz="2400" dirty="0">
              <a:latin typeface="Arial Narrow" pitchFamily="34" charset="0"/>
            </a:endParaRPr>
          </a:p>
          <a:p>
            <a:pPr lvl="1" eaLnBrk="1" hangingPunct="1">
              <a:buFont typeface="Wingdings" pitchFamily="2" charset="2"/>
              <a:buChar char="q"/>
            </a:pP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b="1" dirty="0">
                <a:latin typeface="Arial Narrow" pitchFamily="34" charset="0"/>
              </a:rPr>
              <a:t>Discriminate between hot spots and light-reflection</a:t>
            </a:r>
            <a:r>
              <a:rPr lang="en-US" sz="2400" dirty="0">
                <a:latin typeface="Arial Narrow" pitchFamily="34" charset="0"/>
              </a:rPr>
              <a:t> </a:t>
            </a:r>
          </a:p>
          <a:p>
            <a:pPr marL="457200" lvl="1" indent="0" eaLnBrk="1" hangingPunct="1"/>
            <a:endParaRPr lang="en-US" sz="2400" dirty="0">
              <a:latin typeface="Arial Narrow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65272" y="6502400"/>
            <a:ext cx="27114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  <a:cs typeface="Calibri" pitchFamily="34" charset="0"/>
              </a:rPr>
              <a:t>Ensure ITER Safe Operation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0249" name="ZoneTexte 10"/>
          <p:cNvSpPr txBox="1">
            <a:spLocks noChangeArrowheads="1"/>
          </p:cNvSpPr>
          <p:nvPr/>
        </p:nvSpPr>
        <p:spPr bwMode="auto">
          <a:xfrm>
            <a:off x="7371286" y="908050"/>
            <a:ext cx="17868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b="1" dirty="0" err="1">
                <a:solidFill>
                  <a:srgbClr val="3931DF"/>
                </a:solidFill>
                <a:latin typeface="Arial Narrow" pitchFamily="34" charset="0"/>
              </a:rPr>
              <a:t>Travère</a:t>
            </a:r>
            <a:r>
              <a:rPr lang="en-US" b="1" dirty="0">
                <a:solidFill>
                  <a:srgbClr val="3931DF"/>
                </a:solidFill>
                <a:latin typeface="Arial Narrow" pitchFamily="34" charset="0"/>
              </a:rPr>
              <a:t> </a:t>
            </a:r>
            <a:r>
              <a:rPr lang="en-US" b="1" dirty="0" smtClean="0">
                <a:solidFill>
                  <a:srgbClr val="3931DF"/>
                </a:solidFill>
                <a:latin typeface="Arial Narrow" pitchFamily="34" charset="0"/>
              </a:rPr>
              <a:t>ITR/2-2Ra</a:t>
            </a:r>
            <a:endParaRPr lang="en-US" b="1" dirty="0">
              <a:solidFill>
                <a:srgbClr val="3931DF"/>
              </a:solidFill>
              <a:latin typeface="Arial Narrow" pitchFamily="34" charset="0"/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1259781" y="2594768"/>
            <a:ext cx="3024187" cy="3930576"/>
            <a:chOff x="1053792" y="2571824"/>
            <a:chExt cx="3024187" cy="3930576"/>
          </a:xfrm>
        </p:grpSpPr>
        <p:grpSp>
          <p:nvGrpSpPr>
            <p:cNvPr id="5" name="Groupe 4"/>
            <p:cNvGrpSpPr/>
            <p:nvPr/>
          </p:nvGrpSpPr>
          <p:grpSpPr>
            <a:xfrm>
              <a:off x="1053792" y="2571824"/>
              <a:ext cx="3024187" cy="3930576"/>
              <a:chOff x="827088" y="2636912"/>
              <a:chExt cx="3024187" cy="3930576"/>
            </a:xfrm>
          </p:grpSpPr>
          <p:sp>
            <p:nvSpPr>
              <p:cNvPr id="10252" name="ZoneTexte 11"/>
              <p:cNvSpPr txBox="1">
                <a:spLocks noChangeArrowheads="1"/>
              </p:cNvSpPr>
              <p:nvPr/>
            </p:nvSpPr>
            <p:spPr bwMode="auto">
              <a:xfrm>
                <a:off x="827088" y="5921438"/>
                <a:ext cx="3024187" cy="646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i="1" dirty="0">
                    <a:latin typeface="Arial Narrow" pitchFamily="34" charset="0"/>
                    <a:cs typeface="Arial" charset="0"/>
                  </a:rPr>
                  <a:t>IR view of Tore Supra LHCD launcher </a:t>
                </a:r>
                <a:r>
                  <a:rPr lang="en-US" i="1" dirty="0" smtClean="0">
                    <a:latin typeface="Arial Narrow" pitchFamily="34" charset="0"/>
                    <a:cs typeface="Arial" charset="0"/>
                  </a:rPr>
                  <a:t>in </a:t>
                </a:r>
                <a:r>
                  <a:rPr lang="en-US" i="1" dirty="0" err="1" smtClean="0">
                    <a:latin typeface="Arial Narrow" pitchFamily="34" charset="0"/>
                    <a:cs typeface="Arial" charset="0"/>
                  </a:rPr>
                  <a:t>Ohmic</a:t>
                </a:r>
                <a:r>
                  <a:rPr lang="en-US" i="1" dirty="0" smtClean="0">
                    <a:latin typeface="Arial Narrow" pitchFamily="34" charset="0"/>
                    <a:cs typeface="Arial" charset="0"/>
                  </a:rPr>
                  <a:t> plasma</a:t>
                </a:r>
                <a:endParaRPr lang="en-US" i="1" dirty="0">
                  <a:latin typeface="Arial Narrow" pitchFamily="34" charset="0"/>
                  <a:cs typeface="Arial" charset="0"/>
                </a:endParaRPr>
              </a:p>
            </p:txBody>
          </p:sp>
          <p:pic>
            <p:nvPicPr>
              <p:cNvPr id="10253" name="Imag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7584" y="2636912"/>
                <a:ext cx="2664296" cy="34575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" name="ZoneTexte 7"/>
            <p:cNvSpPr txBox="1"/>
            <p:nvPr/>
          </p:nvSpPr>
          <p:spPr>
            <a:xfrm>
              <a:off x="1475656" y="4253026"/>
              <a:ext cx="12785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FF00"/>
                  </a:solidFill>
                  <a:latin typeface="Arial Narrow" pitchFamily="34" charset="0"/>
                </a:rPr>
                <a:t>Tore Supra</a:t>
              </a:r>
              <a:endParaRPr lang="en-US" sz="2000" b="1" dirty="0">
                <a:solidFill>
                  <a:srgbClr val="FFFF00"/>
                </a:solidFill>
                <a:latin typeface="Arial Narrow" pitchFamily="34" charset="0"/>
              </a:endParaRPr>
            </a:p>
          </p:txBody>
        </p:sp>
      </p:grpSp>
      <p:sp>
        <p:nvSpPr>
          <p:cNvPr id="6" name="ZoneTexte 5"/>
          <p:cNvSpPr txBox="1"/>
          <p:nvPr/>
        </p:nvSpPr>
        <p:spPr>
          <a:xfrm>
            <a:off x="3208641" y="6502035"/>
            <a:ext cx="1862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>
                <a:solidFill>
                  <a:srgbClr val="3931DF"/>
                </a:solidFill>
                <a:latin typeface="Arial Narrow" pitchFamily="34" charset="0"/>
              </a:rPr>
              <a:t>Aumeunier</a:t>
            </a:r>
            <a:r>
              <a:rPr lang="en-US" sz="1600" i="1" dirty="0" smtClean="0">
                <a:solidFill>
                  <a:srgbClr val="3931DF"/>
                </a:solidFill>
                <a:latin typeface="Arial Narrow" pitchFamily="34" charset="0"/>
              </a:rPr>
              <a:t> 2011, 2012</a:t>
            </a:r>
            <a:endParaRPr lang="en-US" sz="1600" i="1" dirty="0">
              <a:solidFill>
                <a:srgbClr val="3931DF"/>
              </a:solidFill>
              <a:latin typeface="Arial Narrow" pitchFamily="34" charset="0"/>
            </a:endParaRPr>
          </a:p>
        </p:txBody>
      </p:sp>
      <p:pic>
        <p:nvPicPr>
          <p:cNvPr id="20" name="Picture 8" descr="IRFMblan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975" y="260350"/>
            <a:ext cx="7270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e 9"/>
          <p:cNvGrpSpPr/>
          <p:nvPr/>
        </p:nvGrpSpPr>
        <p:grpSpPr>
          <a:xfrm>
            <a:off x="107504" y="1067252"/>
            <a:ext cx="8170490" cy="5339336"/>
            <a:chOff x="107504" y="1067252"/>
            <a:chExt cx="8170490" cy="5339336"/>
          </a:xfrm>
        </p:grpSpPr>
        <p:grpSp>
          <p:nvGrpSpPr>
            <p:cNvPr id="13" name="Groupe 12"/>
            <p:cNvGrpSpPr/>
            <p:nvPr/>
          </p:nvGrpSpPr>
          <p:grpSpPr>
            <a:xfrm>
              <a:off x="4572000" y="2431164"/>
              <a:ext cx="3705994" cy="3975424"/>
              <a:chOff x="4371131" y="2596862"/>
              <a:chExt cx="3225205" cy="3784755"/>
            </a:xfrm>
          </p:grpSpPr>
          <p:sp>
            <p:nvSpPr>
              <p:cNvPr id="10251" name="ZoneTexte 5"/>
              <p:cNvSpPr txBox="1">
                <a:spLocks noChangeArrowheads="1"/>
              </p:cNvSpPr>
              <p:nvPr/>
            </p:nvSpPr>
            <p:spPr bwMode="auto">
              <a:xfrm>
                <a:off x="4371131" y="5458287"/>
                <a:ext cx="3225205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tabLst>
                    <a:tab pos="2508250" algn="l"/>
                  </a:tabLst>
                </a:pPr>
                <a:r>
                  <a:rPr lang="en-US" i="1" dirty="0" smtClean="0">
                    <a:latin typeface="Arial Narrow" pitchFamily="34" charset="0"/>
                  </a:rPr>
                  <a:t>Assuming </a:t>
                </a:r>
                <a:r>
                  <a:rPr lang="en-US" i="1" dirty="0">
                    <a:latin typeface="Arial Narrow" pitchFamily="34" charset="0"/>
                  </a:rPr>
                  <a:t>the temperature of the first wall </a:t>
                </a:r>
                <a:r>
                  <a:rPr lang="en-US" i="1" dirty="0" smtClean="0">
                    <a:latin typeface="Arial Narrow" pitchFamily="34" charset="0"/>
                  </a:rPr>
                  <a:t>uniform 175°C and the </a:t>
                </a:r>
                <a:r>
                  <a:rPr lang="en-US" i="1" dirty="0">
                    <a:latin typeface="Arial Narrow" pitchFamily="34" charset="0"/>
                  </a:rPr>
                  <a:t>temperature of the </a:t>
                </a:r>
                <a:r>
                  <a:rPr lang="en-US" i="1" dirty="0" err="1">
                    <a:latin typeface="Arial Narrow" pitchFamily="34" charset="0"/>
                  </a:rPr>
                  <a:t>divertor</a:t>
                </a:r>
                <a:r>
                  <a:rPr lang="en-US" i="1" dirty="0">
                    <a:latin typeface="Arial Narrow" pitchFamily="34" charset="0"/>
                  </a:rPr>
                  <a:t> </a:t>
                </a:r>
                <a:r>
                  <a:rPr lang="en-US" i="1" dirty="0" smtClean="0">
                    <a:latin typeface="Arial Narrow" pitchFamily="34" charset="0"/>
                  </a:rPr>
                  <a:t>1600°C </a:t>
                </a:r>
                <a:endParaRPr lang="en-US" i="1" dirty="0">
                  <a:latin typeface="Arial Narrow" pitchFamily="34" charset="0"/>
                </a:endParaRPr>
              </a:p>
            </p:txBody>
          </p:sp>
          <p:grpSp>
            <p:nvGrpSpPr>
              <p:cNvPr id="11" name="Groupe 10"/>
              <p:cNvGrpSpPr/>
              <p:nvPr/>
            </p:nvGrpSpPr>
            <p:grpSpPr>
              <a:xfrm>
                <a:off x="4909445" y="2596862"/>
                <a:ext cx="2614883" cy="2937588"/>
                <a:chOff x="5962747" y="2633675"/>
                <a:chExt cx="2614883" cy="2937588"/>
              </a:xfrm>
            </p:grpSpPr>
            <p:pic>
              <p:nvPicPr>
                <p:cNvPr id="10250" name="Picture 6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962747" y="2633675"/>
                  <a:ext cx="2614883" cy="29375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7" name="ZoneTexte 6"/>
                <p:cNvSpPr txBox="1"/>
                <p:nvPr/>
              </p:nvSpPr>
              <p:spPr>
                <a:xfrm>
                  <a:off x="7554342" y="2872968"/>
                  <a:ext cx="66396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 smtClean="0">
                      <a:solidFill>
                        <a:srgbClr val="FFFF00"/>
                      </a:solidFill>
                      <a:latin typeface="Arial Narrow" pitchFamily="34" charset="0"/>
                    </a:rPr>
                    <a:t>ITER</a:t>
                  </a:r>
                  <a:endParaRPr lang="en-US" sz="2000" b="1" dirty="0">
                    <a:solidFill>
                      <a:srgbClr val="FFFF00"/>
                    </a:solidFill>
                    <a:latin typeface="Arial Narrow" pitchFamily="34" charset="0"/>
                  </a:endParaRPr>
                </a:p>
              </p:txBody>
            </p:sp>
          </p:grpSp>
        </p:grpSp>
        <p:sp>
          <p:nvSpPr>
            <p:cNvPr id="22" name="ZoneTexte 5"/>
            <p:cNvSpPr txBox="1">
              <a:spLocks noChangeArrowheads="1"/>
            </p:cNvSpPr>
            <p:nvPr/>
          </p:nvSpPr>
          <p:spPr bwMode="auto">
            <a:xfrm>
              <a:off x="107504" y="1067252"/>
              <a:ext cx="8064450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 dirty="0" smtClean="0">
                  <a:latin typeface="Arial Narrow" pitchFamily="34" charset="0"/>
                </a:rPr>
                <a:t> </a:t>
              </a:r>
            </a:p>
            <a:p>
              <a:pPr eaLnBrk="1" hangingPunct="1"/>
              <a:endParaRPr lang="en-US" sz="2400" dirty="0">
                <a:latin typeface="Arial Narrow" pitchFamily="34" charset="0"/>
              </a:endParaRPr>
            </a:p>
            <a:p>
              <a:pPr eaLnBrk="1" hangingPunct="1"/>
              <a:endParaRPr lang="en-US" sz="2400" dirty="0">
                <a:latin typeface="Arial Narrow" pitchFamily="34" charset="0"/>
              </a:endParaRPr>
            </a:p>
            <a:p>
              <a:pPr lvl="1" eaLnBrk="1" hangingPunct="1">
                <a:buFont typeface="Wingdings" pitchFamily="2" charset="2"/>
                <a:buChar char="q"/>
              </a:pPr>
              <a:r>
                <a:rPr lang="en-US" sz="2400" dirty="0">
                  <a:latin typeface="Arial Narrow" pitchFamily="34" charset="0"/>
                </a:rPr>
                <a:t> Realistic ITER simulations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/>
          <p:cNvGrpSpPr/>
          <p:nvPr/>
        </p:nvGrpSpPr>
        <p:grpSpPr>
          <a:xfrm>
            <a:off x="323528" y="2640460"/>
            <a:ext cx="4010518" cy="3636574"/>
            <a:chOff x="849514" y="3059734"/>
            <a:chExt cx="3578470" cy="3164804"/>
          </a:xfrm>
        </p:grpSpPr>
        <p:grpSp>
          <p:nvGrpSpPr>
            <p:cNvPr id="8" name="Groupe 7"/>
            <p:cNvGrpSpPr/>
            <p:nvPr/>
          </p:nvGrpSpPr>
          <p:grpSpPr>
            <a:xfrm>
              <a:off x="1043608" y="3059734"/>
              <a:ext cx="2660758" cy="2155646"/>
              <a:chOff x="6228184" y="1268761"/>
              <a:chExt cx="2660758" cy="2155646"/>
            </a:xfrm>
          </p:grpSpPr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28184" y="1268761"/>
                <a:ext cx="2660758" cy="21556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" name="Rectangle 2"/>
              <p:cNvSpPr/>
              <p:nvPr/>
            </p:nvSpPr>
            <p:spPr>
              <a:xfrm>
                <a:off x="6329545" y="2860603"/>
                <a:ext cx="1946384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 smtClean="0">
                    <a:latin typeface="Arial Narrow" pitchFamily="34" charset="0"/>
                  </a:rPr>
                  <a:t>Diameter 109 mm</a:t>
                </a:r>
                <a:endParaRPr lang="en-US" sz="1600" dirty="0">
                  <a:latin typeface="Arial Narrow" pitchFamily="34" charset="0"/>
                </a:endParaRP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849514" y="5301208"/>
              <a:ext cx="357847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i="1" dirty="0">
                  <a:latin typeface="Arial Narrow" pitchFamily="34" charset="0"/>
                </a:rPr>
                <a:t>Rhodium or Molybdenum thick reflective coating layers (5µm) on stainless </a:t>
              </a:r>
              <a:r>
                <a:rPr lang="en-US" i="1" dirty="0" smtClean="0">
                  <a:latin typeface="Arial Narrow" pitchFamily="34" charset="0"/>
                </a:rPr>
                <a:t>steel</a:t>
              </a:r>
            </a:p>
            <a:p>
              <a:r>
                <a:rPr lang="en-US" i="1" dirty="0" smtClean="0">
                  <a:latin typeface="Arial Narrow" pitchFamily="34" charset="0"/>
                </a:rPr>
                <a:t>Water </a:t>
              </a:r>
              <a:r>
                <a:rPr lang="en-US" i="1" dirty="0">
                  <a:latin typeface="Arial Narrow" pitchFamily="34" charset="0"/>
                </a:rPr>
                <a:t>cooling </a:t>
              </a:r>
              <a:r>
                <a:rPr lang="en-US" i="1" dirty="0" smtClean="0">
                  <a:latin typeface="Arial Narrow" pitchFamily="34" charset="0"/>
                </a:rPr>
                <a:t>30bars</a:t>
              </a:r>
              <a:r>
                <a:rPr lang="en-US" i="1" dirty="0">
                  <a:latin typeface="Arial Narrow" pitchFamily="34" charset="0"/>
                </a:rPr>
                <a:t>, 100°-</a:t>
              </a:r>
              <a:r>
                <a:rPr lang="en-US" i="1" dirty="0" smtClean="0">
                  <a:latin typeface="Arial Narrow" pitchFamily="34" charset="0"/>
                </a:rPr>
                <a:t>150°C</a:t>
              </a:r>
              <a:endParaRPr lang="en-US" i="1" dirty="0">
                <a:latin typeface="Arial Narrow" pitchFamily="34" charset="0"/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1011" y="0"/>
            <a:ext cx="7237413" cy="909637"/>
          </a:xfrm>
        </p:spPr>
        <p:txBody>
          <a:bodyPr/>
          <a:lstStyle/>
          <a:p>
            <a:r>
              <a:rPr lang="en-US" sz="2400" dirty="0" smtClean="0">
                <a:latin typeface="Arial Narrow" pitchFamily="34" charset="0"/>
              </a:rPr>
              <a:t>Prototypes </a:t>
            </a:r>
            <a:r>
              <a:rPr lang="en-US" sz="2400" dirty="0">
                <a:latin typeface="Arial Narrow" pitchFamily="34" charset="0"/>
              </a:rPr>
              <a:t>of Metallic Mirror </a:t>
            </a:r>
            <a:r>
              <a:rPr lang="en-US" sz="2400" dirty="0" smtClean="0">
                <a:latin typeface="Arial Narrow" pitchFamily="34" charset="0"/>
              </a:rPr>
              <a:t/>
            </a:r>
            <a:br>
              <a:rPr lang="en-US" sz="2400" dirty="0" smtClean="0">
                <a:latin typeface="Arial Narrow" pitchFamily="34" charset="0"/>
              </a:rPr>
            </a:br>
            <a:r>
              <a:rPr lang="en-US" sz="2400" dirty="0" smtClean="0">
                <a:latin typeface="Arial Narrow" pitchFamily="34" charset="0"/>
              </a:rPr>
              <a:t>for ITER DIAGNOSTICS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|  PAGE </a:t>
            </a:r>
            <a:fld id="{E5472679-CD9D-487F-BAFF-85BB3BAD94EB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  <p:sp>
        <p:nvSpPr>
          <p:cNvPr id="5" name="ZoneTexte 3"/>
          <p:cNvSpPr txBox="1">
            <a:spLocks noChangeArrowheads="1"/>
          </p:cNvSpPr>
          <p:nvPr/>
        </p:nvSpPr>
        <p:spPr bwMode="auto">
          <a:xfrm>
            <a:off x="179512" y="1063535"/>
            <a:ext cx="8964488" cy="13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 Narrow" pitchFamily="34" charset="0"/>
              </a:rPr>
              <a:t>Eight </a:t>
            </a:r>
            <a:r>
              <a:rPr lang="en-US" b="1" dirty="0" smtClean="0">
                <a:solidFill>
                  <a:srgbClr val="000000"/>
                </a:solidFill>
                <a:latin typeface="Arial Narrow" pitchFamily="34" charset="0"/>
              </a:rPr>
              <a:t>cooled full scale ITER mirrors </a:t>
            </a:r>
            <a:r>
              <a:rPr lang="en-US" dirty="0" smtClean="0">
                <a:solidFill>
                  <a:srgbClr val="000000"/>
                </a:solidFill>
                <a:latin typeface="Arial Narrow" pitchFamily="34" charset="0"/>
              </a:rPr>
              <a:t>manufactured</a:t>
            </a: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q"/>
            </a:pPr>
            <a:r>
              <a:rPr lang="en-US" dirty="0" smtClean="0">
                <a:solidFill>
                  <a:srgbClr val="000000"/>
                </a:solidFill>
                <a:latin typeface="Arial Narrow" pitchFamily="34" charset="0"/>
              </a:rPr>
              <a:t>Tested</a:t>
            </a:r>
            <a:r>
              <a:rPr lang="en-US" b="1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 Narrow" pitchFamily="34" charset="0"/>
              </a:rPr>
              <a:t>under various ITER </a:t>
            </a:r>
            <a:r>
              <a:rPr lang="en-US" dirty="0">
                <a:solidFill>
                  <a:srgbClr val="000000"/>
                </a:solidFill>
                <a:latin typeface="Arial Narrow" pitchFamily="34" charset="0"/>
              </a:rPr>
              <a:t>relevant </a:t>
            </a:r>
            <a:r>
              <a:rPr lang="en-US" dirty="0" smtClean="0">
                <a:solidFill>
                  <a:srgbClr val="000000"/>
                </a:solidFill>
                <a:latin typeface="Arial Narrow" pitchFamily="34" charset="0"/>
              </a:rPr>
              <a:t>conditions (vacuum</a:t>
            </a:r>
            <a:r>
              <a:rPr lang="en-US" dirty="0">
                <a:solidFill>
                  <a:srgbClr val="000000"/>
                </a:solidFill>
                <a:latin typeface="Arial Narrow" pitchFamily="34" charset="0"/>
              </a:rPr>
              <a:t>, pressure, </a:t>
            </a:r>
            <a:r>
              <a:rPr lang="en-US" dirty="0" smtClean="0">
                <a:solidFill>
                  <a:srgbClr val="000000"/>
                </a:solidFill>
                <a:latin typeface="Arial Narrow" pitchFamily="34" charset="0"/>
              </a:rPr>
              <a:t>cooling)</a:t>
            </a:r>
            <a:endParaRPr lang="en-US" dirty="0">
              <a:solidFill>
                <a:srgbClr val="000000"/>
              </a:solidFill>
              <a:latin typeface="Arial Narrow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q"/>
            </a:pPr>
            <a:r>
              <a:rPr lang="en-US" dirty="0" smtClean="0">
                <a:solidFill>
                  <a:srgbClr val="000000"/>
                </a:solidFill>
                <a:latin typeface="Arial Narrow" pitchFamily="34" charset="0"/>
              </a:rPr>
              <a:t>Allow </a:t>
            </a:r>
            <a:r>
              <a:rPr lang="en-US" dirty="0">
                <a:solidFill>
                  <a:srgbClr val="000000"/>
                </a:solidFill>
                <a:latin typeface="Arial Narrow" pitchFamily="34" charset="0"/>
              </a:rPr>
              <a:t>identifying R&amp;D needs to satisfy ITER RAMI constraints</a:t>
            </a:r>
            <a:endParaRPr lang="en-US" dirty="0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64088" y="6502400"/>
            <a:ext cx="27126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  <a:cs typeface="Calibri" pitchFamily="34" charset="0"/>
              </a:rPr>
              <a:t>Ensure ITER Safe Operation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2" name="ZoneTexte 12"/>
          <p:cNvSpPr txBox="1">
            <a:spLocks noChangeArrowheads="1"/>
          </p:cNvSpPr>
          <p:nvPr/>
        </p:nvSpPr>
        <p:spPr bwMode="auto">
          <a:xfrm>
            <a:off x="2870717" y="6363488"/>
            <a:ext cx="114486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 err="1" smtClean="0">
                <a:solidFill>
                  <a:srgbClr val="3931DF"/>
                </a:solidFill>
                <a:latin typeface="Arial Narrow" pitchFamily="34" charset="0"/>
              </a:rPr>
              <a:t>Joanny</a:t>
            </a:r>
            <a:r>
              <a:rPr lang="en-US" sz="1600" i="1" dirty="0" smtClean="0">
                <a:solidFill>
                  <a:srgbClr val="3931DF"/>
                </a:solidFill>
                <a:latin typeface="Arial Narrow" pitchFamily="34" charset="0"/>
              </a:rPr>
              <a:t> 2012</a:t>
            </a:r>
            <a:endParaRPr lang="en-US" sz="1600" i="1" dirty="0">
              <a:solidFill>
                <a:srgbClr val="3931DF"/>
              </a:solidFill>
              <a:latin typeface="Arial Narrow" pitchFamily="34" charset="0"/>
            </a:endParaRPr>
          </a:p>
        </p:txBody>
      </p:sp>
      <p:sp>
        <p:nvSpPr>
          <p:cNvPr id="15" name="ZoneTexte 6"/>
          <p:cNvSpPr txBox="1">
            <a:spLocks noChangeArrowheads="1"/>
          </p:cNvSpPr>
          <p:nvPr/>
        </p:nvSpPr>
        <p:spPr bwMode="auto">
          <a:xfrm>
            <a:off x="7314435" y="931398"/>
            <a:ext cx="18101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b="1" dirty="0" err="1" smtClean="0">
                <a:solidFill>
                  <a:srgbClr val="3931DF"/>
                </a:solidFill>
                <a:latin typeface="Arial Narrow" pitchFamily="34" charset="0"/>
              </a:rPr>
              <a:t>Salasca</a:t>
            </a:r>
            <a:r>
              <a:rPr lang="en-US" b="1" dirty="0" smtClean="0">
                <a:solidFill>
                  <a:srgbClr val="3931DF"/>
                </a:solidFill>
                <a:latin typeface="Arial Narrow" pitchFamily="34" charset="0"/>
              </a:rPr>
              <a:t> ITR/P5-27</a:t>
            </a:r>
            <a:endParaRPr lang="en-US" b="1" dirty="0">
              <a:solidFill>
                <a:srgbClr val="3931DF"/>
              </a:solidFill>
              <a:latin typeface="Arial Narrow" pitchFamily="34" charset="0"/>
            </a:endParaRPr>
          </a:p>
        </p:txBody>
      </p:sp>
      <p:grpSp>
        <p:nvGrpSpPr>
          <p:cNvPr id="16" name="Groupe 15"/>
          <p:cNvGrpSpPr/>
          <p:nvPr/>
        </p:nvGrpSpPr>
        <p:grpSpPr>
          <a:xfrm>
            <a:off x="4644008" y="2564904"/>
            <a:ext cx="3976551" cy="3712130"/>
            <a:chOff x="4644008" y="2739465"/>
            <a:chExt cx="3976551" cy="3712130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9544" y="2739465"/>
              <a:ext cx="3931015" cy="3166248"/>
            </a:xfrm>
            <a:prstGeom prst="rect">
              <a:avLst/>
            </a:prstGeom>
          </p:spPr>
        </p:pic>
        <p:sp>
          <p:nvSpPr>
            <p:cNvPr id="14" name="ZoneTexte 13"/>
            <p:cNvSpPr txBox="1"/>
            <p:nvPr/>
          </p:nvSpPr>
          <p:spPr>
            <a:xfrm>
              <a:off x="4644008" y="5805264"/>
              <a:ext cx="39692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i="1" dirty="0">
                  <a:latin typeface="Arial Narrow" pitchFamily="34" charset="0"/>
                </a:rPr>
                <a:t>Temperatures </a:t>
              </a:r>
              <a:r>
                <a:rPr lang="en-US" i="1" dirty="0" smtClean="0">
                  <a:latin typeface="Arial Narrow" pitchFamily="34" charset="0"/>
                </a:rPr>
                <a:t>in </a:t>
              </a:r>
              <a:r>
                <a:rPr lang="en-US" i="1" dirty="0">
                  <a:latin typeface="Arial Narrow" pitchFamily="34" charset="0"/>
                </a:rPr>
                <a:t>WAVS Head Mirror Assembly in operating conditions</a:t>
              </a:r>
            </a:p>
          </p:txBody>
        </p:sp>
      </p:grpSp>
      <p:pic>
        <p:nvPicPr>
          <p:cNvPr id="18" name="Picture 8" descr="IRFMblan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975" y="260350"/>
            <a:ext cx="7270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315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OUTLINE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|  PAGE </a:t>
            </a:r>
            <a:fld id="{E5472679-CD9D-487F-BAFF-85BB3BAD94EB}" type="slidenum">
              <a:rPr lang="fr-FR" smtClean="0"/>
              <a:pPr>
                <a:defRPr/>
              </a:pPr>
              <a:t>18</a:t>
            </a:fld>
            <a:endParaRPr lang="fr-FR" dirty="0"/>
          </a:p>
        </p:txBody>
      </p:sp>
      <p:pic>
        <p:nvPicPr>
          <p:cNvPr id="7" name="Picture 8" descr="IRFMblan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975" y="260350"/>
            <a:ext cx="7270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Tokamak_Cutaway_Baseline_Nov10_lowres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6" b="8682"/>
          <a:stretch/>
        </p:blipFill>
        <p:spPr bwMode="auto">
          <a:xfrm>
            <a:off x="35496" y="998670"/>
            <a:ext cx="7386888" cy="5670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98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cteur droit avec flèche 8"/>
          <p:cNvCxnSpPr/>
          <p:nvPr/>
        </p:nvCxnSpPr>
        <p:spPr>
          <a:xfrm flipV="1">
            <a:off x="3851920" y="1268760"/>
            <a:ext cx="2826568" cy="3600400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678488" y="1052736"/>
            <a:ext cx="25020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latin typeface="Arial Narrow" pitchFamily="34" charset="0"/>
              </a:rPr>
              <a:t>Mitigate </a:t>
            </a:r>
            <a:r>
              <a:rPr lang="en-US" sz="2400" b="1" dirty="0">
                <a:latin typeface="Arial Narrow" pitchFamily="34" charset="0"/>
              </a:rPr>
              <a:t>risks for ITER </a:t>
            </a:r>
            <a:r>
              <a:rPr lang="en-US" sz="2400" b="1" dirty="0" err="1" smtClean="0">
                <a:latin typeface="Arial Narrow" pitchFamily="34" charset="0"/>
              </a:rPr>
              <a:t>divertor</a:t>
            </a:r>
            <a:endParaRPr lang="en-US" sz="2400" b="1" dirty="0" smtClean="0">
              <a:latin typeface="Arial Narrow" pitchFamily="34" charset="0"/>
            </a:endParaRPr>
          </a:p>
          <a:p>
            <a:pPr>
              <a:defRPr/>
            </a:pPr>
            <a:endParaRPr lang="en-US" sz="2400" dirty="0" smtClean="0">
              <a:latin typeface="Arial Narrow" pitchFamily="34" charset="0"/>
            </a:endParaRPr>
          </a:p>
          <a:p>
            <a:pPr>
              <a:defRPr/>
            </a:pPr>
            <a:r>
              <a:rPr lang="en-US" sz="2400" dirty="0" smtClean="0">
                <a:latin typeface="Arial Narrow" pitchFamily="34" charset="0"/>
              </a:rPr>
              <a:t>The WEST project</a:t>
            </a:r>
            <a:endParaRPr lang="en-US" sz="2400" dirty="0">
              <a:latin typeface="Arial Narrow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02442" y="2636912"/>
            <a:ext cx="187904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n-US" b="1" dirty="0" err="1" smtClean="0">
                <a:solidFill>
                  <a:srgbClr val="3931DF"/>
                </a:solidFill>
                <a:latin typeface="Arial Narrow" pitchFamily="34" charset="0"/>
                <a:ea typeface="MS Mincho"/>
              </a:rPr>
              <a:t>Courtois</a:t>
            </a:r>
            <a:r>
              <a:rPr lang="en-US" b="1" dirty="0" smtClean="0">
                <a:solidFill>
                  <a:srgbClr val="3931DF"/>
                </a:solidFill>
                <a:latin typeface="Arial Narrow" pitchFamily="34" charset="0"/>
                <a:ea typeface="MS Mincho"/>
              </a:rPr>
              <a:t> ITR/P5-07</a:t>
            </a:r>
            <a:endParaRPr lang="en-US" b="1" dirty="0">
              <a:solidFill>
                <a:srgbClr val="3931DF"/>
              </a:solidFill>
              <a:latin typeface="Arial Narrow" pitchFamily="34" charset="0"/>
              <a:ea typeface="MS Mincho"/>
            </a:endParaRPr>
          </a:p>
        </p:txBody>
      </p:sp>
      <p:sp>
        <p:nvSpPr>
          <p:cNvPr id="10" name="ZoneTexte 6"/>
          <p:cNvSpPr txBox="1">
            <a:spLocks noChangeArrowheads="1"/>
          </p:cNvSpPr>
          <p:nvPr/>
        </p:nvSpPr>
        <p:spPr bwMode="auto">
          <a:xfrm>
            <a:off x="7146235" y="3059668"/>
            <a:ext cx="18902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b="1" dirty="0" smtClean="0">
                <a:solidFill>
                  <a:srgbClr val="3931DF"/>
                </a:solidFill>
                <a:latin typeface="Arial Narrow" pitchFamily="34" charset="0"/>
              </a:rPr>
              <a:t>Ghendrih TH/P4-26</a:t>
            </a:r>
            <a:endParaRPr lang="en-US" b="1" dirty="0">
              <a:solidFill>
                <a:srgbClr val="3931DF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38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TORE supra EXPERIMENT</a:t>
            </a:r>
            <a:endParaRPr lang="fr-FR" dirty="0"/>
          </a:p>
        </p:txBody>
      </p: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4816351" y="1916832"/>
            <a:ext cx="4159545" cy="3066891"/>
            <a:chOff x="476" y="1561"/>
            <a:chExt cx="2404" cy="1553"/>
          </a:xfrm>
        </p:grpSpPr>
        <p:pic>
          <p:nvPicPr>
            <p:cNvPr id="9" name="Picture 17" descr="TS_vue general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1561"/>
              <a:ext cx="2404" cy="1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Oval 38"/>
            <p:cNvSpPr>
              <a:spLocks noChangeArrowheads="1"/>
            </p:cNvSpPr>
            <p:nvPr/>
          </p:nvSpPr>
          <p:spPr bwMode="auto">
            <a:xfrm flipH="1">
              <a:off x="748" y="2568"/>
              <a:ext cx="226" cy="499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1" name="Espace réservé du contenu 11"/>
          <p:cNvSpPr>
            <a:spLocks noGrp="1"/>
          </p:cNvSpPr>
          <p:nvPr>
            <p:ph idx="1"/>
          </p:nvPr>
        </p:nvSpPr>
        <p:spPr>
          <a:xfrm>
            <a:off x="35496" y="764704"/>
            <a:ext cx="4464497" cy="4104456"/>
          </a:xfrm>
        </p:spPr>
        <p:txBody>
          <a:bodyPr/>
          <a:lstStyle/>
          <a:p>
            <a:pPr mar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800" dirty="0" smtClean="0">
                <a:solidFill>
                  <a:srgbClr val="C00000"/>
                </a:solidFill>
              </a:rPr>
              <a:t>1988: </a:t>
            </a:r>
            <a:r>
              <a:rPr lang="fr-FR" sz="1800" dirty="0" smtClean="0">
                <a:solidFill>
                  <a:srgbClr val="666666"/>
                </a:solidFill>
              </a:rPr>
              <a:t>first plasma</a:t>
            </a:r>
          </a:p>
          <a:p>
            <a:pPr mar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800" dirty="0" smtClean="0">
                <a:solidFill>
                  <a:srgbClr val="C00000"/>
                </a:solidFill>
              </a:rPr>
              <a:t>1996: </a:t>
            </a:r>
            <a:r>
              <a:rPr lang="fr-FR" sz="1800" dirty="0" smtClean="0">
                <a:solidFill>
                  <a:srgbClr val="666666"/>
                </a:solidFill>
              </a:rPr>
              <a:t>plasma duration </a:t>
            </a:r>
            <a:r>
              <a:rPr lang="fr-FR" sz="1800" dirty="0" err="1" smtClean="0">
                <a:solidFill>
                  <a:srgbClr val="666666"/>
                </a:solidFill>
              </a:rPr>
              <a:t>overcomes</a:t>
            </a:r>
            <a:r>
              <a:rPr lang="fr-FR" sz="1800" dirty="0" smtClean="0">
                <a:solidFill>
                  <a:srgbClr val="666666"/>
                </a:solidFill>
              </a:rPr>
              <a:t> 2min</a:t>
            </a:r>
          </a:p>
          <a:p>
            <a:pPr mar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800" dirty="0" smtClean="0">
                <a:solidFill>
                  <a:srgbClr val="C00000"/>
                </a:solidFill>
              </a:rPr>
              <a:t>2002: </a:t>
            </a:r>
            <a:r>
              <a:rPr lang="fr-FR" sz="1800" dirty="0" smtClean="0">
                <a:solidFill>
                  <a:srgbClr val="666666"/>
                </a:solidFill>
              </a:rPr>
              <a:t>first </a:t>
            </a:r>
            <a:r>
              <a:rPr lang="fr-FR" sz="1800" dirty="0" err="1" smtClean="0">
                <a:solidFill>
                  <a:srgbClr val="666666"/>
                </a:solidFill>
              </a:rPr>
              <a:t>wall</a:t>
            </a:r>
            <a:r>
              <a:rPr lang="fr-FR" sz="1800" dirty="0" smtClean="0">
                <a:solidFill>
                  <a:srgbClr val="666666"/>
                </a:solidFill>
              </a:rPr>
              <a:t> &amp; PFC 100% </a:t>
            </a:r>
            <a:r>
              <a:rPr lang="fr-FR" sz="1800" dirty="0" err="1" smtClean="0">
                <a:solidFill>
                  <a:srgbClr val="666666"/>
                </a:solidFill>
              </a:rPr>
              <a:t>actively</a:t>
            </a:r>
            <a:r>
              <a:rPr lang="fr-FR" sz="1800" dirty="0" smtClean="0">
                <a:solidFill>
                  <a:srgbClr val="666666"/>
                </a:solidFill>
              </a:rPr>
              <a:t> </a:t>
            </a:r>
            <a:r>
              <a:rPr lang="fr-FR" sz="1800" dirty="0" err="1" smtClean="0">
                <a:solidFill>
                  <a:srgbClr val="666666"/>
                </a:solidFill>
              </a:rPr>
              <a:t>cooled</a:t>
            </a:r>
            <a:endParaRPr lang="fr-FR" sz="1800" dirty="0" smtClean="0">
              <a:solidFill>
                <a:srgbClr val="666666"/>
              </a:solidFill>
            </a:endParaRPr>
          </a:p>
          <a:p>
            <a:pPr mar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800" dirty="0" smtClean="0">
                <a:solidFill>
                  <a:srgbClr val="C00000"/>
                </a:solidFill>
              </a:rPr>
              <a:t>2003: </a:t>
            </a:r>
            <a:r>
              <a:rPr lang="fr-FR" sz="1800" dirty="0" smtClean="0">
                <a:solidFill>
                  <a:srgbClr val="666666"/>
                </a:solidFill>
              </a:rPr>
              <a:t>world record: 6’30’’ pulses and 1GJ </a:t>
            </a:r>
            <a:r>
              <a:rPr lang="fr-FR" sz="1800" dirty="0" err="1" smtClean="0">
                <a:solidFill>
                  <a:srgbClr val="666666"/>
                </a:solidFill>
              </a:rPr>
              <a:t>injected</a:t>
            </a:r>
            <a:r>
              <a:rPr lang="fr-FR" sz="1800" dirty="0" smtClean="0">
                <a:solidFill>
                  <a:srgbClr val="666666"/>
                </a:solidFill>
              </a:rPr>
              <a:t>/</a:t>
            </a:r>
            <a:r>
              <a:rPr lang="fr-FR" sz="1800" dirty="0" err="1" smtClean="0">
                <a:solidFill>
                  <a:srgbClr val="666666"/>
                </a:solidFill>
              </a:rPr>
              <a:t>extracted</a:t>
            </a:r>
            <a:endParaRPr lang="fr-FR" sz="1800" dirty="0" smtClean="0">
              <a:solidFill>
                <a:srgbClr val="666666"/>
              </a:solidFill>
            </a:endParaRPr>
          </a:p>
          <a:p>
            <a:pPr mar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800" dirty="0" smtClean="0">
                <a:solidFill>
                  <a:srgbClr val="C00000"/>
                </a:solidFill>
              </a:rPr>
              <a:t>2010: </a:t>
            </a:r>
            <a:r>
              <a:rPr lang="fr-FR" sz="1800" dirty="0" err="1" smtClean="0">
                <a:solidFill>
                  <a:srgbClr val="666666"/>
                </a:solidFill>
              </a:rPr>
              <a:t>increased</a:t>
            </a:r>
            <a:r>
              <a:rPr lang="fr-FR" sz="1800" dirty="0" smtClean="0">
                <a:solidFill>
                  <a:srgbClr val="666666"/>
                </a:solidFill>
              </a:rPr>
              <a:t> </a:t>
            </a:r>
            <a:r>
              <a:rPr lang="fr-FR" sz="1800" dirty="0" err="1" smtClean="0">
                <a:solidFill>
                  <a:srgbClr val="666666"/>
                </a:solidFill>
              </a:rPr>
              <a:t>steady</a:t>
            </a:r>
            <a:r>
              <a:rPr lang="fr-FR" sz="1800" dirty="0" smtClean="0">
                <a:solidFill>
                  <a:srgbClr val="666666"/>
                </a:solidFill>
              </a:rPr>
              <a:t>-state </a:t>
            </a:r>
            <a:r>
              <a:rPr lang="fr-FR" sz="1800" dirty="0" err="1" smtClean="0">
                <a:solidFill>
                  <a:srgbClr val="666666"/>
                </a:solidFill>
              </a:rPr>
              <a:t>current</a:t>
            </a:r>
            <a:r>
              <a:rPr lang="fr-FR" sz="1800" dirty="0" smtClean="0">
                <a:solidFill>
                  <a:srgbClr val="666666"/>
                </a:solidFill>
              </a:rPr>
              <a:t> drive </a:t>
            </a:r>
            <a:r>
              <a:rPr lang="fr-FR" sz="1800" dirty="0" err="1" smtClean="0">
                <a:solidFill>
                  <a:srgbClr val="666666"/>
                </a:solidFill>
              </a:rPr>
              <a:t>capability</a:t>
            </a:r>
            <a:r>
              <a:rPr lang="fr-FR" sz="1800" dirty="0" smtClean="0">
                <a:solidFill>
                  <a:srgbClr val="666666"/>
                </a:solidFill>
              </a:rPr>
              <a:t>: &gt;6MW LHCD + passive-active </a:t>
            </a:r>
            <a:r>
              <a:rPr lang="fr-FR" sz="1800" dirty="0" err="1" smtClean="0">
                <a:solidFill>
                  <a:srgbClr val="666666"/>
                </a:solidFill>
              </a:rPr>
              <a:t>multijunction</a:t>
            </a:r>
            <a:r>
              <a:rPr lang="fr-FR" sz="1800" dirty="0" smtClean="0">
                <a:solidFill>
                  <a:srgbClr val="666666"/>
                </a:solidFill>
              </a:rPr>
              <a:t> </a:t>
            </a:r>
            <a:r>
              <a:rPr lang="fr-FR" sz="1800" dirty="0" err="1" smtClean="0">
                <a:solidFill>
                  <a:srgbClr val="666666"/>
                </a:solidFill>
              </a:rPr>
              <a:t>antenna</a:t>
            </a:r>
            <a:endParaRPr lang="fr-FR" sz="1800" dirty="0" smtClean="0">
              <a:solidFill>
                <a:srgbClr val="666666"/>
              </a:solidFill>
            </a:endParaRPr>
          </a:p>
        </p:txBody>
      </p:sp>
      <p:pic>
        <p:nvPicPr>
          <p:cNvPr id="12" name="Picture 8" descr="IRFMblan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975" y="260350"/>
            <a:ext cx="7270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35496" y="5805264"/>
            <a:ext cx="9065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rgbClr val="C00000"/>
                </a:solidFill>
              </a:rPr>
              <a:t>Transfers</a:t>
            </a:r>
            <a:r>
              <a:rPr lang="fr-FR" dirty="0" smtClean="0">
                <a:solidFill>
                  <a:srgbClr val="C00000"/>
                </a:solidFill>
              </a:rPr>
              <a:t> </a:t>
            </a:r>
            <a:r>
              <a:rPr lang="fr-FR" dirty="0" err="1" smtClean="0">
                <a:solidFill>
                  <a:srgbClr val="C00000"/>
                </a:solidFill>
              </a:rPr>
              <a:t>towards</a:t>
            </a:r>
            <a:r>
              <a:rPr lang="fr-FR" dirty="0" smtClean="0">
                <a:solidFill>
                  <a:srgbClr val="C00000"/>
                </a:solidFill>
              </a:rPr>
              <a:t> W7-X, ITER &amp; JT60-SA</a:t>
            </a:r>
            <a:r>
              <a:rPr lang="fr-FR" dirty="0" smtClean="0">
                <a:solidFill>
                  <a:srgbClr val="666666"/>
                </a:solidFill>
              </a:rPr>
              <a:t>: </a:t>
            </a:r>
            <a:r>
              <a:rPr lang="fr-FR" dirty="0" err="1">
                <a:solidFill>
                  <a:srgbClr val="666666"/>
                </a:solidFill>
              </a:rPr>
              <a:t>SuperConducting</a:t>
            </a:r>
            <a:r>
              <a:rPr lang="fr-FR" dirty="0">
                <a:solidFill>
                  <a:srgbClr val="666666"/>
                </a:solidFill>
              </a:rPr>
              <a:t> </a:t>
            </a:r>
            <a:r>
              <a:rPr lang="fr-FR" dirty="0" err="1" smtClean="0">
                <a:solidFill>
                  <a:srgbClr val="666666"/>
                </a:solidFill>
              </a:rPr>
              <a:t>magnets</a:t>
            </a:r>
            <a:r>
              <a:rPr lang="fr-FR" dirty="0" smtClean="0">
                <a:solidFill>
                  <a:srgbClr val="666666"/>
                </a:solidFill>
              </a:rPr>
              <a:t>, </a:t>
            </a:r>
            <a:r>
              <a:rPr lang="fr-FR" dirty="0" err="1" smtClean="0">
                <a:solidFill>
                  <a:srgbClr val="666666"/>
                </a:solidFill>
              </a:rPr>
              <a:t>actively</a:t>
            </a:r>
            <a:r>
              <a:rPr lang="fr-FR" dirty="0" smtClean="0">
                <a:solidFill>
                  <a:srgbClr val="666666"/>
                </a:solidFill>
              </a:rPr>
              <a:t> </a:t>
            </a:r>
            <a:r>
              <a:rPr lang="fr-FR" dirty="0" err="1" smtClean="0">
                <a:solidFill>
                  <a:srgbClr val="666666"/>
                </a:solidFill>
              </a:rPr>
              <a:t>cooled</a:t>
            </a:r>
            <a:r>
              <a:rPr lang="fr-FR" dirty="0" smtClean="0">
                <a:solidFill>
                  <a:srgbClr val="666666"/>
                </a:solidFill>
              </a:rPr>
              <a:t> PFC and surface </a:t>
            </a:r>
            <a:r>
              <a:rPr lang="fr-FR" dirty="0" err="1" smtClean="0">
                <a:solidFill>
                  <a:srgbClr val="666666"/>
                </a:solidFill>
              </a:rPr>
              <a:t>temperature</a:t>
            </a:r>
            <a:r>
              <a:rPr lang="fr-FR" dirty="0" smtClean="0">
                <a:solidFill>
                  <a:srgbClr val="666666"/>
                </a:solidFill>
              </a:rPr>
              <a:t> </a:t>
            </a:r>
            <a:r>
              <a:rPr lang="fr-FR" dirty="0" err="1" smtClean="0">
                <a:solidFill>
                  <a:srgbClr val="666666"/>
                </a:solidFill>
              </a:rPr>
              <a:t>monitoring&amp;control</a:t>
            </a:r>
            <a:r>
              <a:rPr lang="fr-FR" dirty="0" smtClean="0">
                <a:solidFill>
                  <a:srgbClr val="666666"/>
                </a:solidFill>
              </a:rPr>
              <a:t>, </a:t>
            </a:r>
            <a:r>
              <a:rPr lang="fr-FR" dirty="0" err="1" smtClean="0">
                <a:solidFill>
                  <a:srgbClr val="666666"/>
                </a:solidFill>
              </a:rPr>
              <a:t>steady</a:t>
            </a:r>
            <a:r>
              <a:rPr lang="fr-FR" dirty="0" smtClean="0">
                <a:solidFill>
                  <a:srgbClr val="666666"/>
                </a:solidFill>
              </a:rPr>
              <a:t>-state </a:t>
            </a:r>
            <a:r>
              <a:rPr lang="fr-FR" dirty="0" err="1" smtClean="0">
                <a:solidFill>
                  <a:srgbClr val="666666"/>
                </a:solidFill>
              </a:rPr>
              <a:t>discharges</a:t>
            </a:r>
            <a:r>
              <a:rPr lang="fr-FR" dirty="0" smtClean="0">
                <a:solidFill>
                  <a:srgbClr val="666666"/>
                </a:solidFill>
              </a:rPr>
              <a:t> (RF power, </a:t>
            </a:r>
            <a:r>
              <a:rPr lang="fr-FR" dirty="0" err="1" smtClean="0">
                <a:solidFill>
                  <a:srgbClr val="666666"/>
                </a:solidFill>
              </a:rPr>
              <a:t>current</a:t>
            </a:r>
            <a:r>
              <a:rPr lang="fr-FR" dirty="0" smtClean="0">
                <a:solidFill>
                  <a:srgbClr val="666666"/>
                </a:solidFill>
              </a:rPr>
              <a:t> drive, feedback control)</a:t>
            </a:r>
            <a:endParaRPr lang="fr-FR" dirty="0">
              <a:solidFill>
                <a:srgbClr val="666666"/>
              </a:solidFill>
            </a:endParaRPr>
          </a:p>
          <a:p>
            <a:endParaRPr lang="fr-FR" dirty="0"/>
          </a:p>
        </p:txBody>
      </p:sp>
      <p:sp>
        <p:nvSpPr>
          <p:cNvPr id="15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8061325" y="6519863"/>
            <a:ext cx="1119188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|  PAGE </a:t>
            </a:r>
            <a:fld id="{E5472679-CD9D-487F-BAFF-85BB3BAD94EB}" type="slidenum">
              <a:rPr lang="fr-FR" smtClean="0"/>
              <a:pPr>
                <a:defRPr/>
              </a:pPr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807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OUTLINE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|  PAGE </a:t>
            </a:r>
            <a:fld id="{E5472679-CD9D-487F-BAFF-85BB3BAD94EB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  <p:pic>
        <p:nvPicPr>
          <p:cNvPr id="7" name="Picture 8" descr="IRFMblan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975" y="260350"/>
            <a:ext cx="7270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6678488" y="1052736"/>
            <a:ext cx="25020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latin typeface="Arial Narrow" pitchFamily="34" charset="0"/>
              </a:rPr>
              <a:t>Support the Broader Approach</a:t>
            </a:r>
          </a:p>
          <a:p>
            <a:pPr>
              <a:defRPr/>
            </a:pPr>
            <a:endParaRPr lang="en-US" sz="2400" dirty="0" smtClean="0">
              <a:latin typeface="Arial Narrow" pitchFamily="34" charset="0"/>
            </a:endParaRPr>
          </a:p>
          <a:p>
            <a:pPr>
              <a:defRPr/>
            </a:pPr>
            <a:r>
              <a:rPr lang="en-US" sz="2400" dirty="0" smtClean="0">
                <a:latin typeface="Arial Narrow" pitchFamily="34" charset="0"/>
              </a:rPr>
              <a:t>JT-60SA</a:t>
            </a:r>
          </a:p>
          <a:p>
            <a:pPr>
              <a:defRPr/>
            </a:pPr>
            <a:r>
              <a:rPr lang="en-US" sz="2400" dirty="0" smtClean="0">
                <a:latin typeface="Arial Narrow" pitchFamily="34" charset="0"/>
              </a:rPr>
              <a:t>IFMIF-EVEDA</a:t>
            </a:r>
          </a:p>
          <a:p>
            <a:pPr>
              <a:defRPr/>
            </a:pPr>
            <a:r>
              <a:rPr lang="en-US" sz="2400" dirty="0" smtClean="0">
                <a:latin typeface="Arial Narrow" pitchFamily="34" charset="0"/>
              </a:rPr>
              <a:t>IFERC</a:t>
            </a:r>
          </a:p>
          <a:p>
            <a:pPr>
              <a:defRPr/>
            </a:pPr>
            <a:endParaRPr lang="en-US" sz="2400" dirty="0">
              <a:latin typeface="Arial Narrow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15" y="1149336"/>
            <a:ext cx="5547686" cy="5231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necteur droit avec flèche 8"/>
          <p:cNvCxnSpPr/>
          <p:nvPr/>
        </p:nvCxnSpPr>
        <p:spPr>
          <a:xfrm flipV="1">
            <a:off x="3491880" y="1268760"/>
            <a:ext cx="3186608" cy="3240360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6"/>
          <p:cNvSpPr txBox="1">
            <a:spLocks noChangeArrowheads="1"/>
          </p:cNvSpPr>
          <p:nvPr/>
        </p:nvSpPr>
        <p:spPr bwMode="auto">
          <a:xfrm>
            <a:off x="7357935" y="3358733"/>
            <a:ext cx="17860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b="1" dirty="0" err="1" smtClean="0">
                <a:solidFill>
                  <a:srgbClr val="3931DF"/>
                </a:solidFill>
                <a:latin typeface="Arial Narrow" pitchFamily="34" charset="0"/>
              </a:rPr>
              <a:t>Bayetti</a:t>
            </a:r>
            <a:r>
              <a:rPr lang="en-US" b="1" dirty="0" smtClean="0">
                <a:solidFill>
                  <a:srgbClr val="3931DF"/>
                </a:solidFill>
                <a:latin typeface="Arial Narrow" pitchFamily="34" charset="0"/>
              </a:rPr>
              <a:t> FTP/P1-29</a:t>
            </a:r>
          </a:p>
          <a:p>
            <a:pPr algn="r" eaLnBrk="1" hangingPunct="1"/>
            <a:r>
              <a:rPr lang="en-US" b="1" dirty="0" err="1" smtClean="0">
                <a:solidFill>
                  <a:srgbClr val="3931DF"/>
                </a:solidFill>
                <a:latin typeface="Arial Narrow" pitchFamily="34" charset="0"/>
              </a:rPr>
              <a:t>Giruzzi</a:t>
            </a:r>
            <a:r>
              <a:rPr lang="en-US" b="1" dirty="0" smtClean="0">
                <a:solidFill>
                  <a:srgbClr val="3931DF"/>
                </a:solidFill>
                <a:latin typeface="Arial Narrow" pitchFamily="34" charset="0"/>
              </a:rPr>
              <a:t> </a:t>
            </a:r>
            <a:r>
              <a:rPr lang="en-US" b="1" dirty="0">
                <a:solidFill>
                  <a:srgbClr val="3931DF"/>
                </a:solidFill>
                <a:latin typeface="Arial Narrow" pitchFamily="34" charset="0"/>
              </a:rPr>
              <a:t>TH/P2-03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420" y="5198469"/>
            <a:ext cx="839109" cy="521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242033"/>
            <a:ext cx="1188823" cy="376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876" y="5988616"/>
            <a:ext cx="1094751" cy="248696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810" y="6034791"/>
            <a:ext cx="1322343" cy="202521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151981"/>
            <a:ext cx="886966" cy="614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455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17 - ISO Rear 3 cassettes ass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65411"/>
            <a:ext cx="3338136" cy="291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lipse 5"/>
          <p:cNvSpPr/>
          <p:nvPr/>
        </p:nvSpPr>
        <p:spPr>
          <a:xfrm>
            <a:off x="5651361" y="1603832"/>
            <a:ext cx="1377579" cy="136815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1011" y="52388"/>
            <a:ext cx="7237413" cy="909637"/>
          </a:xfrm>
        </p:spPr>
        <p:txBody>
          <a:bodyPr/>
          <a:lstStyle/>
          <a:p>
            <a:pPr>
              <a:defRPr/>
            </a:pPr>
            <a:r>
              <a:rPr lang="fr-FR" sz="2400" dirty="0" smtClean="0">
                <a:latin typeface="Arial Narrow" pitchFamily="34" charset="0"/>
              </a:rPr>
              <a:t>TURNING TORE SUPRA INTO USER FACILITY</a:t>
            </a:r>
            <a:br>
              <a:rPr lang="fr-FR" sz="2400" dirty="0" smtClean="0">
                <a:latin typeface="Arial Narrow" pitchFamily="34" charset="0"/>
              </a:rPr>
            </a:br>
            <a:r>
              <a:rPr lang="fr-FR" sz="2400" dirty="0" smtClean="0">
                <a:latin typeface="Arial Narrow" pitchFamily="34" charset="0"/>
              </a:rPr>
              <a:t>DEDICATED TO ITER TUNGSTEN DIVERTOR</a:t>
            </a:r>
            <a:endParaRPr lang="fr-FR" sz="2400" dirty="0">
              <a:latin typeface="Arial Narrow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|  PAGE </a:t>
            </a:r>
            <a:fld id="{E24C795A-1C3A-4470-91C8-0B34DABAF3DF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5076056" y="6502400"/>
            <a:ext cx="2964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  <a:cs typeface="Calibri" pitchFamily="34" charset="0"/>
              </a:rPr>
              <a:t>Mitigate risks for ITER </a:t>
            </a:r>
            <a:r>
              <a:rPr lang="en-US" b="1" dirty="0" err="1" smtClean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  <a:cs typeface="Calibri" pitchFamily="34" charset="0"/>
              </a:rPr>
              <a:t>Divertor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7508436" y="1988840"/>
            <a:ext cx="663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latin typeface="Arial Narrow" pitchFamily="34" charset="0"/>
              </a:rPr>
              <a:t>ITER</a:t>
            </a:r>
            <a:endParaRPr lang="en-US" sz="20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395536" y="1052736"/>
            <a:ext cx="8497695" cy="3060713"/>
            <a:chOff x="3884699" y="1606284"/>
            <a:chExt cx="4986352" cy="1678700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7126" y="1606284"/>
              <a:ext cx="4973925" cy="1678700"/>
            </a:xfrm>
            <a:prstGeom prst="rect">
              <a:avLst/>
            </a:prstGeom>
          </p:spPr>
        </p:pic>
        <p:sp>
          <p:nvSpPr>
            <p:cNvPr id="20491" name="Rectangle 5"/>
            <p:cNvSpPr>
              <a:spLocks noChangeArrowheads="1"/>
            </p:cNvSpPr>
            <p:nvPr/>
          </p:nvSpPr>
          <p:spPr bwMode="auto">
            <a:xfrm>
              <a:off x="3884699" y="3014055"/>
              <a:ext cx="2640129" cy="1985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>
              <a:spAutoFit/>
            </a:bodyPr>
            <a:lstStyle/>
            <a:p>
              <a:pPr marL="381000" defTabSz="190500"/>
              <a:r>
                <a:rPr lang="fr-FR" b="1" dirty="0" smtClean="0">
                  <a:solidFill>
                    <a:srgbClr val="FFFF00"/>
                  </a:solidFill>
                  <a:latin typeface="Arial Narrow" pitchFamily="34" charset="0"/>
                </a:rPr>
                <a:t>Tore Supra</a:t>
              </a:r>
              <a:endParaRPr lang="fr-FR" b="1" dirty="0">
                <a:solidFill>
                  <a:srgbClr val="FFFF00"/>
                </a:solidFill>
                <a:latin typeface="Arial Narrow" pitchFamily="34" charset="0"/>
              </a:endParaRP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7308304" y="2245579"/>
              <a:ext cx="536344" cy="2481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FF00"/>
                  </a:solidFill>
                  <a:latin typeface="Arial Narrow" pitchFamily="34" charset="0"/>
                </a:rPr>
                <a:t>WEST</a:t>
              </a:r>
              <a:endParaRPr lang="en-US" sz="2400" b="1" dirty="0">
                <a:solidFill>
                  <a:srgbClr val="FFFF00"/>
                </a:solidFill>
                <a:latin typeface="Arial Narrow" pitchFamily="34" charset="0"/>
              </a:endParaRPr>
            </a:p>
          </p:txBody>
        </p:sp>
      </p:grpSp>
      <p:pic>
        <p:nvPicPr>
          <p:cNvPr id="15" name="Picture 5" descr="WESTblanc0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299901"/>
            <a:ext cx="974386" cy="39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e 6"/>
          <p:cNvGrpSpPr/>
          <p:nvPr/>
        </p:nvGrpSpPr>
        <p:grpSpPr>
          <a:xfrm>
            <a:off x="-33761" y="4248204"/>
            <a:ext cx="5555921" cy="2438862"/>
            <a:chOff x="-33761" y="4248204"/>
            <a:chExt cx="5555921" cy="2438862"/>
          </a:xfrm>
        </p:grpSpPr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248204"/>
              <a:ext cx="5522160" cy="2438862"/>
            </a:xfrm>
            <a:prstGeom prst="rect">
              <a:avLst/>
            </a:prstGeom>
          </p:spPr>
        </p:pic>
        <p:sp>
          <p:nvSpPr>
            <p:cNvPr id="3" name="ZoneTexte 2"/>
            <p:cNvSpPr txBox="1"/>
            <p:nvPr/>
          </p:nvSpPr>
          <p:spPr>
            <a:xfrm>
              <a:off x="-33761" y="6309320"/>
              <a:ext cx="2678938" cy="307777"/>
            </a:xfrm>
            <a:prstGeom prst="rect">
              <a:avLst/>
            </a:prstGeom>
            <a:solidFill>
              <a:srgbClr val="800080"/>
            </a:solidFill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>
                  <a:solidFill>
                    <a:schemeClr val="bg1"/>
                  </a:solidFill>
                  <a:latin typeface="+mj-lt"/>
                </a:rPr>
                <a:t>Thermal </a:t>
              </a:r>
              <a:r>
                <a:rPr lang="fr-FR" sz="1400" b="1" dirty="0" err="1" smtClean="0">
                  <a:solidFill>
                    <a:schemeClr val="bg1"/>
                  </a:solidFill>
                  <a:latin typeface="+mj-lt"/>
                </a:rPr>
                <a:t>hydraulic</a:t>
              </a:r>
              <a:r>
                <a:rPr lang="fr-FR" sz="1400" b="1" dirty="0" smtClean="0">
                  <a:solidFill>
                    <a:schemeClr val="bg1"/>
                  </a:solidFill>
                  <a:latin typeface="+mj-lt"/>
                </a:rPr>
                <a:t> conditions</a:t>
              </a:r>
              <a:endParaRPr lang="fr-FR" sz="14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62"/>
          <a:stretch/>
        </p:blipFill>
        <p:spPr>
          <a:xfrm>
            <a:off x="415964" y="1052736"/>
            <a:ext cx="4478856" cy="3123177"/>
          </a:xfrm>
          <a:prstGeom prst="rect">
            <a:avLst/>
          </a:prstGeom>
        </p:spPr>
      </p:pic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394785" y="3671857"/>
            <a:ext cx="44992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>
            <a:spAutoFit/>
          </a:bodyPr>
          <a:lstStyle/>
          <a:p>
            <a:pPr marL="381000" defTabSz="190500"/>
            <a:r>
              <a:rPr lang="fr-FR" sz="2400" b="1" dirty="0" smtClean="0">
                <a:solidFill>
                  <a:srgbClr val="FFFF00"/>
                </a:solidFill>
                <a:latin typeface="Arial Narrow" pitchFamily="34" charset="0"/>
              </a:rPr>
              <a:t>Tore Supra</a:t>
            </a:r>
            <a:endParaRPr lang="fr-FR" sz="24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grpSp>
        <p:nvGrpSpPr>
          <p:cNvPr id="26" name="Groupe 25"/>
          <p:cNvGrpSpPr/>
          <p:nvPr/>
        </p:nvGrpSpPr>
        <p:grpSpPr>
          <a:xfrm>
            <a:off x="5471641" y="4088397"/>
            <a:ext cx="3652375" cy="2545887"/>
            <a:chOff x="5471641" y="4088397"/>
            <a:chExt cx="3652375" cy="2545887"/>
          </a:xfrm>
        </p:grpSpPr>
        <p:pic>
          <p:nvPicPr>
            <p:cNvPr id="16" name="Image 1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432"/>
            <a:stretch/>
          </p:blipFill>
          <p:spPr>
            <a:xfrm>
              <a:off x="5471641" y="4293096"/>
              <a:ext cx="1332607" cy="2068507"/>
            </a:xfrm>
            <a:prstGeom prst="rect">
              <a:avLst/>
            </a:prstGeom>
          </p:spPr>
        </p:pic>
        <p:grpSp>
          <p:nvGrpSpPr>
            <p:cNvPr id="25" name="Groupe 24"/>
            <p:cNvGrpSpPr/>
            <p:nvPr/>
          </p:nvGrpSpPr>
          <p:grpSpPr>
            <a:xfrm>
              <a:off x="6856805" y="4088397"/>
              <a:ext cx="2267211" cy="2545887"/>
              <a:chOff x="6856805" y="4088397"/>
              <a:chExt cx="2267211" cy="2545887"/>
            </a:xfrm>
          </p:grpSpPr>
          <p:pic>
            <p:nvPicPr>
              <p:cNvPr id="21" name="Image 20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511" t="7785" r="7744" b="5197"/>
              <a:stretch/>
            </p:blipFill>
            <p:spPr>
              <a:xfrm>
                <a:off x="6856805" y="4271932"/>
                <a:ext cx="2267211" cy="2100018"/>
              </a:xfrm>
              <a:prstGeom prst="rect">
                <a:avLst/>
              </a:prstGeom>
            </p:spPr>
          </p:pic>
          <p:sp>
            <p:nvSpPr>
              <p:cNvPr id="8" name="Rectangle 7"/>
              <p:cNvSpPr/>
              <p:nvPr/>
            </p:nvSpPr>
            <p:spPr>
              <a:xfrm>
                <a:off x="7614571" y="5080147"/>
                <a:ext cx="8515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WEST</a:t>
                </a:r>
              </a:p>
            </p:txBody>
          </p:sp>
          <p:sp>
            <p:nvSpPr>
              <p:cNvPr id="23" name="ZoneTexte 6"/>
              <p:cNvSpPr txBox="1">
                <a:spLocks noChangeArrowheads="1"/>
              </p:cNvSpPr>
              <p:nvPr/>
            </p:nvSpPr>
            <p:spPr bwMode="auto">
              <a:xfrm>
                <a:off x="7020272" y="6264952"/>
                <a:ext cx="189026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/>
                <a:r>
                  <a:rPr lang="en-US" b="1" dirty="0" smtClean="0">
                    <a:solidFill>
                      <a:srgbClr val="3931DF"/>
                    </a:solidFill>
                    <a:latin typeface="Arial Narrow" pitchFamily="34" charset="0"/>
                  </a:rPr>
                  <a:t>Ghendrih TH/P4-26</a:t>
                </a:r>
                <a:endParaRPr lang="en-US" b="1" dirty="0">
                  <a:solidFill>
                    <a:srgbClr val="3931DF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4" name="ZoneTexte 23"/>
              <p:cNvSpPr txBox="1"/>
              <p:nvPr/>
            </p:nvSpPr>
            <p:spPr>
              <a:xfrm>
                <a:off x="6981234" y="4088397"/>
                <a:ext cx="115929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latin typeface="Arial Narrow" pitchFamily="34" charset="0"/>
                  </a:rPr>
                  <a:t>Mach Number</a:t>
                </a:r>
                <a:endParaRPr lang="en-US" sz="1400" b="1" dirty="0">
                  <a:latin typeface="Arial Narrow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23020" y="52388"/>
            <a:ext cx="7237412" cy="909637"/>
          </a:xfrm>
        </p:spPr>
        <p:txBody>
          <a:bodyPr/>
          <a:lstStyle/>
          <a:p>
            <a:pPr>
              <a:defRPr/>
            </a:pPr>
            <a:r>
              <a:rPr lang="fr-FR" sz="2400" dirty="0" smtClean="0">
                <a:latin typeface="Arial Narrow" pitchFamily="34" charset="0"/>
              </a:rPr>
              <a:t>THE WEST PROJECT</a:t>
            </a:r>
            <a:endParaRPr lang="fr-FR" sz="2400" dirty="0">
              <a:latin typeface="Arial Narrow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|  PAGE </a:t>
            </a:r>
            <a:fld id="{380E3206-ECA2-4424-AE8A-E70E89BE2909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  <p:sp>
        <p:nvSpPr>
          <p:cNvPr id="21522" name="Text Box 16"/>
          <p:cNvSpPr txBox="1">
            <a:spLocks noChangeArrowheads="1"/>
          </p:cNvSpPr>
          <p:nvPr/>
        </p:nvSpPr>
        <p:spPr bwMode="auto">
          <a:xfrm>
            <a:off x="412750" y="1998663"/>
            <a:ext cx="10636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sz="1000" b="1" i="1">
                <a:solidFill>
                  <a:schemeClr val="bg1"/>
                </a:solidFill>
              </a:rPr>
              <a:t>Outboard</a:t>
            </a:r>
          </a:p>
          <a:p>
            <a:pPr algn="ctr" eaLnBrk="1" hangingPunct="1"/>
            <a:r>
              <a:rPr lang="fr-FR" sz="1000" b="1" i="1">
                <a:solidFill>
                  <a:schemeClr val="bg1"/>
                </a:solidFill>
              </a:rPr>
              <a:t>limiter</a:t>
            </a:r>
          </a:p>
        </p:txBody>
      </p:sp>
      <p:sp>
        <p:nvSpPr>
          <p:cNvPr id="21523" name="Text Box 16"/>
          <p:cNvSpPr txBox="1">
            <a:spLocks noChangeArrowheads="1"/>
          </p:cNvSpPr>
          <p:nvPr/>
        </p:nvSpPr>
        <p:spPr bwMode="auto">
          <a:xfrm>
            <a:off x="1420813" y="1839913"/>
            <a:ext cx="10636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sz="1000" b="1" i="1">
                <a:solidFill>
                  <a:schemeClr val="bg1"/>
                </a:solidFill>
              </a:rPr>
              <a:t>Antennae protections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076056" y="6502400"/>
            <a:ext cx="2964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  <a:cs typeface="Calibri" pitchFamily="34" charset="0"/>
              </a:rPr>
              <a:t>Mitigate risks for ITER </a:t>
            </a:r>
            <a:r>
              <a:rPr lang="en-US" b="1" dirty="0" err="1" smtClean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  <a:cs typeface="Calibri" pitchFamily="34" charset="0"/>
              </a:rPr>
              <a:t>Divertor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9338"/>
            <a:ext cx="2771775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16" name="Text Box 14"/>
          <p:cNvSpPr txBox="1">
            <a:spLocks noChangeArrowheads="1"/>
          </p:cNvSpPr>
          <p:nvPr/>
        </p:nvSpPr>
        <p:spPr bwMode="auto">
          <a:xfrm>
            <a:off x="376013" y="2926685"/>
            <a:ext cx="2127462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fr-FR" b="1" dirty="0" smtClean="0">
                <a:latin typeface="Arial Narrow" pitchFamily="34" charset="0"/>
              </a:rPr>
              <a:t>Tore-Supra</a:t>
            </a:r>
          </a:p>
          <a:p>
            <a:pPr algn="ctr">
              <a:spcBef>
                <a:spcPts val="0"/>
              </a:spcBef>
            </a:pPr>
            <a:r>
              <a:rPr lang="fr-FR" b="1" dirty="0" err="1" smtClean="0">
                <a:latin typeface="Arial Narrow" pitchFamily="34" charset="0"/>
              </a:rPr>
              <a:t>present</a:t>
            </a:r>
            <a:r>
              <a:rPr lang="fr-FR" b="1" dirty="0" smtClean="0">
                <a:latin typeface="Arial Narrow" pitchFamily="34" charset="0"/>
              </a:rPr>
              <a:t> configuration</a:t>
            </a:r>
            <a:endParaRPr lang="fr-FR" b="1" dirty="0">
              <a:latin typeface="Arial Narrow" pitchFamily="34" charset="0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 rot="18037839" flipH="1">
            <a:off x="1276448" y="3676145"/>
            <a:ext cx="823442" cy="2198487"/>
          </a:xfrm>
          <a:prstGeom prst="curvedLeftArrow">
            <a:avLst>
              <a:gd name="adj1" fmla="val 28118"/>
              <a:gd name="adj2" fmla="val 73596"/>
              <a:gd name="adj3" fmla="val 54606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pic>
        <p:nvPicPr>
          <p:cNvPr id="21508" name="Picture 4" descr="tvz_snapshot_0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8" r="15100"/>
          <a:stretch>
            <a:fillRect/>
          </a:stretch>
        </p:blipFill>
        <p:spPr bwMode="auto">
          <a:xfrm>
            <a:off x="2771775" y="1044575"/>
            <a:ext cx="6372225" cy="5538788"/>
          </a:xfrm>
          <a:prstGeom prst="rect">
            <a:avLst/>
          </a:prstGeom>
          <a:solidFill>
            <a:srgbClr val="3931DF"/>
          </a:solidFill>
          <a:ln>
            <a:noFill/>
          </a:ln>
          <a:extLst/>
        </p:spPr>
      </p:pic>
      <p:sp>
        <p:nvSpPr>
          <p:cNvPr id="21513" name="Text Box 15"/>
          <p:cNvSpPr txBox="1">
            <a:spLocks noChangeArrowheads="1"/>
          </p:cNvSpPr>
          <p:nvPr/>
        </p:nvSpPr>
        <p:spPr bwMode="auto">
          <a:xfrm>
            <a:off x="5219700" y="1220788"/>
            <a:ext cx="1512888" cy="562590"/>
          </a:xfrm>
          <a:prstGeom prst="rect">
            <a:avLst/>
          </a:prstGeom>
          <a:solidFill>
            <a:srgbClr val="3931DF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1500"/>
              </a:lnSpc>
              <a:spcBef>
                <a:spcPts val="600"/>
              </a:spcBef>
            </a:pPr>
            <a:r>
              <a:rPr lang="fr-FR" sz="2000" b="1" dirty="0" err="1">
                <a:solidFill>
                  <a:srgbClr val="FFFF00"/>
                </a:solidFill>
                <a:latin typeface="Arial Narrow" pitchFamily="34" charset="0"/>
              </a:rPr>
              <a:t>Upper</a:t>
            </a:r>
            <a:r>
              <a:rPr lang="fr-FR" sz="2000" b="1" dirty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fr-FR" sz="2000" b="1" dirty="0" err="1">
                <a:solidFill>
                  <a:srgbClr val="FFFF00"/>
                </a:solidFill>
                <a:latin typeface="Arial Narrow" pitchFamily="34" charset="0"/>
              </a:rPr>
              <a:t>target</a:t>
            </a:r>
            <a:endParaRPr lang="fr-FR" sz="2000" b="1" dirty="0">
              <a:solidFill>
                <a:srgbClr val="FFFF00"/>
              </a:solidFill>
              <a:latin typeface="Arial Narrow" pitchFamily="34" charset="0"/>
            </a:endParaRPr>
          </a:p>
          <a:p>
            <a:pPr algn="ctr" eaLnBrk="1" hangingPunct="1">
              <a:lnSpc>
                <a:spcPts val="1500"/>
              </a:lnSpc>
              <a:spcBef>
                <a:spcPts val="600"/>
              </a:spcBef>
            </a:pPr>
            <a:r>
              <a:rPr lang="fr-FR" sz="2000" b="1" dirty="0" smtClean="0">
                <a:solidFill>
                  <a:srgbClr val="FFFF00"/>
                </a:solidFill>
                <a:latin typeface="Arial Narrow" pitchFamily="34" charset="0"/>
              </a:rPr>
              <a:t>W-</a:t>
            </a:r>
            <a:r>
              <a:rPr lang="fr-FR" sz="2000" b="1" dirty="0" err="1" smtClean="0">
                <a:solidFill>
                  <a:srgbClr val="FFFF00"/>
                </a:solidFill>
                <a:latin typeface="Arial Narrow" pitchFamily="34" charset="0"/>
              </a:rPr>
              <a:t>coating</a:t>
            </a:r>
            <a:endParaRPr lang="fr-FR" sz="20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2771800" y="2781300"/>
            <a:ext cx="5472608" cy="2095500"/>
            <a:chOff x="2771800" y="2781300"/>
            <a:chExt cx="5472608" cy="2095500"/>
          </a:xfrm>
        </p:grpSpPr>
        <p:sp>
          <p:nvSpPr>
            <p:cNvPr id="21512" name="Text Box 14"/>
            <p:cNvSpPr txBox="1">
              <a:spLocks noChangeArrowheads="1"/>
            </p:cNvSpPr>
            <p:nvPr/>
          </p:nvSpPr>
          <p:spPr bwMode="auto">
            <a:xfrm>
              <a:off x="2771800" y="3860800"/>
              <a:ext cx="1728787" cy="10160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 sz="2000" b="1" dirty="0">
                  <a:solidFill>
                    <a:srgbClr val="FFFF00"/>
                  </a:solidFill>
                  <a:latin typeface="Arial Narrow" pitchFamily="34" charset="0"/>
                </a:rPr>
                <a:t>Water </a:t>
              </a:r>
              <a:r>
                <a:rPr lang="fr-FR" sz="2000" b="1" dirty="0" err="1">
                  <a:solidFill>
                    <a:srgbClr val="FFFF00"/>
                  </a:solidFill>
                  <a:latin typeface="Arial Narrow" pitchFamily="34" charset="0"/>
                </a:rPr>
                <a:t>cooled</a:t>
              </a:r>
              <a:r>
                <a:rPr lang="fr-FR" sz="2000" b="1" dirty="0">
                  <a:solidFill>
                    <a:srgbClr val="FFFF00"/>
                  </a:solidFill>
                  <a:latin typeface="Arial Narrow" pitchFamily="34" charset="0"/>
                </a:rPr>
                <a:t> </a:t>
              </a:r>
              <a:r>
                <a:rPr lang="fr-FR" sz="2000" b="1" dirty="0" err="1" smtClean="0">
                  <a:solidFill>
                    <a:srgbClr val="FFFF00"/>
                  </a:solidFill>
                  <a:latin typeface="Arial Narrow" pitchFamily="34" charset="0"/>
                </a:rPr>
                <a:t>stainless</a:t>
              </a:r>
              <a:r>
                <a:rPr lang="fr-FR" sz="2000" b="1" dirty="0" smtClean="0">
                  <a:solidFill>
                    <a:srgbClr val="FFFF00"/>
                  </a:solidFill>
                  <a:latin typeface="Arial Narrow" pitchFamily="34" charset="0"/>
                </a:rPr>
                <a:t> </a:t>
              </a:r>
              <a:r>
                <a:rPr lang="fr-FR" sz="2000" b="1" dirty="0" err="1">
                  <a:solidFill>
                    <a:srgbClr val="FFFF00"/>
                  </a:solidFill>
                  <a:latin typeface="Arial Narrow" pitchFamily="34" charset="0"/>
                </a:rPr>
                <a:t>steel</a:t>
              </a:r>
              <a:r>
                <a:rPr lang="fr-FR" sz="2000" b="1" dirty="0">
                  <a:solidFill>
                    <a:srgbClr val="FFFF00"/>
                  </a:solidFill>
                  <a:latin typeface="Arial Narrow" pitchFamily="34" charset="0"/>
                </a:rPr>
                <a:t> panel</a:t>
              </a:r>
            </a:p>
          </p:txBody>
        </p:sp>
        <p:sp>
          <p:nvSpPr>
            <p:cNvPr id="21514" name="Text Box 16"/>
            <p:cNvSpPr txBox="1">
              <a:spLocks noChangeArrowheads="1"/>
            </p:cNvSpPr>
            <p:nvPr/>
          </p:nvSpPr>
          <p:spPr bwMode="auto">
            <a:xfrm>
              <a:off x="6083747" y="2781300"/>
              <a:ext cx="2160661" cy="101566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</a:pPr>
              <a:r>
                <a:rPr lang="fr-FR" sz="2000" b="1" dirty="0">
                  <a:solidFill>
                    <a:srgbClr val="FFFF00"/>
                  </a:solidFill>
                  <a:latin typeface="Arial Narrow" pitchFamily="34" charset="0"/>
                </a:rPr>
                <a:t>Water </a:t>
              </a:r>
              <a:r>
                <a:rPr lang="fr-FR" sz="2000" b="1" dirty="0" err="1">
                  <a:solidFill>
                    <a:srgbClr val="FFFF00"/>
                  </a:solidFill>
                  <a:latin typeface="Arial Narrow" pitchFamily="34" charset="0"/>
                </a:rPr>
                <a:t>cooled</a:t>
              </a:r>
              <a:r>
                <a:rPr lang="fr-FR" sz="2000" b="1" dirty="0">
                  <a:solidFill>
                    <a:srgbClr val="FFFF00"/>
                  </a:solidFill>
                  <a:latin typeface="Arial Narrow" pitchFamily="34" charset="0"/>
                </a:rPr>
                <a:t> </a:t>
              </a:r>
              <a:r>
                <a:rPr lang="fr-FR" sz="2000" b="1" dirty="0" err="1" smtClean="0">
                  <a:solidFill>
                    <a:srgbClr val="FFFF00"/>
                  </a:solidFill>
                  <a:latin typeface="Arial Narrow" pitchFamily="34" charset="0"/>
                </a:rPr>
                <a:t>stainless</a:t>
              </a:r>
              <a:r>
                <a:rPr lang="fr-FR" sz="2000" b="1" dirty="0" smtClean="0">
                  <a:solidFill>
                    <a:srgbClr val="FFFF00"/>
                  </a:solidFill>
                  <a:latin typeface="Arial Narrow" pitchFamily="34" charset="0"/>
                </a:rPr>
                <a:t> </a:t>
              </a:r>
              <a:r>
                <a:rPr lang="fr-FR" sz="2000" b="1" dirty="0" err="1">
                  <a:solidFill>
                    <a:srgbClr val="FFFF00"/>
                  </a:solidFill>
                  <a:latin typeface="Arial Narrow" pitchFamily="34" charset="0"/>
                </a:rPr>
                <a:t>steel</a:t>
              </a:r>
              <a:r>
                <a:rPr lang="fr-FR" sz="2000" b="1" dirty="0">
                  <a:solidFill>
                    <a:srgbClr val="FFFF00"/>
                  </a:solidFill>
                  <a:latin typeface="Arial Narrow" pitchFamily="34" charset="0"/>
                </a:rPr>
                <a:t> panel</a:t>
              </a:r>
            </a:p>
          </p:txBody>
        </p:sp>
      </p:grpSp>
      <p:sp>
        <p:nvSpPr>
          <p:cNvPr id="21515" name="Text Box 17"/>
          <p:cNvSpPr txBox="1">
            <a:spLocks noChangeArrowheads="1"/>
          </p:cNvSpPr>
          <p:nvPr/>
        </p:nvSpPr>
        <p:spPr bwMode="auto">
          <a:xfrm>
            <a:off x="5858652" y="4238039"/>
            <a:ext cx="2162174" cy="1015663"/>
          </a:xfrm>
          <a:prstGeom prst="rect">
            <a:avLst/>
          </a:prstGeom>
          <a:solidFill>
            <a:srgbClr val="3931DF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fr-FR" sz="2000" b="1" dirty="0" smtClean="0">
                <a:solidFill>
                  <a:srgbClr val="FFFF00"/>
                </a:solidFill>
                <a:latin typeface="Arial Narrow" pitchFamily="34" charset="0"/>
              </a:rPr>
              <a:t>Baffle W-</a:t>
            </a:r>
            <a:r>
              <a:rPr lang="fr-FR" sz="2000" b="1" dirty="0" err="1" smtClean="0">
                <a:solidFill>
                  <a:srgbClr val="FFFF00"/>
                </a:solidFill>
                <a:latin typeface="Arial Narrow" pitchFamily="34" charset="0"/>
              </a:rPr>
              <a:t>coating</a:t>
            </a:r>
            <a:endParaRPr lang="fr-FR" sz="2000" b="1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ctr" eaLnBrk="1" hangingPunct="1">
              <a:spcBef>
                <a:spcPts val="0"/>
              </a:spcBef>
            </a:pPr>
            <a:r>
              <a:rPr lang="en-US" sz="2000" b="1" dirty="0">
                <a:solidFill>
                  <a:srgbClr val="FFFF00"/>
                </a:solidFill>
                <a:latin typeface="Arial Narrow" pitchFamily="34" charset="0"/>
              </a:rPr>
              <a:t>up to 3 MW/m2 </a:t>
            </a:r>
            <a:r>
              <a:rPr lang="en-US" sz="2000" b="1" dirty="0" smtClean="0">
                <a:solidFill>
                  <a:srgbClr val="FFFF00"/>
                </a:solidFill>
                <a:latin typeface="Arial Narrow" pitchFamily="34" charset="0"/>
              </a:rPr>
              <a:t>steady-state</a:t>
            </a:r>
            <a:endParaRPr lang="en-US" sz="20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21519" name="Rectangle 1"/>
          <p:cNvSpPr>
            <a:spLocks noChangeArrowheads="1"/>
          </p:cNvSpPr>
          <p:nvPr/>
        </p:nvSpPr>
        <p:spPr bwMode="auto">
          <a:xfrm>
            <a:off x="3079750" y="2076450"/>
            <a:ext cx="3990975" cy="5857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1600" b="1" dirty="0">
                <a:solidFill>
                  <a:srgbClr val="FF0000"/>
                </a:solidFill>
                <a:latin typeface="Calibri" pitchFamily="34" charset="0"/>
              </a:rPr>
              <a:t>~ 1 MW/m</a:t>
            </a:r>
            <a:r>
              <a:rPr lang="fr-FR" sz="1600" b="1" baseline="30000" dirty="0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fr-FR" sz="16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fr-FR" sz="1600" b="1" i="1" dirty="0">
                <a:solidFill>
                  <a:srgbClr val="FF0000"/>
                </a:solidFill>
                <a:latin typeface="Calibri" pitchFamily="34" charset="0"/>
              </a:rPr>
              <a:t>(</a:t>
            </a:r>
            <a:r>
              <a:rPr lang="fr-FR" sz="1600" b="1" i="1" dirty="0" err="1">
                <a:solidFill>
                  <a:srgbClr val="FF0000"/>
                </a:solidFill>
                <a:latin typeface="Calibri" pitchFamily="34" charset="0"/>
              </a:rPr>
              <a:t>steady</a:t>
            </a:r>
            <a:r>
              <a:rPr lang="fr-FR" sz="1600" b="1" i="1" dirty="0">
                <a:solidFill>
                  <a:srgbClr val="FF0000"/>
                </a:solidFill>
                <a:latin typeface="Calibri" pitchFamily="34" charset="0"/>
              </a:rPr>
              <a:t>-state / single </a:t>
            </a:r>
            <a:r>
              <a:rPr lang="fr-FR" sz="1600" b="1" i="1" dirty="0" err="1">
                <a:solidFill>
                  <a:srgbClr val="FF0000"/>
                </a:solidFill>
                <a:latin typeface="Calibri" pitchFamily="34" charset="0"/>
              </a:rPr>
              <a:t>null</a:t>
            </a:r>
            <a:r>
              <a:rPr lang="fr-FR" sz="1600" b="1" i="1" dirty="0">
                <a:solidFill>
                  <a:srgbClr val="FF0000"/>
                </a:solidFill>
                <a:latin typeface="Calibri" pitchFamily="34" charset="0"/>
              </a:rPr>
              <a:t>)</a:t>
            </a:r>
          </a:p>
          <a:p>
            <a:pPr algn="ctr"/>
            <a:r>
              <a:rPr lang="fr-FR" sz="1600" b="1" dirty="0">
                <a:solidFill>
                  <a:srgbClr val="FF0000"/>
                </a:solidFill>
                <a:latin typeface="Calibri" pitchFamily="34" charset="0"/>
              </a:rPr>
              <a:t>up to 5 MW/m</a:t>
            </a:r>
            <a:r>
              <a:rPr lang="fr-FR" sz="1600" b="1" baseline="30000" dirty="0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fr-FR" sz="16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fr-FR" sz="1600" b="1" i="1" dirty="0">
                <a:solidFill>
                  <a:srgbClr val="FF0000"/>
                </a:solidFill>
                <a:latin typeface="Calibri" pitchFamily="34" charset="0"/>
              </a:rPr>
              <a:t>(</a:t>
            </a:r>
            <a:r>
              <a:rPr lang="fr-FR" sz="1600" b="1" i="1" dirty="0" err="1">
                <a:solidFill>
                  <a:srgbClr val="FF0000"/>
                </a:solidFill>
                <a:latin typeface="Calibri" pitchFamily="34" charset="0"/>
              </a:rPr>
              <a:t>steady</a:t>
            </a:r>
            <a:r>
              <a:rPr lang="fr-FR" sz="1600" b="1" i="1" dirty="0">
                <a:solidFill>
                  <a:srgbClr val="FF0000"/>
                </a:solidFill>
                <a:latin typeface="Calibri" pitchFamily="34" charset="0"/>
              </a:rPr>
              <a:t>-state / double </a:t>
            </a:r>
            <a:r>
              <a:rPr lang="fr-FR" sz="1600" b="1" i="1" dirty="0" err="1">
                <a:solidFill>
                  <a:srgbClr val="FF0000"/>
                </a:solidFill>
                <a:latin typeface="Calibri" pitchFamily="34" charset="0"/>
              </a:rPr>
              <a:t>null</a:t>
            </a:r>
            <a:r>
              <a:rPr lang="fr-FR" sz="1600" b="1" i="1" dirty="0">
                <a:solidFill>
                  <a:srgbClr val="FF0000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21524" name="ZoneTexte 31"/>
          <p:cNvSpPr txBox="1">
            <a:spLocks noChangeArrowheads="1"/>
          </p:cNvSpPr>
          <p:nvPr/>
        </p:nvSpPr>
        <p:spPr bwMode="auto">
          <a:xfrm>
            <a:off x="7458075" y="1150938"/>
            <a:ext cx="1431925" cy="708025"/>
          </a:xfrm>
          <a:prstGeom prst="rect">
            <a:avLst/>
          </a:prstGeom>
          <a:solidFill>
            <a:srgbClr val="3931DF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000" b="1" dirty="0" err="1">
                <a:solidFill>
                  <a:srgbClr val="FFFF00"/>
                </a:solidFill>
                <a:latin typeface="Arial Narrow" pitchFamily="34" charset="0"/>
              </a:rPr>
              <a:t>Ripple</a:t>
            </a:r>
            <a:r>
              <a:rPr lang="fr-FR" sz="2000" b="1" dirty="0">
                <a:solidFill>
                  <a:srgbClr val="FFFF00"/>
                </a:solidFill>
                <a:latin typeface="Arial Narrow" pitchFamily="34" charset="0"/>
              </a:rPr>
              <a:t> / VDE</a:t>
            </a:r>
          </a:p>
          <a:p>
            <a:pPr eaLnBrk="1" hangingPunct="1"/>
            <a:r>
              <a:rPr lang="fr-FR" sz="2000" b="1" dirty="0">
                <a:solidFill>
                  <a:srgbClr val="FFFF00"/>
                </a:solidFill>
                <a:latin typeface="Arial Narrow" pitchFamily="34" charset="0"/>
              </a:rPr>
              <a:t>W-</a:t>
            </a:r>
            <a:r>
              <a:rPr lang="fr-FR" sz="2000" b="1" dirty="0" err="1">
                <a:solidFill>
                  <a:srgbClr val="FFFF00"/>
                </a:solidFill>
                <a:latin typeface="Arial Narrow" pitchFamily="34" charset="0"/>
              </a:rPr>
              <a:t>coating</a:t>
            </a:r>
            <a:endParaRPr lang="fr-FR" sz="20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3823695" y="3007836"/>
            <a:ext cx="1512888" cy="562590"/>
          </a:xfrm>
          <a:prstGeom prst="rect">
            <a:avLst/>
          </a:prstGeom>
          <a:solidFill>
            <a:srgbClr val="3931DF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1500"/>
              </a:lnSpc>
              <a:spcBef>
                <a:spcPts val="600"/>
              </a:spcBef>
            </a:pPr>
            <a:r>
              <a:rPr lang="fr-FR" sz="2000" b="1" dirty="0" err="1" smtClean="0">
                <a:solidFill>
                  <a:srgbClr val="FFFF00"/>
                </a:solidFill>
                <a:latin typeface="Arial Narrow" pitchFamily="34" charset="0"/>
              </a:rPr>
              <a:t>Bumper</a:t>
            </a:r>
            <a:endParaRPr lang="fr-FR" sz="2000" b="1" dirty="0">
              <a:solidFill>
                <a:srgbClr val="FFFF00"/>
              </a:solidFill>
              <a:latin typeface="Arial Narrow" pitchFamily="34" charset="0"/>
            </a:endParaRPr>
          </a:p>
          <a:p>
            <a:pPr algn="ctr" eaLnBrk="1" hangingPunct="1">
              <a:lnSpc>
                <a:spcPts val="1500"/>
              </a:lnSpc>
              <a:spcBef>
                <a:spcPts val="600"/>
              </a:spcBef>
            </a:pPr>
            <a:r>
              <a:rPr lang="fr-FR" sz="2000" b="1" dirty="0" smtClean="0">
                <a:solidFill>
                  <a:srgbClr val="FFFF00"/>
                </a:solidFill>
                <a:latin typeface="Arial Narrow" pitchFamily="34" charset="0"/>
              </a:rPr>
              <a:t>W-</a:t>
            </a:r>
            <a:r>
              <a:rPr lang="fr-FR" sz="2000" b="1" dirty="0" err="1" smtClean="0">
                <a:solidFill>
                  <a:srgbClr val="FFFF00"/>
                </a:solidFill>
                <a:latin typeface="Arial Narrow" pitchFamily="34" charset="0"/>
              </a:rPr>
              <a:t>coating</a:t>
            </a:r>
            <a:endParaRPr lang="fr-FR" sz="20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368391" y="5013992"/>
            <a:ext cx="5428547" cy="1784914"/>
            <a:chOff x="368391" y="5013992"/>
            <a:chExt cx="5428547" cy="1784914"/>
          </a:xfrm>
        </p:grpSpPr>
        <p:sp>
          <p:nvSpPr>
            <p:cNvPr id="21527" name="Text Box 13"/>
            <p:cNvSpPr txBox="1">
              <a:spLocks noChangeArrowheads="1"/>
            </p:cNvSpPr>
            <p:nvPr/>
          </p:nvSpPr>
          <p:spPr bwMode="auto">
            <a:xfrm>
              <a:off x="3204236" y="5013992"/>
              <a:ext cx="2592702" cy="572047"/>
            </a:xfrm>
            <a:prstGeom prst="rect">
              <a:avLst/>
            </a:prstGeom>
            <a:solidFill>
              <a:srgbClr val="3931DF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ts val="1200"/>
                </a:lnSpc>
                <a:spcBef>
                  <a:spcPct val="50000"/>
                </a:spcBef>
              </a:pPr>
              <a:r>
                <a:rPr lang="fr-FR" sz="2000" b="1" dirty="0" err="1">
                  <a:solidFill>
                    <a:srgbClr val="FFFF00"/>
                  </a:solidFill>
                  <a:latin typeface="Arial Narrow" pitchFamily="34" charset="0"/>
                </a:rPr>
                <a:t>Lower</a:t>
              </a:r>
              <a:r>
                <a:rPr lang="fr-FR" sz="2000" b="1" dirty="0">
                  <a:solidFill>
                    <a:srgbClr val="FFFF00"/>
                  </a:solidFill>
                  <a:latin typeface="Arial Narrow" pitchFamily="34" charset="0"/>
                </a:rPr>
                <a:t> </a:t>
              </a:r>
              <a:r>
                <a:rPr lang="fr-FR" sz="2000" b="1" dirty="0" err="1">
                  <a:solidFill>
                    <a:srgbClr val="FFFF00"/>
                  </a:solidFill>
                  <a:latin typeface="Arial Narrow" pitchFamily="34" charset="0"/>
                </a:rPr>
                <a:t>target</a:t>
              </a:r>
              <a:endParaRPr lang="fr-FR" sz="2000" b="1" dirty="0">
                <a:solidFill>
                  <a:srgbClr val="FFFF00"/>
                </a:solidFill>
                <a:latin typeface="Arial Narrow" pitchFamily="34" charset="0"/>
              </a:endParaRPr>
            </a:p>
            <a:p>
              <a:pPr algn="ctr" eaLnBrk="1" hangingPunct="1">
                <a:lnSpc>
                  <a:spcPts val="1200"/>
                </a:lnSpc>
                <a:spcBef>
                  <a:spcPct val="50000"/>
                </a:spcBef>
              </a:pPr>
              <a:r>
                <a:rPr lang="fr-FR" sz="2000" b="1" dirty="0">
                  <a:solidFill>
                    <a:srgbClr val="FFFF00"/>
                  </a:solidFill>
                  <a:latin typeface="Arial Narrow" pitchFamily="34" charset="0"/>
                </a:rPr>
                <a:t>« ITER </a:t>
              </a:r>
              <a:r>
                <a:rPr lang="fr-FR" sz="2000" b="1" dirty="0" smtClean="0">
                  <a:solidFill>
                    <a:srgbClr val="FFFF00"/>
                  </a:solidFill>
                  <a:latin typeface="Arial Narrow" pitchFamily="34" charset="0"/>
                </a:rPr>
                <a:t>Technologies</a:t>
              </a:r>
              <a:r>
                <a:rPr lang="fr-FR" sz="2000" b="1" dirty="0">
                  <a:solidFill>
                    <a:srgbClr val="FFFF00"/>
                  </a:solidFill>
                  <a:latin typeface="Arial Narrow" pitchFamily="34" charset="0"/>
                </a:rPr>
                <a:t> »</a:t>
              </a:r>
            </a:p>
          </p:txBody>
        </p:sp>
        <p:grpSp>
          <p:nvGrpSpPr>
            <p:cNvPr id="21521" name="Groupe 5"/>
            <p:cNvGrpSpPr>
              <a:grpSpLocks/>
            </p:cNvGrpSpPr>
            <p:nvPr/>
          </p:nvGrpSpPr>
          <p:grpSpPr bwMode="auto">
            <a:xfrm>
              <a:off x="368391" y="5661248"/>
              <a:ext cx="4211748" cy="1137658"/>
              <a:chOff x="3263579" y="6115434"/>
              <a:chExt cx="4210978" cy="1138727"/>
            </a:xfrm>
          </p:grpSpPr>
          <p:sp>
            <p:nvSpPr>
              <p:cNvPr id="21525" name="ZoneTexte 2"/>
              <p:cNvSpPr txBox="1">
                <a:spLocks noChangeArrowheads="1"/>
              </p:cNvSpPr>
              <p:nvPr/>
            </p:nvSpPr>
            <p:spPr bwMode="auto">
              <a:xfrm>
                <a:off x="3626129" y="6237544"/>
                <a:ext cx="3848428" cy="101661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sz="2000" b="1" i="1" dirty="0">
                  <a:solidFill>
                    <a:srgbClr val="FF0000"/>
                  </a:solidFill>
                  <a:latin typeface="Arial Narrow" pitchFamily="34" charset="0"/>
                </a:endParaRPr>
              </a:p>
              <a:p>
                <a:pPr eaLnBrk="1" hangingPunct="1"/>
                <a:r>
                  <a:rPr lang="fr-FR" sz="2000" b="1" dirty="0">
                    <a:solidFill>
                      <a:srgbClr val="FF0000"/>
                    </a:solidFill>
                    <a:latin typeface="Arial Narrow" pitchFamily="34" charset="0"/>
                  </a:rPr>
                  <a:t>* 10 MW/m</a:t>
                </a:r>
                <a:r>
                  <a:rPr lang="fr-FR" sz="2000" b="1" baseline="30000" dirty="0">
                    <a:solidFill>
                      <a:srgbClr val="FF0000"/>
                    </a:solidFill>
                    <a:latin typeface="Arial Narrow" pitchFamily="34" charset="0"/>
                  </a:rPr>
                  <a:t>2</a:t>
                </a:r>
                <a:r>
                  <a:rPr lang="fr-FR" sz="2000" b="1" dirty="0">
                    <a:solidFill>
                      <a:srgbClr val="FF0000"/>
                    </a:solidFill>
                    <a:latin typeface="Arial Narrow" pitchFamily="34" charset="0"/>
                  </a:rPr>
                  <a:t> in </a:t>
                </a:r>
                <a:r>
                  <a:rPr lang="fr-FR" sz="2000" b="1" dirty="0" err="1">
                    <a:solidFill>
                      <a:srgbClr val="FF0000"/>
                    </a:solidFill>
                    <a:latin typeface="Arial Narrow" pitchFamily="34" charset="0"/>
                  </a:rPr>
                  <a:t>steady</a:t>
                </a:r>
                <a:r>
                  <a:rPr lang="fr-FR" sz="2000" b="1" dirty="0">
                    <a:solidFill>
                      <a:srgbClr val="FF0000"/>
                    </a:solidFill>
                    <a:latin typeface="Arial Narrow" pitchFamily="34" charset="0"/>
                  </a:rPr>
                  <a:t> state</a:t>
                </a:r>
              </a:p>
              <a:p>
                <a:pPr eaLnBrk="1" hangingPunct="1"/>
                <a:r>
                  <a:rPr lang="fr-FR" sz="2000" b="1" dirty="0">
                    <a:solidFill>
                      <a:srgbClr val="FF0000"/>
                    </a:solidFill>
                    <a:latin typeface="Arial Narrow" pitchFamily="34" charset="0"/>
                  </a:rPr>
                  <a:t>   20 MW/m</a:t>
                </a:r>
                <a:r>
                  <a:rPr lang="fr-FR" sz="2000" b="1" baseline="30000" dirty="0">
                    <a:solidFill>
                      <a:srgbClr val="FF0000"/>
                    </a:solidFill>
                    <a:latin typeface="Arial Narrow" pitchFamily="34" charset="0"/>
                  </a:rPr>
                  <a:t>2</a:t>
                </a:r>
                <a:r>
                  <a:rPr lang="fr-FR" sz="2000" b="1" dirty="0">
                    <a:solidFill>
                      <a:srgbClr val="FF0000"/>
                    </a:solidFill>
                    <a:latin typeface="Arial Narrow" pitchFamily="34" charset="0"/>
                  </a:rPr>
                  <a:t> in slow </a:t>
                </a:r>
                <a:r>
                  <a:rPr lang="fr-FR" sz="2000" b="1" dirty="0" err="1">
                    <a:solidFill>
                      <a:srgbClr val="FF0000"/>
                    </a:solidFill>
                    <a:latin typeface="Arial Narrow" pitchFamily="34" charset="0"/>
                  </a:rPr>
                  <a:t>transient</a:t>
                </a:r>
                <a:r>
                  <a:rPr lang="fr-FR" sz="2000" b="1" dirty="0">
                    <a:solidFill>
                      <a:srgbClr val="FF0000"/>
                    </a:solidFill>
                    <a:latin typeface="Arial Narrow" pitchFamily="34" charset="0"/>
                  </a:rPr>
                  <a:t> ( &lt; 10s)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3263579" y="6115434"/>
                <a:ext cx="3394860" cy="4004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fr-F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</a:rPr>
                  <a:t>ITER </a:t>
                </a:r>
                <a:r>
                  <a:rPr lang="fr-FR" sz="2000" b="1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</a:rPr>
                  <a:t>requirement</a:t>
                </a:r>
                <a:r>
                  <a:rPr lang="fr-F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</a:rPr>
                  <a:t>* </a:t>
                </a:r>
                <a:r>
                  <a:rPr lang="fr-FR" sz="2000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</a:rPr>
                  <a:t>(and </a:t>
                </a:r>
                <a:r>
                  <a:rPr lang="fr-FR" sz="2000" b="1" i="1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</a:rPr>
                  <a:t>beyond</a:t>
                </a:r>
                <a:r>
                  <a:rPr lang="fr-FR" sz="2000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</a:rPr>
                  <a:t>)</a:t>
                </a:r>
              </a:p>
            </p:txBody>
          </p:sp>
        </p:grpSp>
      </p:grpSp>
      <p:sp>
        <p:nvSpPr>
          <p:cNvPr id="3" name="ZoneTexte 2"/>
          <p:cNvSpPr txBox="1"/>
          <p:nvPr/>
        </p:nvSpPr>
        <p:spPr>
          <a:xfrm>
            <a:off x="1424396" y="3790580"/>
            <a:ext cx="13104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>
                <a:solidFill>
                  <a:srgbClr val="3931DF"/>
                </a:solidFill>
                <a:latin typeface="Arial Narrow" pitchFamily="34" charset="0"/>
              </a:rPr>
              <a:t>Bucalossi</a:t>
            </a:r>
            <a:r>
              <a:rPr lang="en-US" sz="1600" i="1" dirty="0" smtClean="0">
                <a:solidFill>
                  <a:srgbClr val="3931DF"/>
                </a:solidFill>
                <a:latin typeface="Arial Narrow" pitchFamily="34" charset="0"/>
              </a:rPr>
              <a:t> 2011</a:t>
            </a:r>
            <a:endParaRPr lang="en-US" sz="1600" i="1" dirty="0">
              <a:solidFill>
                <a:srgbClr val="3931DF"/>
              </a:solidFill>
              <a:latin typeface="Arial Narrow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39925" y="6204288"/>
            <a:ext cx="2004075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n-US" b="1" dirty="0">
                <a:solidFill>
                  <a:srgbClr val="3931DF"/>
                </a:solidFill>
                <a:latin typeface="Arial Narrow" pitchFamily="34" charset="0"/>
                <a:ea typeface="MS Mincho"/>
              </a:rPr>
              <a:t>[</a:t>
            </a:r>
            <a:r>
              <a:rPr lang="en-US" b="1" dirty="0" err="1">
                <a:solidFill>
                  <a:srgbClr val="3931DF"/>
                </a:solidFill>
                <a:latin typeface="Arial Narrow" pitchFamily="34" charset="0"/>
                <a:ea typeface="MS Mincho"/>
              </a:rPr>
              <a:t>Courtois</a:t>
            </a:r>
            <a:r>
              <a:rPr lang="en-US" b="1" dirty="0">
                <a:solidFill>
                  <a:srgbClr val="3931DF"/>
                </a:solidFill>
                <a:latin typeface="Arial Narrow" pitchFamily="34" charset="0"/>
                <a:ea typeface="MS Mincho"/>
              </a:rPr>
              <a:t> ITR/P5-07]</a:t>
            </a:r>
          </a:p>
        </p:txBody>
      </p:sp>
      <p:pic>
        <p:nvPicPr>
          <p:cNvPr id="30" name="Picture 5" descr="WESTblanc0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299901"/>
            <a:ext cx="974386" cy="39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3" grpId="0" animBg="1"/>
      <p:bldP spid="21515" grpId="0" animBg="1"/>
      <p:bldP spid="21519" grpId="0" animBg="1"/>
      <p:bldP spid="21524" grpId="0" animBg="1"/>
      <p:bldP spid="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1011" y="52388"/>
            <a:ext cx="7237413" cy="909637"/>
          </a:xfrm>
        </p:spPr>
        <p:txBody>
          <a:bodyPr/>
          <a:lstStyle/>
          <a:p>
            <a:r>
              <a:rPr lang="en-GB" sz="2400" dirty="0">
                <a:latin typeface="Arial Narrow" pitchFamily="34" charset="0"/>
              </a:rPr>
              <a:t>WEST in time for </a:t>
            </a:r>
            <a:r>
              <a:rPr lang="en-GB" sz="2400" dirty="0" smtClean="0">
                <a:latin typeface="Arial Narrow" pitchFamily="34" charset="0"/>
              </a:rPr>
              <a:t>ITER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|  PAGE </a:t>
            </a:r>
            <a:fld id="{E5472679-CD9D-487F-BAFF-85BB3BAD94EB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79388" y="2565400"/>
            <a:ext cx="787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600" b="1">
                <a:solidFill>
                  <a:schemeClr val="accent2"/>
                </a:solidFill>
              </a:rPr>
              <a:t>ITER</a:t>
            </a:r>
          </a:p>
        </p:txBody>
      </p:sp>
      <p:graphicFrame>
        <p:nvGraphicFramePr>
          <p:cNvPr id="14" name="Group 5"/>
          <p:cNvGraphicFramePr>
            <a:graphicFrameLocks noGrp="1"/>
          </p:cNvGraphicFramePr>
          <p:nvPr/>
        </p:nvGraphicFramePr>
        <p:xfrm>
          <a:off x="1042988" y="2420938"/>
          <a:ext cx="7993062" cy="1584326"/>
        </p:xfrm>
        <a:graphic>
          <a:graphicData uri="http://schemas.openxmlformats.org/drawingml/2006/table">
            <a:tbl>
              <a:tblPr/>
              <a:tblGrid>
                <a:gridCol w="569912"/>
                <a:gridCol w="573088"/>
                <a:gridCol w="569912"/>
                <a:gridCol w="569913"/>
                <a:gridCol w="571500"/>
                <a:gridCol w="571500"/>
                <a:gridCol w="571500"/>
                <a:gridCol w="569912"/>
                <a:gridCol w="571500"/>
                <a:gridCol w="571500"/>
                <a:gridCol w="569913"/>
                <a:gridCol w="569912"/>
                <a:gridCol w="573088"/>
                <a:gridCol w="569912"/>
              </a:tblGrid>
              <a:tr h="528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>
                        <a:alpha val="50000"/>
                      </a:srgbClr>
                    </a:solidFill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>
                        <a:alpha val="50000"/>
                      </a:srgbClr>
                    </a:solidFill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5" name="Line 42"/>
          <p:cNvSpPr>
            <a:spLocks noChangeShapeType="1"/>
          </p:cNvSpPr>
          <p:nvPr/>
        </p:nvSpPr>
        <p:spPr bwMode="auto">
          <a:xfrm>
            <a:off x="4498975" y="2362947"/>
            <a:ext cx="0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" name="Line 22"/>
          <p:cNvSpPr>
            <a:spLocks noChangeShapeType="1"/>
          </p:cNvSpPr>
          <p:nvPr/>
        </p:nvSpPr>
        <p:spPr bwMode="auto">
          <a:xfrm flipV="1">
            <a:off x="1042988" y="2434385"/>
            <a:ext cx="7991475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" name="Oval 24"/>
          <p:cNvSpPr>
            <a:spLocks noChangeArrowheads="1"/>
          </p:cNvSpPr>
          <p:nvPr/>
        </p:nvSpPr>
        <p:spPr bwMode="auto">
          <a:xfrm>
            <a:off x="969963" y="2362947"/>
            <a:ext cx="142875" cy="144463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8" name="Line 38"/>
          <p:cNvSpPr>
            <a:spLocks noChangeShapeType="1"/>
          </p:cNvSpPr>
          <p:nvPr/>
        </p:nvSpPr>
        <p:spPr bwMode="auto">
          <a:xfrm>
            <a:off x="1617663" y="2361360"/>
            <a:ext cx="0" cy="144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" name="Line 39"/>
          <p:cNvSpPr>
            <a:spLocks noChangeShapeType="1"/>
          </p:cNvSpPr>
          <p:nvPr/>
        </p:nvSpPr>
        <p:spPr bwMode="auto">
          <a:xfrm>
            <a:off x="2193925" y="2361360"/>
            <a:ext cx="0" cy="144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" name="Line 40"/>
          <p:cNvSpPr>
            <a:spLocks noChangeShapeType="1"/>
          </p:cNvSpPr>
          <p:nvPr/>
        </p:nvSpPr>
        <p:spPr bwMode="auto">
          <a:xfrm>
            <a:off x="2770188" y="2361360"/>
            <a:ext cx="0" cy="144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" name="Line 41"/>
          <p:cNvSpPr>
            <a:spLocks noChangeShapeType="1"/>
          </p:cNvSpPr>
          <p:nvPr/>
        </p:nvSpPr>
        <p:spPr bwMode="auto">
          <a:xfrm>
            <a:off x="3922713" y="2361360"/>
            <a:ext cx="0" cy="144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" name="Line 42"/>
          <p:cNvSpPr>
            <a:spLocks noChangeShapeType="1"/>
          </p:cNvSpPr>
          <p:nvPr/>
        </p:nvSpPr>
        <p:spPr bwMode="auto">
          <a:xfrm>
            <a:off x="5013325" y="2361360"/>
            <a:ext cx="0" cy="144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" name="Line 43"/>
          <p:cNvSpPr>
            <a:spLocks noChangeShapeType="1"/>
          </p:cNvSpPr>
          <p:nvPr/>
        </p:nvSpPr>
        <p:spPr bwMode="auto">
          <a:xfrm>
            <a:off x="5578475" y="2361360"/>
            <a:ext cx="0" cy="144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" name="Line 44"/>
          <p:cNvSpPr>
            <a:spLocks noChangeShapeType="1"/>
          </p:cNvSpPr>
          <p:nvPr/>
        </p:nvSpPr>
        <p:spPr bwMode="auto">
          <a:xfrm>
            <a:off x="6146800" y="2361360"/>
            <a:ext cx="0" cy="144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" name="Line 45"/>
          <p:cNvSpPr>
            <a:spLocks noChangeShapeType="1"/>
          </p:cNvSpPr>
          <p:nvPr/>
        </p:nvSpPr>
        <p:spPr bwMode="auto">
          <a:xfrm>
            <a:off x="6772275" y="2361360"/>
            <a:ext cx="0" cy="144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" name="Line 47"/>
          <p:cNvSpPr>
            <a:spLocks noChangeShapeType="1"/>
          </p:cNvSpPr>
          <p:nvPr/>
        </p:nvSpPr>
        <p:spPr bwMode="auto">
          <a:xfrm>
            <a:off x="8478838" y="2361360"/>
            <a:ext cx="0" cy="144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7" name="Line 47"/>
          <p:cNvSpPr>
            <a:spLocks noChangeShapeType="1"/>
          </p:cNvSpPr>
          <p:nvPr/>
        </p:nvSpPr>
        <p:spPr bwMode="auto">
          <a:xfrm>
            <a:off x="7947025" y="2362947"/>
            <a:ext cx="0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" name="Line 41"/>
          <p:cNvSpPr>
            <a:spLocks noChangeShapeType="1"/>
          </p:cNvSpPr>
          <p:nvPr/>
        </p:nvSpPr>
        <p:spPr bwMode="auto">
          <a:xfrm>
            <a:off x="3348038" y="2362947"/>
            <a:ext cx="0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" name="Line 47"/>
          <p:cNvSpPr>
            <a:spLocks noChangeShapeType="1"/>
          </p:cNvSpPr>
          <p:nvPr/>
        </p:nvSpPr>
        <p:spPr bwMode="auto">
          <a:xfrm>
            <a:off x="7307263" y="2362947"/>
            <a:ext cx="0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0" name="Rectangle 112"/>
          <p:cNvSpPr>
            <a:spLocks noChangeArrowheads="1"/>
          </p:cNvSpPr>
          <p:nvPr/>
        </p:nvSpPr>
        <p:spPr bwMode="auto">
          <a:xfrm>
            <a:off x="827088" y="2064591"/>
            <a:ext cx="4680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42900" indent="-342900" defTabSz="762000" eaLnBrk="0" hangingPunct="0">
              <a:spcBef>
                <a:spcPct val="20000"/>
              </a:spcBef>
              <a:defRPr/>
            </a:pPr>
            <a:r>
              <a:rPr lang="fr-FR" sz="2000" b="1">
                <a:solidFill>
                  <a:srgbClr val="0000FF"/>
                </a:solidFill>
                <a:latin typeface="Arial Narrow" pitchFamily="34" charset="0"/>
              </a:rPr>
              <a:t>2012</a:t>
            </a:r>
            <a:endParaRPr lang="fr-FR" sz="2000" b="1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31" name="Rectangle 113"/>
          <p:cNvSpPr>
            <a:spLocks noChangeArrowheads="1"/>
          </p:cNvSpPr>
          <p:nvPr/>
        </p:nvSpPr>
        <p:spPr bwMode="auto">
          <a:xfrm>
            <a:off x="1320800" y="2047035"/>
            <a:ext cx="914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42900" indent="-342900" defTabSz="762000" eaLnBrk="0" hangingPunct="0">
              <a:spcBef>
                <a:spcPct val="20000"/>
              </a:spcBef>
              <a:defRPr/>
            </a:pPr>
            <a:r>
              <a:rPr lang="fr-FR" sz="1600">
                <a:solidFill>
                  <a:srgbClr val="0000FF"/>
                </a:solidFill>
                <a:cs typeface="+mn-cs"/>
              </a:rPr>
              <a:t>                </a:t>
            </a:r>
            <a:endParaRPr lang="fr-FR" sz="160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32" name="Rectangle 114"/>
          <p:cNvSpPr>
            <a:spLocks noChangeArrowheads="1"/>
          </p:cNvSpPr>
          <p:nvPr/>
        </p:nvSpPr>
        <p:spPr bwMode="auto">
          <a:xfrm>
            <a:off x="8243888" y="2091578"/>
            <a:ext cx="4680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42900" indent="-342900" defTabSz="762000" eaLnBrk="0" hangingPunct="0">
              <a:spcBef>
                <a:spcPct val="20000"/>
              </a:spcBef>
              <a:defRPr/>
            </a:pPr>
            <a:r>
              <a:rPr lang="fr-FR" sz="2000" b="1">
                <a:solidFill>
                  <a:srgbClr val="0000FF"/>
                </a:solidFill>
                <a:latin typeface="Arial Narrow" pitchFamily="34" charset="0"/>
              </a:rPr>
              <a:t>2025</a:t>
            </a:r>
            <a:endParaRPr lang="fr-FR" sz="2000" b="1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33" name="Rectangle 115"/>
          <p:cNvSpPr>
            <a:spLocks noChangeArrowheads="1"/>
          </p:cNvSpPr>
          <p:nvPr/>
        </p:nvSpPr>
        <p:spPr bwMode="auto">
          <a:xfrm>
            <a:off x="7091363" y="2091578"/>
            <a:ext cx="4680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42900" indent="-342900" defTabSz="762000" eaLnBrk="0" hangingPunct="0">
              <a:spcBef>
                <a:spcPct val="20000"/>
              </a:spcBef>
              <a:defRPr/>
            </a:pPr>
            <a:r>
              <a:rPr lang="fr-FR" sz="2000" b="1">
                <a:solidFill>
                  <a:schemeClr val="tx2"/>
                </a:solidFill>
                <a:latin typeface="Arial Narrow" pitchFamily="34" charset="0"/>
              </a:rPr>
              <a:t>2023</a:t>
            </a:r>
            <a:endParaRPr lang="fr-FR" sz="20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34" name="Rectangle 116"/>
          <p:cNvSpPr>
            <a:spLocks noChangeArrowheads="1"/>
          </p:cNvSpPr>
          <p:nvPr/>
        </p:nvSpPr>
        <p:spPr bwMode="auto">
          <a:xfrm>
            <a:off x="6515100" y="2091578"/>
            <a:ext cx="4680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42900" indent="-342900" defTabSz="762000" eaLnBrk="0" hangingPunct="0">
              <a:spcBef>
                <a:spcPct val="20000"/>
              </a:spcBef>
              <a:defRPr/>
            </a:pPr>
            <a:r>
              <a:rPr lang="fr-FR" sz="2000" b="1">
                <a:solidFill>
                  <a:srgbClr val="0000FF"/>
                </a:solidFill>
                <a:latin typeface="Arial Narrow" pitchFamily="34" charset="0"/>
              </a:rPr>
              <a:t>2022</a:t>
            </a:r>
            <a:endParaRPr lang="fr-FR" sz="2000" b="1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35" name="Rectangle 117"/>
          <p:cNvSpPr>
            <a:spLocks noChangeArrowheads="1"/>
          </p:cNvSpPr>
          <p:nvPr/>
        </p:nvSpPr>
        <p:spPr bwMode="auto">
          <a:xfrm>
            <a:off x="4283075" y="2091578"/>
            <a:ext cx="4680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42900" indent="-342900" defTabSz="762000" eaLnBrk="0" hangingPunct="0">
              <a:spcBef>
                <a:spcPct val="20000"/>
              </a:spcBef>
              <a:defRPr/>
            </a:pPr>
            <a:r>
              <a:rPr lang="fr-FR" sz="2000" b="1">
                <a:solidFill>
                  <a:srgbClr val="0000FF"/>
                </a:solidFill>
                <a:latin typeface="Arial Narrow" pitchFamily="34" charset="0"/>
              </a:rPr>
              <a:t>2018</a:t>
            </a:r>
            <a:endParaRPr lang="fr-FR" sz="2000" b="1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36" name="Rectangle 118"/>
          <p:cNvSpPr>
            <a:spLocks noChangeArrowheads="1"/>
          </p:cNvSpPr>
          <p:nvPr/>
        </p:nvSpPr>
        <p:spPr bwMode="auto">
          <a:xfrm>
            <a:off x="3111500" y="2091578"/>
            <a:ext cx="4680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42900" indent="-342900" defTabSz="762000" eaLnBrk="0" hangingPunct="0">
              <a:spcBef>
                <a:spcPct val="20000"/>
              </a:spcBef>
              <a:defRPr/>
            </a:pPr>
            <a:r>
              <a:rPr lang="fr-FR" sz="2000" b="1">
                <a:solidFill>
                  <a:schemeClr val="tx2"/>
                </a:solidFill>
                <a:latin typeface="Arial Narrow" pitchFamily="34" charset="0"/>
              </a:rPr>
              <a:t>2016</a:t>
            </a:r>
            <a:endParaRPr lang="fr-FR" sz="20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37" name="Rectangle 119"/>
          <p:cNvSpPr>
            <a:spLocks noChangeArrowheads="1"/>
          </p:cNvSpPr>
          <p:nvPr/>
        </p:nvSpPr>
        <p:spPr bwMode="auto">
          <a:xfrm>
            <a:off x="2411413" y="2091578"/>
            <a:ext cx="4680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42900" indent="-342900" defTabSz="762000" eaLnBrk="0" hangingPunct="0">
              <a:spcBef>
                <a:spcPct val="20000"/>
              </a:spcBef>
              <a:defRPr/>
            </a:pPr>
            <a:r>
              <a:rPr lang="fr-FR" sz="2000" b="1">
                <a:solidFill>
                  <a:srgbClr val="0000FF"/>
                </a:solidFill>
                <a:latin typeface="Arial Narrow" pitchFamily="34" charset="0"/>
              </a:rPr>
              <a:t>2015</a:t>
            </a:r>
            <a:endParaRPr lang="fr-FR" sz="2000" b="1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38" name="Rectangle 120"/>
          <p:cNvSpPr>
            <a:spLocks noChangeArrowheads="1"/>
          </p:cNvSpPr>
          <p:nvPr/>
        </p:nvSpPr>
        <p:spPr bwMode="auto">
          <a:xfrm>
            <a:off x="1042988" y="2523610"/>
            <a:ext cx="2252662" cy="369332"/>
          </a:xfrm>
          <a:prstGeom prst="rect">
            <a:avLst/>
          </a:prstGeom>
          <a:gradFill rotWithShape="1">
            <a:gsLst>
              <a:gs pos="0">
                <a:srgbClr val="2E5DE8"/>
              </a:gs>
              <a:gs pos="100000">
                <a:srgbClr val="3366FF"/>
              </a:gs>
            </a:gsLst>
            <a:lin ang="5400000" scaled="1"/>
          </a:gra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fr-FR" b="1" dirty="0" err="1">
                <a:solidFill>
                  <a:schemeClr val="bg1"/>
                </a:solidFill>
                <a:latin typeface="Arial Narrow" pitchFamily="34" charset="0"/>
              </a:rPr>
              <a:t>Preparation</a:t>
            </a:r>
            <a:r>
              <a:rPr lang="fr-FR" b="1" dirty="0">
                <a:solidFill>
                  <a:schemeClr val="bg1"/>
                </a:solidFill>
                <a:latin typeface="Arial Narrow" pitchFamily="34" charset="0"/>
              </a:rPr>
              <a:t> phase</a:t>
            </a:r>
          </a:p>
        </p:txBody>
      </p:sp>
      <p:sp>
        <p:nvSpPr>
          <p:cNvPr id="39" name="Rectangle 121"/>
          <p:cNvSpPr>
            <a:spLocks noChangeArrowheads="1"/>
          </p:cNvSpPr>
          <p:nvPr/>
        </p:nvSpPr>
        <p:spPr bwMode="auto">
          <a:xfrm>
            <a:off x="3346450" y="2523610"/>
            <a:ext cx="3960813" cy="369332"/>
          </a:xfrm>
          <a:prstGeom prst="rect">
            <a:avLst/>
          </a:prstGeom>
          <a:gradFill rotWithShape="1">
            <a:gsLst>
              <a:gs pos="0">
                <a:srgbClr val="2E5DE8"/>
              </a:gs>
              <a:gs pos="100000">
                <a:srgbClr val="3366FF"/>
              </a:gs>
            </a:gsLst>
            <a:lin ang="5400000" scaled="1"/>
          </a:gra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Arial Narrow" pitchFamily="34" charset="0"/>
              </a:rPr>
              <a:t>Production phase</a:t>
            </a:r>
          </a:p>
        </p:txBody>
      </p:sp>
      <p:sp>
        <p:nvSpPr>
          <p:cNvPr id="40" name="Rectangle 122"/>
          <p:cNvSpPr>
            <a:spLocks noChangeArrowheads="1"/>
          </p:cNvSpPr>
          <p:nvPr/>
        </p:nvSpPr>
        <p:spPr bwMode="auto">
          <a:xfrm>
            <a:off x="7307263" y="2510910"/>
            <a:ext cx="1727200" cy="369332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fr-FR" b="1" dirty="0" err="1">
                <a:solidFill>
                  <a:schemeClr val="bg1"/>
                </a:solidFill>
                <a:latin typeface="Arial Narrow" pitchFamily="34" charset="0"/>
              </a:rPr>
              <a:t>Operation</a:t>
            </a:r>
            <a:r>
              <a:rPr lang="fr-FR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fr-FR" b="1" dirty="0">
                <a:solidFill>
                  <a:srgbClr val="94BBFA"/>
                </a:solidFill>
                <a:latin typeface="Arial Narrow" pitchFamily="34" charset="0"/>
              </a:rPr>
              <a:t>phase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34925" y="3350211"/>
            <a:ext cx="1871663" cy="343902"/>
            <a:chOff x="34925" y="3350211"/>
            <a:chExt cx="1871663" cy="343902"/>
          </a:xfrm>
        </p:grpSpPr>
        <p:sp>
          <p:nvSpPr>
            <p:cNvPr id="41" name="Rectangle 123"/>
            <p:cNvSpPr>
              <a:spLocks noChangeArrowheads="1"/>
            </p:cNvSpPr>
            <p:nvPr/>
          </p:nvSpPr>
          <p:spPr bwMode="auto">
            <a:xfrm>
              <a:off x="755650" y="3350211"/>
              <a:ext cx="1150938" cy="338554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81961"/>
                    <a:invGamma/>
                  </a:schemeClr>
                </a:gs>
              </a:gsLst>
              <a:lin ang="5400000" scaled="1"/>
            </a:gradFill>
            <a:ln w="9525" algn="ctr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fr-FR" sz="1600" b="1" dirty="0" err="1">
                  <a:solidFill>
                    <a:schemeClr val="bg1"/>
                  </a:solidFill>
                  <a:latin typeface="Arial Narrow" pitchFamily="34" charset="0"/>
                </a:rPr>
                <a:t>Prep</a:t>
              </a:r>
              <a:r>
                <a:rPr lang="fr-FR" sz="1600" b="1" dirty="0">
                  <a:solidFill>
                    <a:schemeClr val="bg1"/>
                  </a:solidFill>
                  <a:latin typeface="Arial Narrow" pitchFamily="34" charset="0"/>
                </a:rPr>
                <a:t>. phase</a:t>
              </a:r>
            </a:p>
          </p:txBody>
        </p:sp>
        <p:sp>
          <p:nvSpPr>
            <p:cNvPr id="42" name="Text Box 124"/>
            <p:cNvSpPr txBox="1">
              <a:spLocks noChangeArrowheads="1"/>
            </p:cNvSpPr>
            <p:nvPr/>
          </p:nvSpPr>
          <p:spPr bwMode="auto">
            <a:xfrm>
              <a:off x="34925" y="3357563"/>
              <a:ext cx="7874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sz="1600" b="1">
                  <a:solidFill>
                    <a:schemeClr val="accent2"/>
                  </a:solidFill>
                </a:rPr>
                <a:t>WEST</a:t>
              </a:r>
            </a:p>
          </p:txBody>
        </p:sp>
      </p:grpSp>
      <p:sp>
        <p:nvSpPr>
          <p:cNvPr id="44" name="Rectangle 126"/>
          <p:cNvSpPr>
            <a:spLocks noChangeArrowheads="1"/>
          </p:cNvSpPr>
          <p:nvPr/>
        </p:nvSpPr>
        <p:spPr bwMode="auto">
          <a:xfrm>
            <a:off x="2987675" y="3294064"/>
            <a:ext cx="1368425" cy="37725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81961"/>
                  <a:invGamma/>
                </a:schemeClr>
              </a:gs>
            </a:gsLst>
            <a:lin ang="5400000" scaled="1"/>
          </a:gradFill>
          <a:ln w="9525" algn="ctr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endParaRPr lang="fr-FR" sz="1400">
              <a:solidFill>
                <a:schemeClr val="bg1"/>
              </a:solidFill>
              <a:cs typeface="+mn-cs"/>
            </a:endParaRPr>
          </a:p>
        </p:txBody>
      </p:sp>
      <p:sp>
        <p:nvSpPr>
          <p:cNvPr id="45" name="Rectangle 127"/>
          <p:cNvSpPr>
            <a:spLocks noChangeArrowheads="1"/>
          </p:cNvSpPr>
          <p:nvPr/>
        </p:nvSpPr>
        <p:spPr bwMode="auto">
          <a:xfrm>
            <a:off x="2898271" y="3594502"/>
            <a:ext cx="160172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sz="1600" b="1" dirty="0" err="1">
                <a:solidFill>
                  <a:srgbClr val="3931DF"/>
                </a:solidFill>
                <a:latin typeface="Arial Narrow" pitchFamily="34" charset="0"/>
              </a:rPr>
              <a:t>Operation</a:t>
            </a:r>
            <a:r>
              <a:rPr lang="fr-FR" sz="1600" b="1" dirty="0">
                <a:solidFill>
                  <a:srgbClr val="3931DF"/>
                </a:solidFill>
                <a:latin typeface="Arial Narrow" pitchFamily="34" charset="0"/>
              </a:rPr>
              <a:t> phase I</a:t>
            </a:r>
          </a:p>
        </p:txBody>
      </p:sp>
      <p:sp>
        <p:nvSpPr>
          <p:cNvPr id="48" name="Flèche vers le bas 47"/>
          <p:cNvSpPr>
            <a:spLocks noChangeArrowheads="1"/>
          </p:cNvSpPr>
          <p:nvPr/>
        </p:nvSpPr>
        <p:spPr bwMode="auto">
          <a:xfrm rot="10800000">
            <a:off x="1835150" y="2852738"/>
            <a:ext cx="215900" cy="441325"/>
          </a:xfrm>
          <a:prstGeom prst="downArrow">
            <a:avLst>
              <a:gd name="adj1" fmla="val 50000"/>
              <a:gd name="adj2" fmla="val 49996"/>
            </a:avLst>
          </a:prstGeom>
          <a:solidFill>
            <a:srgbClr val="FFCC99"/>
          </a:solidFill>
          <a:ln w="25400" algn="ctr">
            <a:solidFill>
              <a:srgbClr val="FF9900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9" name="Oval 25"/>
          <p:cNvSpPr>
            <a:spLocks noChangeArrowheads="1"/>
          </p:cNvSpPr>
          <p:nvPr/>
        </p:nvSpPr>
        <p:spPr bwMode="auto">
          <a:xfrm>
            <a:off x="3276600" y="2362947"/>
            <a:ext cx="142875" cy="144463"/>
          </a:xfrm>
          <a:prstGeom prst="ellipse">
            <a:avLst/>
          </a:prstGeom>
          <a:solidFill>
            <a:srgbClr val="FF993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50" name="Flèche vers le bas 14"/>
          <p:cNvSpPr>
            <a:spLocks noChangeArrowheads="1"/>
          </p:cNvSpPr>
          <p:nvPr/>
        </p:nvSpPr>
        <p:spPr bwMode="auto">
          <a:xfrm rot="10800000">
            <a:off x="2843213" y="2852738"/>
            <a:ext cx="215900" cy="441325"/>
          </a:xfrm>
          <a:prstGeom prst="downArrow">
            <a:avLst>
              <a:gd name="adj1" fmla="val 50000"/>
              <a:gd name="adj2" fmla="val 49996"/>
            </a:avLst>
          </a:prstGeom>
          <a:solidFill>
            <a:srgbClr val="FFCC99"/>
          </a:solidFill>
          <a:ln w="25400" algn="ctr">
            <a:solidFill>
              <a:srgbClr val="FF9900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lt1"/>
              </a:solidFill>
              <a:latin typeface="+mn-lt"/>
              <a:cs typeface="+mn-cs"/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4500563" y="2997200"/>
            <a:ext cx="2951162" cy="698917"/>
            <a:chOff x="4500563" y="2997200"/>
            <a:chExt cx="2951162" cy="698917"/>
          </a:xfrm>
        </p:grpSpPr>
        <p:sp>
          <p:nvSpPr>
            <p:cNvPr id="46" name="Rectangle 128"/>
            <p:cNvSpPr>
              <a:spLocks noChangeArrowheads="1"/>
            </p:cNvSpPr>
            <p:nvPr/>
          </p:nvSpPr>
          <p:spPr bwMode="auto">
            <a:xfrm>
              <a:off x="4500563" y="3357563"/>
              <a:ext cx="2232025" cy="314325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81961"/>
                    <a:invGamma/>
                  </a:schemeClr>
                </a:gs>
              </a:gsLst>
              <a:lin ang="5400000" scaled="1"/>
            </a:gradFill>
            <a:ln w="9525" algn="ctr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endParaRPr lang="fr-FR" sz="1400">
                <a:solidFill>
                  <a:schemeClr val="bg1"/>
                </a:solidFill>
                <a:cs typeface="+mn-cs"/>
              </a:endParaRPr>
            </a:p>
          </p:txBody>
        </p:sp>
        <p:sp>
          <p:nvSpPr>
            <p:cNvPr id="47" name="Rectangle 129"/>
            <p:cNvSpPr>
              <a:spLocks noChangeArrowheads="1"/>
            </p:cNvSpPr>
            <p:nvPr/>
          </p:nvSpPr>
          <p:spPr bwMode="auto">
            <a:xfrm>
              <a:off x="4643438" y="3357563"/>
              <a:ext cx="164820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600" b="1" dirty="0" err="1">
                  <a:solidFill>
                    <a:schemeClr val="bg1"/>
                  </a:solidFill>
                  <a:latin typeface="Arial Narrow" pitchFamily="34" charset="0"/>
                </a:rPr>
                <a:t>Operation</a:t>
              </a:r>
              <a:r>
                <a:rPr lang="fr-FR" sz="1600" b="1" dirty="0">
                  <a:solidFill>
                    <a:schemeClr val="bg1"/>
                  </a:solidFill>
                  <a:latin typeface="Arial Narrow" pitchFamily="34" charset="0"/>
                </a:rPr>
                <a:t> phase II</a:t>
              </a:r>
            </a:p>
          </p:txBody>
        </p:sp>
        <p:sp>
          <p:nvSpPr>
            <p:cNvPr id="51" name="Flèche vers le bas 14"/>
            <p:cNvSpPr>
              <a:spLocks noChangeArrowheads="1"/>
            </p:cNvSpPr>
            <p:nvPr/>
          </p:nvSpPr>
          <p:spPr bwMode="auto">
            <a:xfrm rot="10800000">
              <a:off x="7164388" y="2997200"/>
              <a:ext cx="287337" cy="441325"/>
            </a:xfrm>
            <a:prstGeom prst="downArrow">
              <a:avLst>
                <a:gd name="adj1" fmla="val 50000"/>
                <a:gd name="adj2" fmla="val 37566"/>
              </a:avLst>
            </a:prstGeom>
            <a:solidFill>
              <a:srgbClr val="FFCC99"/>
            </a:solidFill>
            <a:ln w="25400" algn="ctr">
              <a:solidFill>
                <a:srgbClr val="FF9900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grpSp>
          <p:nvGrpSpPr>
            <p:cNvPr id="52" name="Group 134"/>
            <p:cNvGrpSpPr>
              <a:grpSpLocks/>
            </p:cNvGrpSpPr>
            <p:nvPr/>
          </p:nvGrpSpPr>
          <p:grpSpPr bwMode="auto">
            <a:xfrm>
              <a:off x="6732588" y="3430588"/>
              <a:ext cx="576262" cy="71437"/>
              <a:chOff x="4241" y="3249"/>
              <a:chExt cx="363" cy="45"/>
            </a:xfrm>
          </p:grpSpPr>
          <p:sp>
            <p:nvSpPr>
              <p:cNvPr id="53" name="Line 135"/>
              <p:cNvSpPr>
                <a:spLocks noChangeShapeType="1"/>
              </p:cNvSpPr>
              <p:nvPr/>
            </p:nvSpPr>
            <p:spPr bwMode="auto">
              <a:xfrm>
                <a:off x="4241" y="3294"/>
                <a:ext cx="363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4" name="Line 136"/>
              <p:cNvSpPr>
                <a:spLocks noChangeShapeType="1"/>
              </p:cNvSpPr>
              <p:nvPr/>
            </p:nvSpPr>
            <p:spPr bwMode="auto">
              <a:xfrm flipV="1">
                <a:off x="4604" y="3249"/>
                <a:ext cx="0" cy="45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55" name="Group 137"/>
          <p:cNvGrpSpPr>
            <a:grpSpLocks/>
          </p:cNvGrpSpPr>
          <p:nvPr/>
        </p:nvGrpSpPr>
        <p:grpSpPr bwMode="auto">
          <a:xfrm>
            <a:off x="1908175" y="3933825"/>
            <a:ext cx="3024188" cy="2087563"/>
            <a:chOff x="1111" y="1071"/>
            <a:chExt cx="1295" cy="700"/>
          </a:xfrm>
        </p:grpSpPr>
        <p:pic>
          <p:nvPicPr>
            <p:cNvPr id="56" name="Picture 4" descr="tvz_snapshot_03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68" r="15100"/>
            <a:stretch>
              <a:fillRect/>
            </a:stretch>
          </p:blipFill>
          <p:spPr bwMode="auto">
            <a:xfrm>
              <a:off x="1349" y="1071"/>
              <a:ext cx="805" cy="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Text Box 61"/>
            <p:cNvSpPr txBox="1">
              <a:spLocks noChangeArrowheads="1"/>
            </p:cNvSpPr>
            <p:nvPr/>
          </p:nvSpPr>
          <p:spPr bwMode="auto">
            <a:xfrm>
              <a:off x="1111" y="1071"/>
              <a:ext cx="129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fr-FR" b="1" dirty="0">
                  <a:solidFill>
                    <a:srgbClr val="FFFF00"/>
                  </a:solidFill>
                  <a:latin typeface="Arial Narrow" pitchFamily="34" charset="0"/>
                </a:rPr>
                <a:t>WEST 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fr-FR" b="1" dirty="0" err="1">
                  <a:solidFill>
                    <a:srgbClr val="FFFF00"/>
                  </a:solidFill>
                  <a:latin typeface="Arial Narrow" pitchFamily="34" charset="0"/>
                </a:rPr>
                <a:t>platform</a:t>
              </a:r>
              <a:r>
                <a:rPr lang="fr-FR" b="1" dirty="0">
                  <a:solidFill>
                    <a:srgbClr val="FFFF00"/>
                  </a:solidFill>
                  <a:latin typeface="Arial Narrow" pitchFamily="34" charset="0"/>
                </a:rPr>
                <a:t> 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fr-FR" b="1" dirty="0" err="1">
                  <a:solidFill>
                    <a:srgbClr val="FFFF00"/>
                  </a:solidFill>
                  <a:latin typeface="Arial Narrow" pitchFamily="34" charset="0"/>
                </a:rPr>
                <a:t>ready</a:t>
              </a:r>
              <a:r>
                <a:rPr lang="fr-FR" b="1" dirty="0">
                  <a:solidFill>
                    <a:srgbClr val="FFFF00"/>
                  </a:solidFill>
                  <a:latin typeface="Arial Narrow" pitchFamily="34" charset="0"/>
                </a:rPr>
                <a:t> 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fr-FR" b="1" dirty="0">
                  <a:solidFill>
                    <a:srgbClr val="FFFF00"/>
                  </a:solidFill>
                  <a:latin typeface="Arial Narrow" pitchFamily="34" charset="0"/>
                </a:rPr>
                <a:t>for plasma</a:t>
              </a:r>
              <a:endParaRPr lang="fr-FR" b="1" i="1" dirty="0">
                <a:solidFill>
                  <a:srgbClr val="FFFF00"/>
                </a:solidFill>
                <a:latin typeface="Arial Narrow" pitchFamily="34" charset="0"/>
              </a:endParaRPr>
            </a:p>
          </p:txBody>
        </p:sp>
      </p:grpSp>
      <p:sp>
        <p:nvSpPr>
          <p:cNvPr id="58" name="Line 140"/>
          <p:cNvSpPr>
            <a:spLocks noChangeShapeType="1"/>
          </p:cNvSpPr>
          <p:nvPr/>
        </p:nvSpPr>
        <p:spPr bwMode="auto">
          <a:xfrm>
            <a:off x="1908175" y="3644900"/>
            <a:ext cx="0" cy="647700"/>
          </a:xfrm>
          <a:prstGeom prst="line">
            <a:avLst/>
          </a:prstGeom>
          <a:noFill/>
          <a:ln w="9525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9" name="Rectangle 141"/>
          <p:cNvSpPr>
            <a:spLocks noChangeArrowheads="1"/>
          </p:cNvSpPr>
          <p:nvPr/>
        </p:nvSpPr>
        <p:spPr bwMode="auto">
          <a:xfrm>
            <a:off x="5868988" y="1176764"/>
            <a:ext cx="1063625" cy="830997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  <a:latin typeface="Arial Narrow" pitchFamily="34" charset="0"/>
              </a:rPr>
              <a:t>ITER </a:t>
            </a:r>
            <a:r>
              <a:rPr lang="fr-FR" sz="1600" b="1" dirty="0" err="1">
                <a:solidFill>
                  <a:schemeClr val="bg1"/>
                </a:solidFill>
                <a:latin typeface="Arial Narrow" pitchFamily="34" charset="0"/>
              </a:rPr>
              <a:t>Divertor</a:t>
            </a:r>
            <a:r>
              <a:rPr lang="fr-FR" sz="1600" b="1" dirty="0">
                <a:solidFill>
                  <a:schemeClr val="bg1"/>
                </a:solidFill>
                <a:latin typeface="Arial Narrow" pitchFamily="34" charset="0"/>
              </a:rPr>
              <a:t> Installation</a:t>
            </a:r>
          </a:p>
        </p:txBody>
      </p:sp>
      <p:pic>
        <p:nvPicPr>
          <p:cNvPr id="60" name="Picture 2" descr="17 - ISO Rear 3 cassettes ass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962025"/>
            <a:ext cx="1366838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Text Box 91"/>
          <p:cNvSpPr txBox="1">
            <a:spLocks noChangeArrowheads="1"/>
          </p:cNvSpPr>
          <p:nvPr/>
        </p:nvSpPr>
        <p:spPr bwMode="auto">
          <a:xfrm>
            <a:off x="4751152" y="4508500"/>
            <a:ext cx="42133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dirty="0" smtClean="0">
                <a:latin typeface="Arial Narrow" pitchFamily="34" charset="0"/>
              </a:rPr>
              <a:t>Provide valuable </a:t>
            </a:r>
            <a:r>
              <a:rPr lang="en-US" sz="2400" dirty="0">
                <a:latin typeface="Arial Narrow" pitchFamily="34" charset="0"/>
              </a:rPr>
              <a:t>experience for ITER </a:t>
            </a:r>
            <a:r>
              <a:rPr lang="en-US" sz="2400" dirty="0" smtClean="0">
                <a:latin typeface="Arial Narrow" pitchFamily="34" charset="0"/>
              </a:rPr>
              <a:t>procurement and operation as </a:t>
            </a:r>
            <a:r>
              <a:rPr lang="en-US" sz="2400" dirty="0">
                <a:latin typeface="Arial Narrow" pitchFamily="34" charset="0"/>
              </a:rPr>
              <a:t>early as 2016</a:t>
            </a:r>
            <a:endParaRPr lang="fr-FR" sz="2400" dirty="0">
              <a:latin typeface="Arial Narrow" pitchFamily="34" charset="0"/>
            </a:endParaRPr>
          </a:p>
        </p:txBody>
      </p:sp>
      <p:sp>
        <p:nvSpPr>
          <p:cNvPr id="62" name="Line 144"/>
          <p:cNvSpPr>
            <a:spLocks noChangeShapeType="1"/>
          </p:cNvSpPr>
          <p:nvPr/>
        </p:nvSpPr>
        <p:spPr bwMode="auto">
          <a:xfrm>
            <a:off x="2987675" y="3716338"/>
            <a:ext cx="0" cy="576262"/>
          </a:xfrm>
          <a:prstGeom prst="line">
            <a:avLst/>
          </a:prstGeom>
          <a:noFill/>
          <a:ln w="19050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3" name="Oval 25"/>
          <p:cNvSpPr>
            <a:spLocks noChangeArrowheads="1"/>
          </p:cNvSpPr>
          <p:nvPr/>
        </p:nvSpPr>
        <p:spPr bwMode="auto">
          <a:xfrm>
            <a:off x="7235825" y="2362947"/>
            <a:ext cx="142875" cy="144463"/>
          </a:xfrm>
          <a:prstGeom prst="ellipse">
            <a:avLst/>
          </a:prstGeom>
          <a:solidFill>
            <a:srgbClr val="FF993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64" name="ZoneTexte 6"/>
          <p:cNvSpPr txBox="1">
            <a:spLocks noChangeArrowheads="1"/>
          </p:cNvSpPr>
          <p:nvPr/>
        </p:nvSpPr>
        <p:spPr bwMode="auto">
          <a:xfrm>
            <a:off x="323850" y="4292600"/>
            <a:ext cx="2374900" cy="7397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WEST PFC manufacturing as </a:t>
            </a:r>
          </a:p>
          <a:p>
            <a:pPr algn="ctr" eaLnBrk="1" hangingPunct="1"/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early industrial prequalification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1979613" y="3357563"/>
            <a:ext cx="2160587" cy="338554"/>
            <a:chOff x="1979613" y="3357563"/>
            <a:chExt cx="2160587" cy="338554"/>
          </a:xfrm>
        </p:grpSpPr>
        <p:sp>
          <p:nvSpPr>
            <p:cNvPr id="43" name="Rectangle 125"/>
            <p:cNvSpPr>
              <a:spLocks noChangeArrowheads="1"/>
            </p:cNvSpPr>
            <p:nvPr/>
          </p:nvSpPr>
          <p:spPr bwMode="auto">
            <a:xfrm>
              <a:off x="1979613" y="3362325"/>
              <a:ext cx="2160587" cy="314325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81961"/>
                    <a:invGamma/>
                  </a:schemeClr>
                </a:gs>
              </a:gsLst>
              <a:lin ang="5400000" scaled="1"/>
            </a:gradFill>
            <a:ln w="9525" algn="ctr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fr-FR" sz="1400">
                <a:solidFill>
                  <a:schemeClr val="bg1"/>
                </a:solidFill>
                <a:cs typeface="+mn-cs"/>
              </a:endParaRPr>
            </a:p>
          </p:txBody>
        </p:sp>
        <p:sp>
          <p:nvSpPr>
            <p:cNvPr id="66" name="Rectangle 149"/>
            <p:cNvSpPr>
              <a:spLocks noChangeArrowheads="1"/>
            </p:cNvSpPr>
            <p:nvPr/>
          </p:nvSpPr>
          <p:spPr bwMode="auto">
            <a:xfrm>
              <a:off x="1979613" y="3357563"/>
              <a:ext cx="165576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fr-FR" sz="1600" b="1" dirty="0">
                  <a:solidFill>
                    <a:schemeClr val="bg1"/>
                  </a:solidFill>
                  <a:latin typeface="Arial Narrow" pitchFamily="34" charset="0"/>
                </a:rPr>
                <a:t>Production phase</a:t>
              </a:r>
            </a:p>
          </p:txBody>
        </p:sp>
      </p:grpSp>
      <p:sp>
        <p:nvSpPr>
          <p:cNvPr id="67" name="Rectangle 66"/>
          <p:cNvSpPr/>
          <p:nvPr/>
        </p:nvSpPr>
        <p:spPr>
          <a:xfrm>
            <a:off x="5076056" y="6502400"/>
            <a:ext cx="2964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  <a:cs typeface="Calibri" pitchFamily="34" charset="0"/>
              </a:rPr>
              <a:t>Mitigate risks for ITER </a:t>
            </a:r>
            <a:r>
              <a:rPr lang="en-US" b="1" dirty="0" err="1" smtClean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  <a:cs typeface="Calibri" pitchFamily="34" charset="0"/>
              </a:rPr>
              <a:t>Divertor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91326" y="6333123"/>
            <a:ext cx="12939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>
                <a:solidFill>
                  <a:srgbClr val="3931DF"/>
                </a:solidFill>
                <a:latin typeface="Arial Narrow" pitchFamily="34" charset="0"/>
              </a:rPr>
              <a:t>Grosman</a:t>
            </a:r>
            <a:r>
              <a:rPr lang="en-US" sz="1600" i="1" dirty="0" smtClean="0">
                <a:solidFill>
                  <a:srgbClr val="3931DF"/>
                </a:solidFill>
                <a:latin typeface="Arial Narrow" pitchFamily="34" charset="0"/>
              </a:rPr>
              <a:t> 2012</a:t>
            </a:r>
            <a:endParaRPr lang="en-US" sz="1600" i="1" dirty="0">
              <a:solidFill>
                <a:srgbClr val="3931DF"/>
              </a:solidFill>
              <a:latin typeface="Arial Narrow" pitchFamily="34" charset="0"/>
            </a:endParaRPr>
          </a:p>
        </p:txBody>
      </p:sp>
      <p:pic>
        <p:nvPicPr>
          <p:cNvPr id="68" name="Picture 5" descr="WESTblanc0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299901"/>
            <a:ext cx="974386" cy="39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85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/>
      <p:bldP spid="48" grpId="0" animBg="1"/>
      <p:bldP spid="50" grpId="0" animBg="1"/>
      <p:bldP spid="58" grpId="0" animBg="1"/>
      <p:bldP spid="61" grpId="0"/>
      <p:bldP spid="62" grpId="0" animBg="1"/>
      <p:bldP spid="6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|  PAGE </a:t>
            </a:r>
            <a:fld id="{E5472679-CD9D-487F-BAFF-85BB3BAD94EB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5496" y="980728"/>
            <a:ext cx="9120118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Font typeface="Wingdings" pitchFamily="2" charset="2"/>
              <a:buChar char="q"/>
            </a:pPr>
            <a:r>
              <a:rPr lang="en-US" sz="1600" dirty="0" smtClean="0">
                <a:latin typeface="Arial Narrow" pitchFamily="34" charset="0"/>
              </a:rPr>
              <a:t>Develop </a:t>
            </a:r>
            <a:r>
              <a:rPr lang="en-US" sz="1600" b="1" dirty="0" smtClean="0">
                <a:latin typeface="Arial Narrow" pitchFamily="34" charset="0"/>
              </a:rPr>
              <a:t>quench detection </a:t>
            </a:r>
            <a:r>
              <a:rPr lang="en-US" sz="1600" dirty="0">
                <a:latin typeface="Arial Narrow" pitchFamily="34" charset="0"/>
              </a:rPr>
              <a:t>techniques </a:t>
            </a:r>
            <a:r>
              <a:rPr lang="en-US" sz="1600" dirty="0" smtClean="0">
                <a:latin typeface="Arial Narrow" pitchFamily="34" charset="0"/>
              </a:rPr>
              <a:t>with </a:t>
            </a:r>
            <a:r>
              <a:rPr lang="en-US" sz="1600" dirty="0">
                <a:latin typeface="Arial Narrow" pitchFamily="34" charset="0"/>
              </a:rPr>
              <a:t>associated </a:t>
            </a:r>
            <a:r>
              <a:rPr lang="en-US" sz="1600" dirty="0" smtClean="0">
                <a:latin typeface="Arial Narrow" pitchFamily="34" charset="0"/>
              </a:rPr>
              <a:t>methodology for ensuring safe ITER magnet system operation  </a:t>
            </a:r>
            <a:r>
              <a:rPr lang="en-US" sz="1600" dirty="0" smtClean="0">
                <a:solidFill>
                  <a:srgbClr val="3931DF"/>
                </a:solidFill>
                <a:latin typeface="Arial Narrow" pitchFamily="34" charset="0"/>
              </a:rPr>
              <a:t>[</a:t>
            </a:r>
            <a:r>
              <a:rPr lang="en-US" sz="1600" dirty="0" err="1" smtClean="0">
                <a:solidFill>
                  <a:srgbClr val="3931DF"/>
                </a:solidFill>
                <a:latin typeface="Arial Narrow" pitchFamily="34" charset="0"/>
              </a:rPr>
              <a:t>Duchateau</a:t>
            </a:r>
            <a:r>
              <a:rPr lang="en-US" sz="1600" dirty="0" smtClean="0">
                <a:solidFill>
                  <a:srgbClr val="3931DF"/>
                </a:solidFill>
                <a:latin typeface="Arial Narrow" pitchFamily="34" charset="0"/>
              </a:rPr>
              <a:t> ITR/P5-02</a:t>
            </a:r>
            <a:r>
              <a:rPr lang="en-US" sz="1600" dirty="0">
                <a:solidFill>
                  <a:srgbClr val="3931DF"/>
                </a:solidFill>
                <a:latin typeface="Arial Narrow" pitchFamily="34" charset="0"/>
              </a:rPr>
              <a:t>]</a:t>
            </a:r>
            <a:endParaRPr lang="en-US" sz="1600" dirty="0" smtClean="0">
              <a:solidFill>
                <a:srgbClr val="3931DF"/>
              </a:solidFill>
              <a:latin typeface="Arial Narrow" pitchFamily="34" charset="0"/>
            </a:endParaRPr>
          </a:p>
          <a:p>
            <a:pPr marL="285750" lvl="0" indent="-285750">
              <a:spcAft>
                <a:spcPts val="600"/>
              </a:spcAft>
              <a:buFont typeface="Wingdings" pitchFamily="2" charset="2"/>
              <a:buChar char="q"/>
            </a:pPr>
            <a:r>
              <a:rPr lang="en-US" sz="1600" dirty="0" smtClean="0">
                <a:solidFill>
                  <a:prstClr val="black"/>
                </a:solidFill>
                <a:latin typeface="Arial Narrow" pitchFamily="34" charset="0"/>
              </a:rPr>
              <a:t>Develop/Test ultra-fast gas </a:t>
            </a:r>
            <a:r>
              <a:rPr lang="en-US" sz="1600" dirty="0">
                <a:solidFill>
                  <a:prstClr val="black"/>
                </a:solidFill>
                <a:latin typeface="Arial Narrow" pitchFamily="34" charset="0"/>
              </a:rPr>
              <a:t>injection </a:t>
            </a:r>
            <a:r>
              <a:rPr lang="en-US" sz="1600" dirty="0" smtClean="0">
                <a:solidFill>
                  <a:prstClr val="black"/>
                </a:solidFill>
                <a:latin typeface="Arial Narrow" pitchFamily="34" charset="0"/>
              </a:rPr>
              <a:t>for </a:t>
            </a:r>
            <a:r>
              <a:rPr lang="en-US" sz="1600" b="1" dirty="0" smtClean="0">
                <a:solidFill>
                  <a:prstClr val="black"/>
                </a:solidFill>
                <a:latin typeface="Arial Narrow" pitchFamily="34" charset="0"/>
              </a:rPr>
              <a:t>mitigation runaway electrons</a:t>
            </a:r>
            <a:r>
              <a:rPr lang="en-US" sz="1600" dirty="0" smtClean="0">
                <a:solidFill>
                  <a:prstClr val="black"/>
                </a:solidFill>
                <a:latin typeface="Arial Narrow" pitchFamily="34" charset="0"/>
              </a:rPr>
              <a:t>, ensuring safe ITER operation </a:t>
            </a:r>
            <a:r>
              <a:rPr lang="en-US" sz="1600" dirty="0" smtClean="0">
                <a:solidFill>
                  <a:srgbClr val="3931DF"/>
                </a:solidFill>
                <a:latin typeface="Arial Narrow" pitchFamily="34" charset="0"/>
              </a:rPr>
              <a:t>[</a:t>
            </a:r>
            <a:r>
              <a:rPr lang="en-US" sz="1600" dirty="0">
                <a:solidFill>
                  <a:srgbClr val="3931DF"/>
                </a:solidFill>
                <a:latin typeface="Arial Narrow" pitchFamily="34" charset="0"/>
              </a:rPr>
              <a:t>Saint </a:t>
            </a:r>
            <a:r>
              <a:rPr lang="en-US" sz="1600" dirty="0" smtClean="0">
                <a:solidFill>
                  <a:srgbClr val="3931DF"/>
                </a:solidFill>
                <a:latin typeface="Arial Narrow" pitchFamily="34" charset="0"/>
              </a:rPr>
              <a:t>Laurent EX/P8-06</a:t>
            </a:r>
            <a:r>
              <a:rPr lang="en-US" sz="1600" dirty="0">
                <a:solidFill>
                  <a:srgbClr val="3931DF"/>
                </a:solidFill>
                <a:latin typeface="Arial Narrow" pitchFamily="34" charset="0"/>
              </a:rPr>
              <a:t>]</a:t>
            </a:r>
            <a:endParaRPr lang="en-US" sz="1600" dirty="0">
              <a:latin typeface="Arial Narrow" pitchFamily="34" charset="0"/>
            </a:endParaRPr>
          </a:p>
          <a:p>
            <a:pPr marL="285750" indent="-285750">
              <a:spcAft>
                <a:spcPts val="0"/>
              </a:spcAft>
              <a:buFont typeface="Wingdings" pitchFamily="2" charset="2"/>
              <a:buChar char="q"/>
            </a:pPr>
            <a:r>
              <a:rPr lang="en-US" sz="1600" dirty="0" smtClean="0">
                <a:latin typeface="Arial Narrow" pitchFamily="34" charset="0"/>
              </a:rPr>
              <a:t>Develop/Test of IR imaging for </a:t>
            </a:r>
            <a:r>
              <a:rPr lang="en-US" sz="1600" b="1" dirty="0" smtClean="0">
                <a:latin typeface="Arial Narrow" pitchFamily="34" charset="0"/>
              </a:rPr>
              <a:t>ensuring safe PFC operation</a:t>
            </a:r>
            <a:r>
              <a:rPr lang="en-US" sz="1600" b="1" dirty="0">
                <a:solidFill>
                  <a:srgbClr val="3931DF"/>
                </a:solidFill>
                <a:latin typeface="Arial Narrow" pitchFamily="34" charset="0"/>
              </a:rPr>
              <a:t> </a:t>
            </a:r>
            <a:r>
              <a:rPr lang="en-US" sz="1600" dirty="0" smtClean="0">
                <a:solidFill>
                  <a:srgbClr val="3931DF"/>
                </a:solidFill>
                <a:latin typeface="Arial Narrow" pitchFamily="34" charset="0"/>
              </a:rPr>
              <a:t>[</a:t>
            </a:r>
            <a:r>
              <a:rPr lang="en-US" sz="1600" dirty="0" err="1" smtClean="0">
                <a:solidFill>
                  <a:srgbClr val="3931DF"/>
                </a:solidFill>
                <a:latin typeface="Arial Narrow" pitchFamily="34" charset="0"/>
              </a:rPr>
              <a:t>Travère</a:t>
            </a:r>
            <a:r>
              <a:rPr lang="en-US" sz="1600" dirty="0" smtClean="0">
                <a:solidFill>
                  <a:srgbClr val="3931DF"/>
                </a:solidFill>
                <a:latin typeface="Arial Narrow" pitchFamily="34" charset="0"/>
              </a:rPr>
              <a:t> ITR/2-2Ra; </a:t>
            </a:r>
            <a:r>
              <a:rPr lang="en-US" sz="1600" dirty="0" err="1" smtClean="0">
                <a:solidFill>
                  <a:srgbClr val="3931DF"/>
                </a:solidFill>
                <a:latin typeface="Arial Narrow" pitchFamily="34" charset="0"/>
              </a:rPr>
              <a:t>Salasca</a:t>
            </a:r>
            <a:r>
              <a:rPr lang="en-US" sz="1600" dirty="0">
                <a:solidFill>
                  <a:srgbClr val="3931DF"/>
                </a:solidFill>
                <a:latin typeface="Arial Narrow" pitchFamily="34" charset="0"/>
              </a:rPr>
              <a:t> </a:t>
            </a:r>
            <a:r>
              <a:rPr lang="en-US" sz="1600" dirty="0" smtClean="0">
                <a:solidFill>
                  <a:srgbClr val="3931DF"/>
                </a:solidFill>
                <a:latin typeface="Arial Narrow" pitchFamily="34" charset="0"/>
              </a:rPr>
              <a:t>ITR/P5-27]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q"/>
            </a:pPr>
            <a:r>
              <a:rPr lang="en-US" sz="1600" dirty="0" smtClean="0">
                <a:latin typeface="Arial Narrow" pitchFamily="34" charset="0"/>
              </a:rPr>
              <a:t>Develop/Validate RF </a:t>
            </a:r>
            <a:r>
              <a:rPr lang="en-US" sz="1600" b="1" dirty="0" smtClean="0">
                <a:latin typeface="Arial Narrow" pitchFamily="34" charset="0"/>
              </a:rPr>
              <a:t>H&amp;CD CW systems</a:t>
            </a:r>
            <a:r>
              <a:rPr lang="en-US" sz="1600" dirty="0" smtClean="0">
                <a:latin typeface="Arial Narrow" pitchFamily="34" charset="0"/>
              </a:rPr>
              <a:t> </a:t>
            </a:r>
            <a:r>
              <a:rPr lang="en-US" sz="1600" dirty="0" smtClean="0">
                <a:solidFill>
                  <a:srgbClr val="3931DF"/>
                </a:solidFill>
                <a:latin typeface="Arial Narrow" pitchFamily="34" charset="0"/>
              </a:rPr>
              <a:t>[</a:t>
            </a:r>
            <a:r>
              <a:rPr lang="en-US" sz="1600" dirty="0" err="1" smtClean="0">
                <a:solidFill>
                  <a:srgbClr val="3931DF"/>
                </a:solidFill>
                <a:latin typeface="Arial Narrow" pitchFamily="34" charset="0"/>
              </a:rPr>
              <a:t>Litaudon</a:t>
            </a:r>
            <a:r>
              <a:rPr lang="en-US" sz="1600" dirty="0" smtClean="0">
                <a:solidFill>
                  <a:srgbClr val="3931DF"/>
                </a:solidFill>
                <a:latin typeface="Arial Narrow" pitchFamily="34" charset="0"/>
              </a:rPr>
              <a:t> EX/P6-10</a:t>
            </a:r>
            <a:r>
              <a:rPr lang="en-US" sz="1600" dirty="0">
                <a:solidFill>
                  <a:srgbClr val="3931DF"/>
                </a:solidFill>
                <a:latin typeface="Arial Narrow" pitchFamily="34" charset="0"/>
              </a:rPr>
              <a:t>, Hillairet </a:t>
            </a:r>
            <a:r>
              <a:rPr lang="en-US" sz="1600" dirty="0" smtClean="0">
                <a:solidFill>
                  <a:srgbClr val="3931DF"/>
                </a:solidFill>
                <a:latin typeface="Arial Narrow" pitchFamily="34" charset="0"/>
              </a:rPr>
              <a:t>EX/P6-24]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q"/>
            </a:pPr>
            <a:r>
              <a:rPr lang="en-US" sz="1600" dirty="0" smtClean="0">
                <a:latin typeface="Arial Narrow" pitchFamily="34" charset="0"/>
              </a:rPr>
              <a:t>Prepare ITER operation/scenarios, ensuring high plasma performance</a:t>
            </a:r>
          </a:p>
          <a:p>
            <a:pPr marL="355600" lvl="1" indent="-177800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1600" dirty="0" smtClean="0">
                <a:latin typeface="Arial Narrow" pitchFamily="34" charset="0"/>
              </a:rPr>
              <a:t> Develop </a:t>
            </a:r>
            <a:r>
              <a:rPr lang="en-US" sz="1600" b="1" dirty="0" smtClean="0">
                <a:latin typeface="Arial Narrow" pitchFamily="34" charset="0"/>
              </a:rPr>
              <a:t>ITER limiter start-up </a:t>
            </a:r>
            <a:r>
              <a:rPr lang="en-US" sz="1600" dirty="0" smtClean="0">
                <a:latin typeface="Arial Narrow" pitchFamily="34" charset="0"/>
              </a:rPr>
              <a:t>and </a:t>
            </a:r>
            <a:r>
              <a:rPr lang="en-US" sz="1600" b="1" dirty="0" smtClean="0">
                <a:latin typeface="Arial Narrow" pitchFamily="34" charset="0"/>
              </a:rPr>
              <a:t>high radiating regime</a:t>
            </a:r>
            <a:r>
              <a:rPr lang="en-US" sz="1600" dirty="0" smtClean="0">
                <a:latin typeface="Arial Narrow" pitchFamily="34" charset="0"/>
              </a:rPr>
              <a:t> </a:t>
            </a:r>
            <a:r>
              <a:rPr lang="en-US" sz="1600" dirty="0" smtClean="0">
                <a:solidFill>
                  <a:srgbClr val="3931DF"/>
                </a:solidFill>
                <a:latin typeface="Arial Narrow" pitchFamily="34" charset="0"/>
              </a:rPr>
              <a:t>[</a:t>
            </a:r>
            <a:r>
              <a:rPr lang="en-US" sz="1600" dirty="0" err="1" smtClean="0">
                <a:solidFill>
                  <a:srgbClr val="3931DF"/>
                </a:solidFill>
                <a:latin typeface="Arial Narrow" pitchFamily="34" charset="0"/>
              </a:rPr>
              <a:t>Monier-Garbet</a:t>
            </a:r>
            <a:r>
              <a:rPr lang="en-US" sz="1600" dirty="0" smtClean="0">
                <a:solidFill>
                  <a:srgbClr val="3931DF"/>
                </a:solidFill>
                <a:latin typeface="Arial Narrow" pitchFamily="34" charset="0"/>
              </a:rPr>
              <a:t> EX/P5-26]</a:t>
            </a:r>
          </a:p>
          <a:p>
            <a:pPr marL="355600" lvl="1" indent="-177800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1600" dirty="0" smtClean="0">
                <a:latin typeface="Arial Narrow" pitchFamily="34" charset="0"/>
              </a:rPr>
              <a:t> </a:t>
            </a:r>
            <a:r>
              <a:rPr lang="en-US" sz="1600" b="1" dirty="0" smtClean="0">
                <a:latin typeface="Arial Narrow" pitchFamily="34" charset="0"/>
              </a:rPr>
              <a:t>Mitigate ELM </a:t>
            </a:r>
            <a:r>
              <a:rPr lang="en-US" sz="1600" dirty="0" smtClean="0">
                <a:solidFill>
                  <a:srgbClr val="3931DF"/>
                </a:solidFill>
                <a:latin typeface="Arial Narrow" pitchFamily="34" charset="0"/>
              </a:rPr>
              <a:t>[</a:t>
            </a:r>
            <a:r>
              <a:rPr lang="en-US" sz="1600" dirty="0" err="1" smtClean="0">
                <a:solidFill>
                  <a:srgbClr val="3931DF"/>
                </a:solidFill>
                <a:latin typeface="Arial Narrow" pitchFamily="34" charset="0"/>
              </a:rPr>
              <a:t>M.Bécoulet</a:t>
            </a:r>
            <a:r>
              <a:rPr lang="en-US" sz="1600" dirty="0" smtClean="0">
                <a:solidFill>
                  <a:srgbClr val="3931DF"/>
                </a:solidFill>
                <a:latin typeface="Arial Narrow" pitchFamily="34" charset="0"/>
              </a:rPr>
              <a:t>, TH/2-1]</a:t>
            </a:r>
          </a:p>
          <a:p>
            <a:pPr marL="355600" lvl="1" indent="-177800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1600" dirty="0" smtClean="0">
                <a:latin typeface="Arial Narrow" pitchFamily="34" charset="0"/>
              </a:rPr>
              <a:t> Discover </a:t>
            </a:r>
            <a:r>
              <a:rPr lang="en-US" sz="1600" b="1" dirty="0" smtClean="0">
                <a:latin typeface="Arial Narrow" pitchFamily="34" charset="0"/>
              </a:rPr>
              <a:t>interplay MHD &amp; core particle transport</a:t>
            </a:r>
            <a:r>
              <a:rPr lang="en-US" sz="1600" dirty="0" smtClean="0">
                <a:latin typeface="Arial Narrow" pitchFamily="34" charset="0"/>
              </a:rPr>
              <a:t> </a:t>
            </a:r>
            <a:r>
              <a:rPr lang="en-US" sz="1600" dirty="0" smtClean="0">
                <a:solidFill>
                  <a:srgbClr val="3931DF"/>
                </a:solidFill>
                <a:latin typeface="Arial Narrow" pitchFamily="34" charset="0"/>
              </a:rPr>
              <a:t>[Nicolas TH/P3-21</a:t>
            </a:r>
            <a:r>
              <a:rPr lang="en-US" sz="1600" dirty="0">
                <a:solidFill>
                  <a:srgbClr val="3931DF"/>
                </a:solidFill>
                <a:latin typeface="Arial Narrow" pitchFamily="34" charset="0"/>
              </a:rPr>
              <a:t>]</a:t>
            </a:r>
            <a:endParaRPr lang="en-US" sz="1600" dirty="0" smtClean="0">
              <a:solidFill>
                <a:srgbClr val="3931DF"/>
              </a:solidFill>
              <a:latin typeface="Arial Narrow" pitchFamily="34" charset="0"/>
            </a:endParaRPr>
          </a:p>
          <a:p>
            <a:pPr marL="355600" lvl="1" indent="-177800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1600" dirty="0" smtClean="0">
                <a:latin typeface="Arial Narrow" pitchFamily="34" charset="0"/>
              </a:rPr>
              <a:t> Understand </a:t>
            </a:r>
            <a:r>
              <a:rPr lang="en-US" sz="1600" b="1" dirty="0" smtClean="0">
                <a:latin typeface="Arial Narrow" pitchFamily="34" charset="0"/>
              </a:rPr>
              <a:t>Transport Barrier physics </a:t>
            </a:r>
            <a:r>
              <a:rPr lang="en-US" sz="1600" dirty="0" smtClean="0">
                <a:latin typeface="Arial Narrow" pitchFamily="34" charset="0"/>
              </a:rPr>
              <a:t>from Gyro-kinetic simulations </a:t>
            </a:r>
            <a:r>
              <a:rPr lang="en-US" sz="1600" dirty="0" smtClean="0">
                <a:solidFill>
                  <a:srgbClr val="3931DF"/>
                </a:solidFill>
                <a:latin typeface="Arial Narrow" pitchFamily="34" charset="0"/>
              </a:rPr>
              <a:t>[</a:t>
            </a:r>
            <a:r>
              <a:rPr lang="en-US" sz="1600" dirty="0" err="1" smtClean="0">
                <a:solidFill>
                  <a:srgbClr val="3931DF"/>
                </a:solidFill>
                <a:latin typeface="Arial Narrow" pitchFamily="34" charset="0"/>
              </a:rPr>
              <a:t>Sarazin</a:t>
            </a:r>
            <a:r>
              <a:rPr lang="en-US" sz="1600" dirty="0">
                <a:solidFill>
                  <a:srgbClr val="3931DF"/>
                </a:solidFill>
                <a:latin typeface="Arial Narrow" pitchFamily="34" charset="0"/>
              </a:rPr>
              <a:t> THC/P7-09</a:t>
            </a:r>
            <a:r>
              <a:rPr lang="en-US" sz="1600" dirty="0" smtClean="0">
                <a:solidFill>
                  <a:srgbClr val="3931DF"/>
                </a:solidFill>
                <a:latin typeface="Arial Narrow" pitchFamily="34" charset="0"/>
              </a:rPr>
              <a:t>]</a:t>
            </a:r>
          </a:p>
          <a:p>
            <a:pPr marL="355600" lvl="1" indent="-177800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smtClean="0">
                <a:latin typeface="Arial Narrow" pitchFamily="34" charset="0"/>
              </a:rPr>
              <a:t>Explore ICRF </a:t>
            </a:r>
            <a:r>
              <a:rPr lang="en-US" sz="1600" b="1" dirty="0">
                <a:latin typeface="Arial Narrow" pitchFamily="34" charset="0"/>
              </a:rPr>
              <a:t>wall </a:t>
            </a:r>
            <a:r>
              <a:rPr lang="en-US" sz="1600" b="1" dirty="0" smtClean="0">
                <a:latin typeface="Arial Narrow" pitchFamily="34" charset="0"/>
              </a:rPr>
              <a:t>conditioning</a:t>
            </a:r>
            <a:r>
              <a:rPr lang="en-US" sz="1600" dirty="0" smtClean="0">
                <a:latin typeface="Arial Narrow" pitchFamily="34" charset="0"/>
              </a:rPr>
              <a:t> </a:t>
            </a:r>
            <a:r>
              <a:rPr lang="en-US" sz="1600" dirty="0" smtClean="0">
                <a:solidFill>
                  <a:srgbClr val="3931DF"/>
                </a:solidFill>
                <a:latin typeface="Arial Narrow" pitchFamily="34" charset="0"/>
              </a:rPr>
              <a:t>[</a:t>
            </a:r>
            <a:r>
              <a:rPr lang="en-US" sz="1600" dirty="0">
                <a:solidFill>
                  <a:srgbClr val="3931DF"/>
                </a:solidFill>
                <a:latin typeface="Arial Narrow" pitchFamily="34" charset="0"/>
              </a:rPr>
              <a:t>Douai </a:t>
            </a:r>
            <a:r>
              <a:rPr lang="en-US" sz="1600" dirty="0" smtClean="0">
                <a:solidFill>
                  <a:srgbClr val="3931DF"/>
                </a:solidFill>
                <a:latin typeface="Arial Narrow" pitchFamily="34" charset="0"/>
              </a:rPr>
              <a:t>EX/P5-09]</a:t>
            </a:r>
            <a:r>
              <a:rPr lang="en-US" sz="1600" dirty="0" smtClean="0">
                <a:latin typeface="Arial Narrow" pitchFamily="34" charset="0"/>
              </a:rPr>
              <a:t>; In vessel fuel inventory </a:t>
            </a:r>
            <a:r>
              <a:rPr lang="en-US" sz="1600" dirty="0" smtClean="0">
                <a:solidFill>
                  <a:srgbClr val="3931DF"/>
                </a:solidFill>
                <a:latin typeface="Arial Narrow" pitchFamily="34" charset="0"/>
              </a:rPr>
              <a:t>[</a:t>
            </a:r>
            <a:r>
              <a:rPr lang="en-US" sz="1600" dirty="0" err="1" smtClean="0">
                <a:solidFill>
                  <a:srgbClr val="3931DF"/>
                </a:solidFill>
                <a:latin typeface="Arial Narrow" pitchFamily="34" charset="0"/>
              </a:rPr>
              <a:t>Tsitrone</a:t>
            </a:r>
            <a:r>
              <a:rPr lang="en-US" sz="1600" dirty="0" smtClean="0">
                <a:solidFill>
                  <a:srgbClr val="3931DF"/>
                </a:solidFill>
                <a:latin typeface="Arial Narrow" pitchFamily="34" charset="0"/>
              </a:rPr>
              <a:t> EX/P5-07]</a:t>
            </a:r>
          </a:p>
          <a:p>
            <a:pPr marL="355600" lvl="1" indent="-177800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b="1" dirty="0">
                <a:latin typeface="Arial Narrow" pitchFamily="34" charset="0"/>
              </a:rPr>
              <a:t>Integrated Tokamak </a:t>
            </a:r>
            <a:r>
              <a:rPr lang="en-US" sz="1600" b="1" dirty="0" smtClean="0">
                <a:latin typeface="Arial Narrow" pitchFamily="34" charset="0"/>
              </a:rPr>
              <a:t>Modeling </a:t>
            </a:r>
            <a:r>
              <a:rPr lang="en-US" sz="1600" dirty="0" smtClean="0">
                <a:solidFill>
                  <a:srgbClr val="3931DF"/>
                </a:solidFill>
                <a:latin typeface="Arial Narrow" pitchFamily="34" charset="0"/>
              </a:rPr>
              <a:t>[</a:t>
            </a:r>
            <a:r>
              <a:rPr lang="en-US" sz="1600" dirty="0" err="1" smtClean="0">
                <a:solidFill>
                  <a:srgbClr val="3931DF"/>
                </a:solidFill>
                <a:latin typeface="Arial Narrow" pitchFamily="34" charset="0"/>
              </a:rPr>
              <a:t>Falchetto</a:t>
            </a:r>
            <a:r>
              <a:rPr lang="en-US" sz="1600" dirty="0" smtClean="0">
                <a:solidFill>
                  <a:srgbClr val="3931DF"/>
                </a:solidFill>
                <a:latin typeface="Arial Narrow" pitchFamily="34" charset="0"/>
              </a:rPr>
              <a:t> TH/P2-25; </a:t>
            </a:r>
            <a:r>
              <a:rPr lang="en-US" sz="1600" dirty="0" err="1" smtClean="0">
                <a:solidFill>
                  <a:srgbClr val="3931DF"/>
                </a:solidFill>
                <a:latin typeface="Arial Narrow" pitchFamily="34" charset="0"/>
              </a:rPr>
              <a:t>Litaudon</a:t>
            </a:r>
            <a:r>
              <a:rPr lang="en-US" sz="1600" dirty="0" smtClean="0">
                <a:solidFill>
                  <a:srgbClr val="3931DF"/>
                </a:solidFill>
                <a:latin typeface="Arial Narrow" pitchFamily="34" charset="0"/>
              </a:rPr>
              <a:t> TH/P2-05; </a:t>
            </a:r>
            <a:r>
              <a:rPr lang="en-US" sz="1600" dirty="0" err="1">
                <a:solidFill>
                  <a:srgbClr val="3931DF"/>
                </a:solidFill>
                <a:latin typeface="Arial Narrow" pitchFamily="34" charset="0"/>
                <a:ea typeface="MS Mincho"/>
              </a:rPr>
              <a:t>Ghendrih</a:t>
            </a:r>
            <a:r>
              <a:rPr lang="en-US" sz="1600">
                <a:solidFill>
                  <a:srgbClr val="3931DF"/>
                </a:solidFill>
                <a:latin typeface="Arial Narrow" pitchFamily="34" charset="0"/>
                <a:ea typeface="MS Mincho"/>
              </a:rPr>
              <a:t> </a:t>
            </a:r>
            <a:r>
              <a:rPr lang="en-US" sz="1600" smtClean="0">
                <a:solidFill>
                  <a:srgbClr val="3931DF"/>
                </a:solidFill>
                <a:latin typeface="Arial Narrow" pitchFamily="34" charset="0"/>
                <a:ea typeface="MS Mincho"/>
              </a:rPr>
              <a:t>TH/P4-26, Moreau </a:t>
            </a:r>
            <a:r>
              <a:rPr lang="en-US" sz="1600" dirty="0">
                <a:solidFill>
                  <a:srgbClr val="3931DF"/>
                </a:solidFill>
                <a:latin typeface="Arial Narrow" pitchFamily="34" charset="0"/>
                <a:ea typeface="MS Mincho"/>
              </a:rPr>
              <a:t>ITR/P1-20, </a:t>
            </a:r>
            <a:r>
              <a:rPr lang="en-US" sz="1600" dirty="0" err="1">
                <a:solidFill>
                  <a:srgbClr val="3931DF"/>
                </a:solidFill>
                <a:latin typeface="Arial Narrow" pitchFamily="34" charset="0"/>
                <a:ea typeface="MS Mincho"/>
              </a:rPr>
              <a:t>Peysson</a:t>
            </a:r>
            <a:r>
              <a:rPr lang="en-US" sz="1600" dirty="0">
                <a:solidFill>
                  <a:srgbClr val="3931DF"/>
                </a:solidFill>
                <a:latin typeface="Arial Narrow" pitchFamily="34" charset="0"/>
                <a:ea typeface="MS Mincho"/>
              </a:rPr>
              <a:t> TH/P6-05</a:t>
            </a:r>
            <a:r>
              <a:rPr lang="en-US" sz="1600" dirty="0" smtClean="0">
                <a:solidFill>
                  <a:srgbClr val="3931DF"/>
                </a:solidFill>
                <a:latin typeface="Arial Narrow" pitchFamily="34" charset="0"/>
              </a:rPr>
              <a:t>]</a:t>
            </a:r>
            <a:endParaRPr lang="en-US" sz="1600" dirty="0" smtClean="0">
              <a:solidFill>
                <a:srgbClr val="3931DF"/>
              </a:solidFill>
              <a:latin typeface="Arial Narrow" pitchFamily="34" charset="0"/>
            </a:endParaRPr>
          </a:p>
          <a:p>
            <a:pPr marL="6350" indent="-285750">
              <a:spcAft>
                <a:spcPts val="600"/>
              </a:spcAft>
              <a:buFont typeface="Wingdings" pitchFamily="2" charset="2"/>
              <a:buChar char="q"/>
            </a:pPr>
            <a:r>
              <a:rPr lang="en-US" sz="1600" dirty="0">
                <a:latin typeface="Arial Narrow" pitchFamily="34" charset="0"/>
                <a:ea typeface="Calibri"/>
              </a:rPr>
              <a:t>Contribute to the BA projects: </a:t>
            </a:r>
            <a:r>
              <a:rPr lang="en-US" sz="1600" dirty="0">
                <a:latin typeface="Arial Narrow"/>
                <a:ea typeface="Calibri"/>
                <a:cs typeface="Times New Roman"/>
              </a:rPr>
              <a:t>e.g., </a:t>
            </a:r>
            <a:r>
              <a:rPr lang="en-US" sz="1600" b="1" dirty="0" err="1">
                <a:latin typeface="Arial Narrow"/>
                <a:ea typeface="Calibri"/>
                <a:cs typeface="Times New Roman"/>
              </a:rPr>
              <a:t>Petaflops</a:t>
            </a:r>
            <a:r>
              <a:rPr lang="en-US" sz="1600" b="1" dirty="0">
                <a:latin typeface="Arial Narrow"/>
                <a:ea typeface="Calibri"/>
                <a:cs typeface="Times New Roman"/>
              </a:rPr>
              <a:t>-class “Helios” supercomputer</a:t>
            </a:r>
            <a:r>
              <a:rPr lang="en-US" sz="1600" dirty="0">
                <a:latin typeface="Arial Narrow"/>
                <a:ea typeface="Calibri"/>
                <a:cs typeface="Times New Roman"/>
              </a:rPr>
              <a:t>, </a:t>
            </a:r>
            <a:r>
              <a:rPr lang="en-US" sz="1600" b="1" dirty="0" err="1">
                <a:latin typeface="Arial Narrow"/>
                <a:ea typeface="Calibri"/>
                <a:cs typeface="Times New Roman"/>
              </a:rPr>
              <a:t>Cryoplant</a:t>
            </a:r>
            <a:r>
              <a:rPr lang="en-US" sz="1600" b="1" dirty="0">
                <a:latin typeface="Arial Narrow"/>
                <a:ea typeface="Calibri"/>
                <a:cs typeface="Times New Roman"/>
              </a:rPr>
              <a:t> </a:t>
            </a:r>
            <a:r>
              <a:rPr lang="en-US" sz="1600" dirty="0" smtClean="0">
                <a:latin typeface="Arial Narrow"/>
                <a:ea typeface="Calibri"/>
                <a:cs typeface="Times New Roman"/>
              </a:rPr>
              <a:t>, </a:t>
            </a:r>
            <a:r>
              <a:rPr lang="en-US" sz="1600" b="1" dirty="0">
                <a:latin typeface="Arial Narrow"/>
                <a:ea typeface="Calibri"/>
                <a:cs typeface="Times New Roman"/>
              </a:rPr>
              <a:t>TF coils</a:t>
            </a:r>
            <a:r>
              <a:rPr lang="en-US" sz="1600" dirty="0">
                <a:latin typeface="Arial Narrow"/>
                <a:ea typeface="Calibri"/>
                <a:cs typeface="Times New Roman"/>
              </a:rPr>
              <a:t>, </a:t>
            </a:r>
            <a:r>
              <a:rPr lang="en-US" sz="1600" b="1" dirty="0">
                <a:latin typeface="Arial Narrow"/>
                <a:ea typeface="Calibri"/>
                <a:cs typeface="Times New Roman"/>
              </a:rPr>
              <a:t>Research </a:t>
            </a:r>
            <a:r>
              <a:rPr lang="en-US" sz="1600" b="1" dirty="0" smtClean="0">
                <a:latin typeface="Arial Narrow"/>
                <a:ea typeface="Calibri"/>
                <a:cs typeface="Times New Roman"/>
              </a:rPr>
              <a:t>program</a:t>
            </a:r>
            <a:r>
              <a:rPr lang="en-US" sz="1600" dirty="0" smtClean="0">
                <a:latin typeface="Arial Narrow"/>
                <a:ea typeface="Calibri"/>
                <a:cs typeface="Times New Roman"/>
              </a:rPr>
              <a:t>…</a:t>
            </a:r>
            <a:r>
              <a:rPr lang="en-US" sz="1600" dirty="0" smtClean="0">
                <a:solidFill>
                  <a:srgbClr val="3931DF"/>
                </a:solidFill>
                <a:latin typeface="Arial Narrow"/>
                <a:ea typeface="Calibri"/>
                <a:cs typeface="Times New Roman"/>
              </a:rPr>
              <a:t>[</a:t>
            </a:r>
            <a:r>
              <a:rPr lang="en-US" sz="1600" dirty="0" err="1" smtClean="0">
                <a:solidFill>
                  <a:srgbClr val="3931DF"/>
                </a:solidFill>
                <a:latin typeface="Arial Narrow"/>
                <a:ea typeface="Calibri"/>
                <a:cs typeface="Times New Roman"/>
              </a:rPr>
              <a:t>Bayetti</a:t>
            </a:r>
            <a:r>
              <a:rPr lang="en-US" sz="1600" dirty="0">
                <a:solidFill>
                  <a:srgbClr val="3931DF"/>
                </a:solidFill>
                <a:latin typeface="Arial Narrow"/>
                <a:ea typeface="Calibri"/>
                <a:cs typeface="Times New Roman"/>
              </a:rPr>
              <a:t> FTP/P1-29, </a:t>
            </a:r>
            <a:r>
              <a:rPr lang="en-US" sz="1600" dirty="0" err="1" smtClean="0">
                <a:solidFill>
                  <a:srgbClr val="3931DF"/>
                </a:solidFill>
                <a:latin typeface="Arial Narrow"/>
                <a:ea typeface="Calibri"/>
                <a:cs typeface="Times New Roman"/>
              </a:rPr>
              <a:t>Giruzzi</a:t>
            </a:r>
            <a:r>
              <a:rPr lang="en-US" sz="1600" dirty="0">
                <a:solidFill>
                  <a:srgbClr val="3931DF"/>
                </a:solidFill>
                <a:latin typeface="Arial Narrow"/>
                <a:ea typeface="Calibri"/>
                <a:cs typeface="Times New Roman"/>
              </a:rPr>
              <a:t> </a:t>
            </a:r>
            <a:r>
              <a:rPr lang="en-US" sz="1600" dirty="0" smtClean="0">
                <a:solidFill>
                  <a:srgbClr val="3931DF"/>
                </a:solidFill>
                <a:latin typeface="Arial Narrow"/>
                <a:ea typeface="Calibri"/>
                <a:cs typeface="Times New Roman"/>
              </a:rPr>
              <a:t>TH/P2-03]</a:t>
            </a:r>
            <a:endParaRPr lang="en-US" sz="1600" dirty="0" smtClean="0">
              <a:latin typeface="Arial Narrow"/>
              <a:ea typeface="Calibri"/>
              <a:cs typeface="Times New Roman"/>
            </a:endParaRPr>
          </a:p>
          <a:p>
            <a:pPr marL="6350" indent="-285750">
              <a:spcAft>
                <a:spcPts val="600"/>
              </a:spcAft>
              <a:buFont typeface="Wingdings" pitchFamily="2" charset="2"/>
              <a:buChar char="q"/>
            </a:pPr>
            <a:r>
              <a:rPr lang="en-US" sz="1600" dirty="0">
                <a:latin typeface="Arial Narrow"/>
                <a:ea typeface="Calibri"/>
                <a:cs typeface="Times New Roman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Arial Narrow" pitchFamily="34" charset="0"/>
              </a:rPr>
              <a:t>Minimize risks of </a:t>
            </a:r>
            <a:r>
              <a:rPr lang="en-US" sz="2000" dirty="0" smtClean="0">
                <a:solidFill>
                  <a:srgbClr val="FF0000"/>
                </a:solidFill>
                <a:latin typeface="Arial Narrow" pitchFamily="34" charset="0"/>
                <a:ea typeface="MS Mincho"/>
              </a:rPr>
              <a:t>ITER </a:t>
            </a:r>
            <a:r>
              <a:rPr lang="en-US" sz="2000" dirty="0" err="1" smtClean="0">
                <a:solidFill>
                  <a:srgbClr val="FF0000"/>
                </a:solidFill>
                <a:latin typeface="Arial Narrow" pitchFamily="34" charset="0"/>
                <a:ea typeface="MS Mincho"/>
              </a:rPr>
              <a:t>divertor</a:t>
            </a:r>
            <a:r>
              <a:rPr lang="en-US" sz="2000" dirty="0" smtClean="0">
                <a:solidFill>
                  <a:srgbClr val="FF0000"/>
                </a:solidFill>
                <a:latin typeface="Arial Narrow" pitchFamily="34" charset="0"/>
                <a:ea typeface="MS Mincho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Arial Narrow" pitchFamily="34" charset="0"/>
                <a:ea typeface="MS Mincho"/>
              </a:rPr>
              <a:t>procurement and operation </a:t>
            </a:r>
            <a:r>
              <a:rPr lang="en-US" sz="1600" dirty="0" smtClean="0">
                <a:solidFill>
                  <a:srgbClr val="3931DF"/>
                </a:solidFill>
                <a:latin typeface="Arial Narrow" pitchFamily="34" charset="0"/>
                <a:ea typeface="MS Mincho"/>
              </a:rPr>
              <a:t>[</a:t>
            </a:r>
            <a:r>
              <a:rPr lang="en-US" sz="1600" dirty="0" err="1" smtClean="0">
                <a:solidFill>
                  <a:srgbClr val="3931DF"/>
                </a:solidFill>
                <a:latin typeface="Arial Narrow" pitchFamily="34" charset="0"/>
                <a:ea typeface="MS Mincho"/>
              </a:rPr>
              <a:t>Courtois</a:t>
            </a:r>
            <a:r>
              <a:rPr lang="en-US" sz="1600" dirty="0" smtClean="0">
                <a:solidFill>
                  <a:srgbClr val="3931DF"/>
                </a:solidFill>
                <a:latin typeface="Arial Narrow" pitchFamily="34" charset="0"/>
                <a:ea typeface="MS Mincho"/>
              </a:rPr>
              <a:t> ITR/P5-07] </a:t>
            </a:r>
          </a:p>
          <a:p>
            <a:pPr algn="ctr">
              <a:spcAft>
                <a:spcPts val="0"/>
              </a:spcAft>
            </a:pPr>
            <a:endParaRPr lang="en-US" sz="800" dirty="0" smtClean="0">
              <a:solidFill>
                <a:srgbClr val="3931DF"/>
              </a:solidFill>
              <a:latin typeface="Arial Narrow" pitchFamily="34" charset="0"/>
              <a:ea typeface="MS Mincho"/>
            </a:endParaRPr>
          </a:p>
          <a:p>
            <a:pPr algn="ctr">
              <a:spcAft>
                <a:spcPts val="60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</a:rPr>
              <a:t>-&gt; Transform Tore Supra into WEST with International Fusion Partners and Industries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51011" y="52388"/>
            <a:ext cx="7237413" cy="909637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pic>
        <p:nvPicPr>
          <p:cNvPr id="6" name="Picture 8" descr="IRFMblan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975" y="260350"/>
            <a:ext cx="7270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429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23019" y="52388"/>
            <a:ext cx="7237413" cy="909637"/>
          </a:xfrm>
        </p:spPr>
        <p:txBody>
          <a:bodyPr/>
          <a:lstStyle/>
          <a:p>
            <a:r>
              <a:rPr lang="en-US" sz="2400" dirty="0" smtClean="0">
                <a:latin typeface="Arial Narrow" pitchFamily="34" charset="0"/>
              </a:rPr>
              <a:t>DIRECT </a:t>
            </a:r>
            <a:r>
              <a:rPr lang="en-US" sz="2400" dirty="0" err="1" smtClean="0">
                <a:latin typeface="Arial Narrow" pitchFamily="34" charset="0"/>
              </a:rPr>
              <a:t>ContributION</a:t>
            </a:r>
            <a:r>
              <a:rPr lang="en-US" sz="2400" dirty="0" smtClean="0">
                <a:latin typeface="Arial Narrow" pitchFamily="34" charset="0"/>
              </a:rPr>
              <a:t> </a:t>
            </a:r>
            <a:br>
              <a:rPr lang="en-US" sz="2400" dirty="0" smtClean="0">
                <a:latin typeface="Arial Narrow" pitchFamily="34" charset="0"/>
              </a:rPr>
            </a:br>
            <a:r>
              <a:rPr lang="en-US" sz="2400" dirty="0" smtClean="0">
                <a:latin typeface="Arial Narrow" pitchFamily="34" charset="0"/>
              </a:rPr>
              <a:t>to the Broader Approach Projects</a:t>
            </a:r>
            <a:endParaRPr lang="en-US" sz="2400" dirty="0">
              <a:latin typeface="Arial Narrow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|  PAGE </a:t>
            </a:r>
            <a:fld id="{E5472679-CD9D-487F-BAFF-85BB3BAD94EB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  <p:sp>
        <p:nvSpPr>
          <p:cNvPr id="6" name="ZoneTexte 6"/>
          <p:cNvSpPr txBox="1">
            <a:spLocks noChangeArrowheads="1"/>
          </p:cNvSpPr>
          <p:nvPr/>
        </p:nvSpPr>
        <p:spPr bwMode="auto">
          <a:xfrm>
            <a:off x="7357935" y="908050"/>
            <a:ext cx="17860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b="1" dirty="0" err="1" smtClean="0">
                <a:solidFill>
                  <a:srgbClr val="3931DF"/>
                </a:solidFill>
                <a:latin typeface="Arial Narrow" pitchFamily="34" charset="0"/>
              </a:rPr>
              <a:t>Bayetti</a:t>
            </a:r>
            <a:r>
              <a:rPr lang="en-US" b="1" dirty="0" smtClean="0">
                <a:solidFill>
                  <a:srgbClr val="3931DF"/>
                </a:solidFill>
                <a:latin typeface="Arial Narrow" pitchFamily="34" charset="0"/>
              </a:rPr>
              <a:t> FTP/P1-29</a:t>
            </a:r>
          </a:p>
          <a:p>
            <a:pPr algn="r" eaLnBrk="1" hangingPunct="1"/>
            <a:r>
              <a:rPr lang="en-US" b="1" dirty="0" err="1" smtClean="0">
                <a:solidFill>
                  <a:srgbClr val="3931DF"/>
                </a:solidFill>
                <a:latin typeface="Arial Narrow" pitchFamily="34" charset="0"/>
              </a:rPr>
              <a:t>Giruzzi</a:t>
            </a:r>
            <a:r>
              <a:rPr lang="en-US" b="1" dirty="0" smtClean="0">
                <a:solidFill>
                  <a:srgbClr val="3931DF"/>
                </a:solidFill>
                <a:latin typeface="Arial Narrow" pitchFamily="34" charset="0"/>
              </a:rPr>
              <a:t> </a:t>
            </a:r>
            <a:r>
              <a:rPr lang="en-US" b="1" dirty="0">
                <a:solidFill>
                  <a:srgbClr val="3931DF"/>
                </a:solidFill>
                <a:latin typeface="Arial Narrow" pitchFamily="34" charset="0"/>
              </a:rPr>
              <a:t>TH/P2-03 </a:t>
            </a:r>
          </a:p>
        </p:txBody>
      </p:sp>
      <p:grpSp>
        <p:nvGrpSpPr>
          <p:cNvPr id="17" name="Groupe 16"/>
          <p:cNvGrpSpPr/>
          <p:nvPr/>
        </p:nvGrpSpPr>
        <p:grpSpPr>
          <a:xfrm>
            <a:off x="773155" y="4084992"/>
            <a:ext cx="3131840" cy="2152320"/>
            <a:chOff x="5234343" y="4005064"/>
            <a:chExt cx="3131840" cy="215232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0325" y="4268556"/>
              <a:ext cx="2865858" cy="1888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5234343" y="4005064"/>
              <a:ext cx="313184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600" i="1" dirty="0" smtClean="0">
                  <a:latin typeface="Arial Narrow" pitchFamily="34" charset="0"/>
                </a:rPr>
                <a:t>Coil Cold </a:t>
              </a:r>
              <a:r>
                <a:rPr lang="en-US" sz="1600" i="1" dirty="0">
                  <a:latin typeface="Arial Narrow" pitchFamily="34" charset="0"/>
                </a:rPr>
                <a:t>Test Facility, </a:t>
              </a:r>
              <a:r>
                <a:rPr lang="en-US" sz="1600" i="1" dirty="0" smtClean="0">
                  <a:latin typeface="Arial Narrow" pitchFamily="34" charset="0"/>
                </a:rPr>
                <a:t>CEA-</a:t>
              </a:r>
              <a:r>
                <a:rPr lang="en-US" sz="1600" i="1" dirty="0" err="1" smtClean="0">
                  <a:latin typeface="Arial Narrow" pitchFamily="34" charset="0"/>
                </a:rPr>
                <a:t>Saclay</a:t>
              </a:r>
              <a:endParaRPr lang="en-US" sz="1600" i="1" dirty="0" smtClean="0">
                <a:latin typeface="Arial Narrow" pitchFamily="34" charset="0"/>
              </a:endParaRPr>
            </a:p>
            <a:p>
              <a:pPr algn="r"/>
              <a:r>
                <a:rPr lang="en-US" sz="1600" i="1" dirty="0" smtClean="0">
                  <a:latin typeface="Arial Narrow" pitchFamily="34" charset="0"/>
                </a:rPr>
                <a:t>18TF coil test before shipping</a:t>
              </a:r>
            </a:p>
            <a:p>
              <a:pPr algn="r"/>
              <a:r>
                <a:rPr lang="en-US" sz="1600" i="1" dirty="0" smtClean="0">
                  <a:latin typeface="Arial Narrow" pitchFamily="34" charset="0"/>
                </a:rPr>
                <a:t>to Japan</a:t>
              </a:r>
              <a:endParaRPr lang="en-US" sz="1600" dirty="0">
                <a:latin typeface="Arial Narrow" pitchFamily="34" charset="0"/>
              </a:endParaRPr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5156756" y="3951522"/>
            <a:ext cx="3159660" cy="2573822"/>
            <a:chOff x="6791604" y="1554381"/>
            <a:chExt cx="2507369" cy="235865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1604" y="1554381"/>
              <a:ext cx="2011363" cy="2066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6861861" y="3530854"/>
              <a:ext cx="2437112" cy="3821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i="1" dirty="0" smtClean="0">
                  <a:latin typeface="Arial Narrow" pitchFamily="34" charset="0"/>
                </a:rPr>
                <a:t>JT60-SA TF coil structures</a:t>
              </a:r>
              <a:endParaRPr lang="en-US" sz="1600" dirty="0">
                <a:latin typeface="Arial Narrow" pitchFamily="34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6082339" y="6502400"/>
            <a:ext cx="2018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  <a:cs typeface="Calibri" pitchFamily="34" charset="0"/>
              </a:rPr>
              <a:t>Support BA Projects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562" y="971143"/>
            <a:ext cx="6994577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0"/>
              </a:spcBef>
              <a:buFont typeface="Wingdings" pitchFamily="2" charset="2"/>
              <a:buChar char="q"/>
            </a:pPr>
            <a:r>
              <a:rPr lang="fr-FR" sz="2400" b="1" dirty="0" smtClean="0">
                <a:latin typeface="Arial Narrow" pitchFamily="34" charset="0"/>
                <a:ea typeface="ＭＳ Ｐゴシック" pitchFamily="34" charset="-128"/>
              </a:rPr>
              <a:t>JT60-SA</a:t>
            </a:r>
          </a:p>
          <a:p>
            <a:pPr marL="436563" indent="-342900">
              <a:buFont typeface="Wingdings" pitchFamily="2" charset="2"/>
              <a:buChar char="ü"/>
            </a:pPr>
            <a:r>
              <a:rPr lang="fr-FR" sz="2400" dirty="0" smtClean="0">
                <a:latin typeface="Arial Narrow" pitchFamily="34" charset="0"/>
                <a:ea typeface="ＭＳ Ｐゴシック" pitchFamily="34" charset="-128"/>
              </a:rPr>
              <a:t>Procure 9 TF </a:t>
            </a:r>
            <a:r>
              <a:rPr lang="fr-FR" sz="2400" dirty="0" err="1" smtClean="0">
                <a:latin typeface="Arial Narrow" pitchFamily="34" charset="0"/>
                <a:ea typeface="ＭＳ Ｐゴシック" pitchFamily="34" charset="-128"/>
              </a:rPr>
              <a:t>coils</a:t>
            </a:r>
            <a:r>
              <a:rPr lang="fr-FR" sz="2400" dirty="0" smtClean="0">
                <a:latin typeface="Arial Narrow" pitchFamily="34" charset="0"/>
                <a:ea typeface="ＭＳ Ｐゴシック" pitchFamily="34" charset="-128"/>
              </a:rPr>
              <a:t> + structures. 5 HVPS. Test </a:t>
            </a:r>
            <a:r>
              <a:rPr lang="fr-FR" sz="2400" dirty="0" err="1" smtClean="0">
                <a:latin typeface="Arial Narrow" pitchFamily="34" charset="0"/>
                <a:ea typeface="ＭＳ Ｐゴシック" pitchFamily="34" charset="-128"/>
              </a:rPr>
              <a:t>facility</a:t>
            </a:r>
            <a:r>
              <a:rPr lang="fr-FR" sz="2400" dirty="0" smtClean="0">
                <a:latin typeface="Arial Narrow" pitchFamily="34" charset="0"/>
                <a:ea typeface="ＭＳ Ｐゴシック" pitchFamily="34" charset="-128"/>
              </a:rPr>
              <a:t> </a:t>
            </a:r>
          </a:p>
          <a:p>
            <a:pPr marL="436563" indent="-342900">
              <a:spcAft>
                <a:spcPts val="600"/>
              </a:spcAft>
              <a:buFont typeface="Wingdings" pitchFamily="2" charset="2"/>
              <a:buChar char="ü"/>
            </a:pPr>
            <a:r>
              <a:rPr lang="fr-FR" sz="2400" dirty="0" smtClean="0">
                <a:latin typeface="Arial Narrow" pitchFamily="34" charset="0"/>
                <a:ea typeface="ＭＳ Ｐゴシック" pitchFamily="34" charset="-128"/>
              </a:rPr>
              <a:t>Procure full </a:t>
            </a:r>
            <a:r>
              <a:rPr lang="fr-FR" sz="2400" dirty="0" err="1" smtClean="0">
                <a:latin typeface="Arial Narrow" pitchFamily="34" charset="0"/>
                <a:ea typeface="ＭＳ Ｐゴシック" pitchFamily="34" charset="-128"/>
              </a:rPr>
              <a:t>Cryoplant</a:t>
            </a:r>
            <a:endParaRPr lang="fr-FR" sz="2400" dirty="0">
              <a:latin typeface="Arial Narrow" pitchFamily="34" charset="0"/>
              <a:ea typeface="ＭＳ Ｐゴシック" pitchFamily="34" charset="-128"/>
            </a:endParaRPr>
          </a:p>
          <a:p>
            <a:pPr marL="436563" indent="-342900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400" dirty="0" smtClean="0">
                <a:latin typeface="Arial Narrow" pitchFamily="34" charset="0"/>
                <a:ea typeface="ＭＳ Ｐゴシック" pitchFamily="34" charset="-128"/>
              </a:rPr>
              <a:t>Joint EU/Japan </a:t>
            </a:r>
            <a:r>
              <a:rPr lang="en-US" sz="2400" dirty="0">
                <a:latin typeface="Arial Narrow" pitchFamily="34" charset="0"/>
                <a:ea typeface="ＭＳ Ｐゴシック" pitchFamily="34" charset="-128"/>
              </a:rPr>
              <a:t>revision of </a:t>
            </a:r>
            <a:r>
              <a:rPr lang="en-US" sz="2400" dirty="0" smtClean="0">
                <a:latin typeface="Arial Narrow" pitchFamily="34" charset="0"/>
                <a:ea typeface="ＭＳ Ｐゴシック" pitchFamily="34" charset="-128"/>
              </a:rPr>
              <a:t>Research Plan. Design scenarios</a:t>
            </a:r>
            <a:endParaRPr lang="en-US" sz="2400" dirty="0">
              <a:latin typeface="Arial Narrow" pitchFamily="34" charset="0"/>
              <a:ea typeface="ＭＳ Ｐゴシック" pitchFamily="34" charset="-128"/>
            </a:endParaRPr>
          </a:p>
          <a:p>
            <a:pPr marL="352425" indent="-352425">
              <a:spcAft>
                <a:spcPts val="600"/>
              </a:spcAft>
              <a:buFont typeface="Wingdings" pitchFamily="2" charset="2"/>
              <a:buChar char="q"/>
            </a:pPr>
            <a:r>
              <a:rPr lang="fr-FR" sz="2400" b="1" dirty="0" smtClean="0">
                <a:latin typeface="Arial Narrow" pitchFamily="34" charset="0"/>
                <a:ea typeface="ＭＳ Ｐゴシック" pitchFamily="34" charset="-128"/>
              </a:rPr>
              <a:t>IFMIF/EVEDA. </a:t>
            </a:r>
            <a:r>
              <a:rPr lang="en-US" sz="2400" dirty="0" smtClean="0">
                <a:latin typeface="Arial Narrow" pitchFamily="34" charset="0"/>
              </a:rPr>
              <a:t>Design/Validate the </a:t>
            </a:r>
            <a:r>
              <a:rPr lang="en-US" sz="2400" dirty="0">
                <a:latin typeface="Arial Narrow" pitchFamily="34" charset="0"/>
              </a:rPr>
              <a:t>Accelerator Facility</a:t>
            </a:r>
            <a:endParaRPr lang="fr-FR" sz="2400" b="1" dirty="0" smtClean="0">
              <a:latin typeface="Arial Narrow" pitchFamily="34" charset="0"/>
              <a:ea typeface="ＭＳ Ｐゴシック" pitchFamily="34" charset="-128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fr-FR" sz="2400" b="1" dirty="0" smtClean="0">
                <a:latin typeface="Arial Narrow" pitchFamily="34" charset="0"/>
                <a:ea typeface="ＭＳ Ｐゴシック" pitchFamily="34" charset="-128"/>
              </a:rPr>
              <a:t>IFERC. </a:t>
            </a:r>
            <a:r>
              <a:rPr lang="fr-FR" sz="2400" dirty="0" smtClean="0">
                <a:latin typeface="Arial Narrow" pitchFamily="34" charset="0"/>
                <a:ea typeface="ＭＳ Ｐゴシック" pitchFamily="34" charset="-128"/>
              </a:rPr>
              <a:t>Procure </a:t>
            </a:r>
            <a:r>
              <a:rPr lang="en-US" sz="2400" dirty="0" smtClean="0">
                <a:latin typeface="Arial Narrow" pitchFamily="34" charset="0"/>
              </a:rPr>
              <a:t>“Helios” HPC </a:t>
            </a:r>
            <a:r>
              <a:rPr lang="en-US" sz="2400" b="1" dirty="0" smtClean="0">
                <a:latin typeface="Arial Narrow" pitchFamily="34" charset="0"/>
              </a:rPr>
              <a:t>1.5 </a:t>
            </a:r>
            <a:r>
              <a:rPr lang="en-US" sz="2400" b="1" dirty="0" err="1">
                <a:latin typeface="Arial Narrow" pitchFamily="34" charset="0"/>
              </a:rPr>
              <a:t>Petaflop</a:t>
            </a:r>
            <a:r>
              <a:rPr lang="en-US" sz="2400" b="1" dirty="0">
                <a:latin typeface="Arial Narrow" pitchFamily="34" charset="0"/>
              </a:rPr>
              <a:t>/s peak</a:t>
            </a:r>
            <a:endParaRPr lang="fr-FR" sz="2400" b="1" dirty="0">
              <a:latin typeface="Arial Narrow" pitchFamily="34" charset="0"/>
              <a:ea typeface="ＭＳ Ｐゴシック" pitchFamily="34" charset="-128"/>
            </a:endParaRPr>
          </a:p>
        </p:txBody>
      </p:sp>
      <p:pic>
        <p:nvPicPr>
          <p:cNvPr id="20" name="Picture 8" descr="IRFMblan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975" y="260350"/>
            <a:ext cx="7270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582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OUTLINE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|  PAGE </a:t>
            </a:r>
            <a:fld id="{E5472679-CD9D-487F-BAFF-85BB3BAD94EB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  <p:pic>
        <p:nvPicPr>
          <p:cNvPr id="7" name="Picture 8" descr="IRFMblan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975" y="260350"/>
            <a:ext cx="7270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Tokamak_Cutaway_Baseline_Nov10_lowres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6" b="8682"/>
          <a:stretch/>
        </p:blipFill>
        <p:spPr bwMode="auto">
          <a:xfrm>
            <a:off x="35496" y="998671"/>
            <a:ext cx="6875518" cy="527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98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e 9"/>
          <p:cNvGrpSpPr/>
          <p:nvPr/>
        </p:nvGrpSpPr>
        <p:grpSpPr>
          <a:xfrm>
            <a:off x="3563888" y="971436"/>
            <a:ext cx="5400600" cy="5265876"/>
            <a:chOff x="3563888" y="971436"/>
            <a:chExt cx="5400600" cy="5265876"/>
          </a:xfrm>
        </p:grpSpPr>
        <p:sp>
          <p:nvSpPr>
            <p:cNvPr id="17" name="Rectangle 16"/>
            <p:cNvSpPr/>
            <p:nvPr/>
          </p:nvSpPr>
          <p:spPr>
            <a:xfrm>
              <a:off x="6462464" y="971436"/>
              <a:ext cx="2502024" cy="45243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b="1" dirty="0">
                  <a:latin typeface="Arial Narrow" pitchFamily="34" charset="0"/>
                </a:rPr>
                <a:t>Prepare ITER </a:t>
              </a:r>
              <a:r>
                <a:rPr lang="en-US" sz="2400" b="1" dirty="0" smtClean="0">
                  <a:latin typeface="Arial Narrow" pitchFamily="34" charset="0"/>
                </a:rPr>
                <a:t>scenarios.</a:t>
              </a:r>
            </a:p>
            <a:p>
              <a:pPr>
                <a:defRPr/>
              </a:pPr>
              <a:r>
                <a:rPr lang="en-US" sz="2400" b="1" dirty="0" smtClean="0">
                  <a:latin typeface="Arial Narrow" pitchFamily="34" charset="0"/>
                </a:rPr>
                <a:t>Mitigate </a:t>
              </a:r>
              <a:r>
                <a:rPr lang="en-US" sz="2400" b="1" dirty="0">
                  <a:latin typeface="Arial Narrow" pitchFamily="34" charset="0"/>
                </a:rPr>
                <a:t>performance </a:t>
              </a:r>
              <a:r>
                <a:rPr lang="en-US" sz="2400" b="1" dirty="0" smtClean="0">
                  <a:latin typeface="Arial Narrow" pitchFamily="34" charset="0"/>
                </a:rPr>
                <a:t>limitations</a:t>
              </a:r>
            </a:p>
            <a:p>
              <a:pPr>
                <a:defRPr/>
              </a:pPr>
              <a:endParaRPr lang="en-US" sz="2400" b="1" dirty="0">
                <a:latin typeface="Arial Narrow" pitchFamily="34" charset="0"/>
              </a:endParaRPr>
            </a:p>
            <a:p>
              <a:pPr>
                <a:defRPr/>
              </a:pPr>
              <a:r>
                <a:rPr lang="en-US" sz="2400" dirty="0" smtClean="0">
                  <a:latin typeface="Arial Narrow" pitchFamily="34" charset="0"/>
                </a:rPr>
                <a:t>ITER </a:t>
              </a:r>
              <a:r>
                <a:rPr lang="en-US" sz="2400" dirty="0">
                  <a:latin typeface="Arial Narrow" pitchFamily="34" charset="0"/>
                </a:rPr>
                <a:t>limiter </a:t>
              </a:r>
              <a:r>
                <a:rPr lang="en-US" sz="2400" dirty="0" smtClean="0">
                  <a:latin typeface="Arial Narrow" pitchFamily="34" charset="0"/>
                </a:rPr>
                <a:t>start-up</a:t>
              </a:r>
            </a:p>
            <a:p>
              <a:pPr>
                <a:defRPr/>
              </a:pPr>
              <a:endParaRPr lang="en-US" sz="2400" dirty="0" smtClean="0">
                <a:latin typeface="Arial Narrow" pitchFamily="34" charset="0"/>
              </a:endParaRPr>
            </a:p>
            <a:p>
              <a:pPr>
                <a:defRPr/>
              </a:pPr>
              <a:r>
                <a:rPr lang="en-US" sz="2400" dirty="0" smtClean="0">
                  <a:latin typeface="Arial Narrow" pitchFamily="34" charset="0"/>
                </a:rPr>
                <a:t>First </a:t>
              </a:r>
              <a:r>
                <a:rPr lang="en-US" sz="2400" dirty="0">
                  <a:latin typeface="Arial Narrow" pitchFamily="34" charset="0"/>
                </a:rPr>
                <a:t>principle </a:t>
              </a:r>
              <a:r>
                <a:rPr lang="en-US" sz="2400" dirty="0" smtClean="0">
                  <a:latin typeface="Arial Narrow" pitchFamily="34" charset="0"/>
                </a:rPr>
                <a:t>simulations: </a:t>
              </a:r>
              <a:r>
                <a:rPr lang="en-US" sz="2400" dirty="0">
                  <a:latin typeface="Arial Narrow" pitchFamily="34" charset="0"/>
                </a:rPr>
                <a:t>ELM mitigation, MHD, Transport</a:t>
              </a:r>
            </a:p>
          </p:txBody>
        </p:sp>
        <p:cxnSp>
          <p:nvCxnSpPr>
            <p:cNvPr id="20" name="Connecteur droit avec flèche 19"/>
            <p:cNvCxnSpPr/>
            <p:nvPr/>
          </p:nvCxnSpPr>
          <p:spPr>
            <a:xfrm flipV="1">
              <a:off x="3563888" y="1331476"/>
              <a:ext cx="2898576" cy="2529572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avec flèche 12"/>
            <p:cNvCxnSpPr/>
            <p:nvPr/>
          </p:nvCxnSpPr>
          <p:spPr>
            <a:xfrm flipV="1">
              <a:off x="3707904" y="1331476"/>
              <a:ext cx="2754560" cy="3321660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ZoneTexte 6"/>
            <p:cNvSpPr txBox="1">
              <a:spLocks noChangeArrowheads="1"/>
            </p:cNvSpPr>
            <p:nvPr/>
          </p:nvSpPr>
          <p:spPr bwMode="auto">
            <a:xfrm>
              <a:off x="6588224" y="3491716"/>
              <a:ext cx="23439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US" b="1" dirty="0" err="1">
                  <a:solidFill>
                    <a:srgbClr val="3931DF"/>
                  </a:solidFill>
                  <a:latin typeface="Arial Narrow" pitchFamily="34" charset="0"/>
                </a:rPr>
                <a:t>Monier-Garbet</a:t>
              </a:r>
              <a:r>
                <a:rPr lang="en-US" b="1" dirty="0">
                  <a:solidFill>
                    <a:srgbClr val="3931DF"/>
                  </a:solidFill>
                  <a:latin typeface="Arial Narrow" pitchFamily="34" charset="0"/>
                </a:rPr>
                <a:t> </a:t>
              </a:r>
              <a:r>
                <a:rPr lang="en-US" b="1" dirty="0" smtClean="0">
                  <a:solidFill>
                    <a:srgbClr val="3931DF"/>
                  </a:solidFill>
                  <a:latin typeface="Arial Narrow" pitchFamily="34" charset="0"/>
                </a:rPr>
                <a:t>EX/P5-26</a:t>
              </a:r>
              <a:endParaRPr lang="en-US" b="1" dirty="0">
                <a:solidFill>
                  <a:srgbClr val="3931DF"/>
                </a:solidFill>
                <a:latin typeface="Arial Narrow" pitchFamily="34" charset="0"/>
              </a:endParaRPr>
            </a:p>
          </p:txBody>
        </p:sp>
        <p:sp>
          <p:nvSpPr>
            <p:cNvPr id="16" name="ZoneTexte 6"/>
            <p:cNvSpPr txBox="1">
              <a:spLocks noChangeArrowheads="1"/>
            </p:cNvSpPr>
            <p:nvPr/>
          </p:nvSpPr>
          <p:spPr bwMode="auto">
            <a:xfrm>
              <a:off x="7057311" y="5291916"/>
              <a:ext cx="187904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US" b="1" dirty="0">
                  <a:solidFill>
                    <a:srgbClr val="3931DF"/>
                  </a:solidFill>
                  <a:latin typeface="Arial Narrow" pitchFamily="34" charset="0"/>
                </a:rPr>
                <a:t>M. </a:t>
              </a:r>
              <a:r>
                <a:rPr lang="en-US" b="1" dirty="0" err="1">
                  <a:solidFill>
                    <a:srgbClr val="3931DF"/>
                  </a:solidFill>
                  <a:latin typeface="Arial Narrow" pitchFamily="34" charset="0"/>
                </a:rPr>
                <a:t>Bécoulet</a:t>
              </a:r>
              <a:r>
                <a:rPr lang="en-US" b="1" dirty="0">
                  <a:solidFill>
                    <a:srgbClr val="3931DF"/>
                  </a:solidFill>
                  <a:latin typeface="Arial Narrow" pitchFamily="34" charset="0"/>
                </a:rPr>
                <a:t> </a:t>
              </a:r>
              <a:r>
                <a:rPr lang="en-US" b="1" dirty="0" smtClean="0">
                  <a:solidFill>
                    <a:srgbClr val="3931DF"/>
                  </a:solidFill>
                  <a:latin typeface="Arial Narrow" pitchFamily="34" charset="0"/>
                </a:rPr>
                <a:t>TH/2-1</a:t>
              </a:r>
              <a:endParaRPr lang="en-US" b="1" dirty="0">
                <a:solidFill>
                  <a:srgbClr val="3931DF"/>
                </a:solidFill>
                <a:latin typeface="Arial Narrow" pitchFamily="34" charset="0"/>
              </a:endParaRPr>
            </a:p>
          </p:txBody>
        </p:sp>
        <p:sp>
          <p:nvSpPr>
            <p:cNvPr id="18" name="ZoneTexte 8"/>
            <p:cNvSpPr txBox="1">
              <a:spLocks noChangeArrowheads="1"/>
            </p:cNvSpPr>
            <p:nvPr/>
          </p:nvSpPr>
          <p:spPr bwMode="auto">
            <a:xfrm>
              <a:off x="7076547" y="5579948"/>
              <a:ext cx="185980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US" b="1" dirty="0" err="1">
                  <a:solidFill>
                    <a:srgbClr val="3931DF"/>
                  </a:solidFill>
                  <a:latin typeface="Arial Narrow" pitchFamily="34" charset="0"/>
                </a:rPr>
                <a:t>Sarazin</a:t>
              </a:r>
              <a:r>
                <a:rPr lang="en-US" b="1" dirty="0">
                  <a:solidFill>
                    <a:srgbClr val="3931DF"/>
                  </a:solidFill>
                  <a:latin typeface="Arial Narrow" pitchFamily="34" charset="0"/>
                </a:rPr>
                <a:t> THC/P7-09</a:t>
              </a:r>
            </a:p>
          </p:txBody>
        </p:sp>
        <p:sp>
          <p:nvSpPr>
            <p:cNvPr id="19" name="ZoneTexte 6"/>
            <p:cNvSpPr txBox="1">
              <a:spLocks noChangeArrowheads="1"/>
            </p:cNvSpPr>
            <p:nvPr/>
          </p:nvSpPr>
          <p:spPr bwMode="auto">
            <a:xfrm>
              <a:off x="7278933" y="5867980"/>
              <a:ext cx="16594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US" b="1" dirty="0" err="1" smtClean="0">
                  <a:solidFill>
                    <a:srgbClr val="3931DF"/>
                  </a:solidFill>
                  <a:latin typeface="Arial Narrow" pitchFamily="34" charset="0"/>
                </a:rPr>
                <a:t>Garbet</a:t>
              </a:r>
              <a:r>
                <a:rPr lang="en-US" b="1" dirty="0" smtClean="0">
                  <a:solidFill>
                    <a:srgbClr val="3931DF"/>
                  </a:solidFill>
                  <a:latin typeface="Arial Narrow" pitchFamily="34" charset="0"/>
                </a:rPr>
                <a:t> </a:t>
              </a:r>
              <a:r>
                <a:rPr lang="en-US" b="1" dirty="0">
                  <a:solidFill>
                    <a:srgbClr val="3931DF"/>
                  </a:solidFill>
                  <a:latin typeface="Arial Narrow" pitchFamily="34" charset="0"/>
                </a:rPr>
                <a:t>TH/P3-21</a:t>
              </a:r>
            </a:p>
          </p:txBody>
        </p:sp>
      </p:grpSp>
      <p:pic>
        <p:nvPicPr>
          <p:cNvPr id="14" name="Imag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7" y="6453336"/>
            <a:ext cx="916459" cy="392068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28" y="6478141"/>
            <a:ext cx="742452" cy="379859"/>
          </a:xfrm>
          <a:prstGeom prst="rect">
            <a:avLst/>
          </a:prstGeom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437495"/>
            <a:ext cx="11890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230" y="6455252"/>
            <a:ext cx="652320" cy="38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09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1011" y="52388"/>
            <a:ext cx="7237413" cy="909637"/>
          </a:xfrm>
        </p:spPr>
        <p:txBody>
          <a:bodyPr/>
          <a:lstStyle/>
          <a:p>
            <a:r>
              <a:rPr lang="en-US" sz="2400" dirty="0">
                <a:solidFill>
                  <a:prstClr val="white"/>
                </a:solidFill>
                <a:latin typeface="Arial Narrow" pitchFamily="34" charset="0"/>
              </a:rPr>
              <a:t>PROVIDE guide choice </a:t>
            </a:r>
            <a:r>
              <a:rPr lang="en-US" sz="2400" dirty="0" smtClean="0">
                <a:solidFill>
                  <a:prstClr val="white"/>
                </a:solidFill>
                <a:latin typeface="Arial Narrow" pitchFamily="34" charset="0"/>
              </a:rPr>
              <a:t>FOR start-up </a:t>
            </a:r>
            <a:r>
              <a:rPr lang="en-US" sz="2400" dirty="0">
                <a:solidFill>
                  <a:prstClr val="white"/>
                </a:solidFill>
                <a:latin typeface="Arial Narrow" pitchFamily="34" charset="0"/>
              </a:rPr>
              <a:t>mode:</a:t>
            </a:r>
            <a:br>
              <a:rPr lang="en-US" sz="2400" dirty="0">
                <a:solidFill>
                  <a:prstClr val="white"/>
                </a:solidFill>
                <a:latin typeface="Arial Narrow" pitchFamily="34" charset="0"/>
              </a:rPr>
            </a:br>
            <a:r>
              <a:rPr lang="en-US" sz="2400" dirty="0">
                <a:solidFill>
                  <a:prstClr val="white"/>
                </a:solidFill>
                <a:latin typeface="Arial Narrow" pitchFamily="34" charset="0"/>
              </a:rPr>
              <a:t>ITER start-up experiments in Tore Supra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|  PAGE </a:t>
            </a:r>
            <a:fld id="{E5472679-CD9D-487F-BAFF-85BB3BAD94EB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956915"/>
            <a:ext cx="8820472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74638" indent="-274638" eaLnBrk="0" hangingPunct="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2400" dirty="0" smtClean="0">
                <a:latin typeface="Arial Narrow" pitchFamily="34" charset="0"/>
              </a:rPr>
              <a:t>Plasmas </a:t>
            </a:r>
            <a:r>
              <a:rPr lang="en-US" sz="2400" dirty="0">
                <a:latin typeface="Arial Narrow" pitchFamily="34" charset="0"/>
              </a:rPr>
              <a:t>leaning on </a:t>
            </a:r>
            <a:r>
              <a:rPr lang="en-US" sz="2400" dirty="0" smtClean="0">
                <a:latin typeface="Arial Narrow" pitchFamily="34" charset="0"/>
              </a:rPr>
              <a:t>High Field Side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dirty="0" smtClean="0">
                <a:latin typeface="Arial Narrow" pitchFamily="34" charset="0"/>
              </a:rPr>
              <a:t>limiters exhibit </a:t>
            </a:r>
          </a:p>
          <a:p>
            <a:pPr eaLnBrk="0" hangingPunct="0">
              <a:spcBef>
                <a:spcPts val="0"/>
              </a:spcBef>
              <a:spcAft>
                <a:spcPts val="600"/>
              </a:spcAft>
            </a:pPr>
            <a:r>
              <a:rPr lang="en-US" sz="2400" b="1" dirty="0" smtClean="0">
                <a:latin typeface="Arial Narrow" pitchFamily="34" charset="0"/>
              </a:rPr>
              <a:t>    broad </a:t>
            </a:r>
            <a:r>
              <a:rPr lang="en-US" sz="2400" b="1" dirty="0">
                <a:latin typeface="Arial Narrow" pitchFamily="34" charset="0"/>
              </a:rPr>
              <a:t>SOL profiles</a:t>
            </a:r>
            <a:r>
              <a:rPr lang="en-US" sz="2400" dirty="0">
                <a:latin typeface="Arial Narrow" pitchFamily="34" charset="0"/>
              </a:rPr>
              <a:t> with </a:t>
            </a:r>
            <a:r>
              <a:rPr lang="en-US" sz="2400" b="1" dirty="0">
                <a:latin typeface="Arial Narrow" pitchFamily="34" charset="0"/>
              </a:rPr>
              <a:t>low </a:t>
            </a:r>
            <a:r>
              <a:rPr lang="en-US" sz="2400" b="1" dirty="0" smtClean="0">
                <a:latin typeface="Arial Narrow" pitchFamily="34" charset="0"/>
              </a:rPr>
              <a:t>heat fluxes on the LCFS</a:t>
            </a:r>
            <a:endParaRPr lang="en-US" sz="2400" dirty="0">
              <a:latin typeface="Arial Narrow" pitchFamily="34" charset="0"/>
            </a:endParaRPr>
          </a:p>
          <a:p>
            <a:pPr marL="274638" indent="-274638" eaLnBrk="0" hangingPunct="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2400" dirty="0">
                <a:latin typeface="Arial Narrow" pitchFamily="34" charset="0"/>
              </a:rPr>
              <a:t>O</a:t>
            </a:r>
            <a:r>
              <a:rPr lang="en-US" sz="2400" dirty="0" smtClean="0">
                <a:latin typeface="Arial Narrow" pitchFamily="34" charset="0"/>
              </a:rPr>
              <a:t>pposite behavior for LFS </a:t>
            </a:r>
            <a:r>
              <a:rPr lang="en-US" sz="2400" dirty="0">
                <a:latin typeface="Arial Narrow" pitchFamily="34" charset="0"/>
              </a:rPr>
              <a:t>contacting </a:t>
            </a:r>
            <a:r>
              <a:rPr lang="en-US" sz="2400" dirty="0" smtClean="0">
                <a:latin typeface="Arial Narrow" pitchFamily="34" charset="0"/>
              </a:rPr>
              <a:t>plasmas</a:t>
            </a:r>
          </a:p>
          <a:p>
            <a:pPr marL="274638" indent="-274638" eaLnBrk="0" hangingPunct="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GB" sz="2400" dirty="0" smtClean="0">
                <a:latin typeface="Arial Narrow" pitchFamily="34" charset="0"/>
              </a:rPr>
              <a:t>For </a:t>
            </a:r>
            <a:r>
              <a:rPr lang="en-GB" sz="2400" dirty="0">
                <a:latin typeface="Arial Narrow" pitchFamily="34" charset="0"/>
              </a:rPr>
              <a:t>inboard-leaning plasmas, </a:t>
            </a:r>
            <a:r>
              <a:rPr lang="en-GB" sz="2400" dirty="0">
                <a:latin typeface="Wingdings" pitchFamily="2" charset="2"/>
                <a:sym typeface="Symbol" pitchFamily="18" charset="2"/>
              </a:rPr>
              <a:t></a:t>
            </a:r>
            <a:r>
              <a:rPr lang="en-GB" sz="2400" baseline="-25000" dirty="0">
                <a:latin typeface="Arial Narrow" pitchFamily="34" charset="0"/>
              </a:rPr>
              <a:t>q </a:t>
            </a:r>
            <a:r>
              <a:rPr lang="en-GB" sz="2400" dirty="0">
                <a:latin typeface="Arial Narrow" pitchFamily="34" charset="0"/>
                <a:sym typeface="Symbol" pitchFamily="18" charset="2"/>
              </a:rPr>
              <a:t> P</a:t>
            </a:r>
            <a:r>
              <a:rPr lang="en-GB" sz="2400" baseline="-25000" dirty="0">
                <a:latin typeface="Arial Narrow" pitchFamily="34" charset="0"/>
                <a:sym typeface="Symbol" pitchFamily="18" charset="2"/>
              </a:rPr>
              <a:t>SOL</a:t>
            </a:r>
            <a:r>
              <a:rPr lang="en-GB" sz="2400" dirty="0">
                <a:latin typeface="Arial Narrow" pitchFamily="34" charset="0"/>
                <a:sym typeface="Symbol" pitchFamily="18" charset="2"/>
              </a:rPr>
              <a:t> </a:t>
            </a:r>
            <a:r>
              <a:rPr lang="en-GB" sz="2400" baseline="30000" dirty="0">
                <a:latin typeface="Arial Narrow" pitchFamily="34" charset="0"/>
                <a:sym typeface="Symbol" pitchFamily="18" charset="2"/>
              </a:rPr>
              <a:t>-0.6 ± </a:t>
            </a:r>
            <a:r>
              <a:rPr lang="en-GB" sz="2400" baseline="30000" dirty="0" smtClean="0">
                <a:latin typeface="Arial Narrow" pitchFamily="34" charset="0"/>
                <a:sym typeface="Symbol" pitchFamily="18" charset="2"/>
              </a:rPr>
              <a:t>0.1</a:t>
            </a:r>
            <a:endParaRPr lang="en-GB" sz="2400" baseline="30000" dirty="0">
              <a:latin typeface="Arial Narrow" pitchFamily="34" charset="0"/>
              <a:sym typeface="Symbol" pitchFamily="18" charset="2"/>
            </a:endParaRPr>
          </a:p>
          <a:p>
            <a:pPr marL="274638" indent="-274638" eaLnBrk="0" hangingPunct="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GB" sz="2400" dirty="0" smtClean="0">
                <a:latin typeface="Arial Narrow" pitchFamily="34" charset="0"/>
                <a:sym typeface="Symbol" pitchFamily="18" charset="2"/>
              </a:rPr>
              <a:t>For </a:t>
            </a:r>
            <a:r>
              <a:rPr lang="en-GB" sz="2400" dirty="0">
                <a:latin typeface="Arial Narrow" pitchFamily="34" charset="0"/>
                <a:sym typeface="Symbol" pitchFamily="18" charset="2"/>
              </a:rPr>
              <a:t>a given P</a:t>
            </a:r>
            <a:r>
              <a:rPr lang="en-GB" sz="2400" baseline="-25000" dirty="0">
                <a:latin typeface="Arial Narrow" pitchFamily="34" charset="0"/>
                <a:sym typeface="Symbol" pitchFamily="18" charset="2"/>
              </a:rPr>
              <a:t>SOL</a:t>
            </a:r>
            <a:r>
              <a:rPr lang="en-GB" sz="2400" dirty="0">
                <a:latin typeface="Arial Narrow" pitchFamily="34" charset="0"/>
                <a:sym typeface="Symbol" pitchFamily="18" charset="2"/>
              </a:rPr>
              <a:t>, </a:t>
            </a:r>
            <a:r>
              <a:rPr lang="en-GB" sz="2400" b="1" dirty="0">
                <a:latin typeface="Wingdings" pitchFamily="2" charset="2"/>
                <a:sym typeface="Symbol" pitchFamily="18" charset="2"/>
              </a:rPr>
              <a:t></a:t>
            </a:r>
            <a:r>
              <a:rPr lang="en-GB" sz="2400" b="1" baseline="-25000" dirty="0">
                <a:latin typeface="Arial Narrow" pitchFamily="34" charset="0"/>
              </a:rPr>
              <a:t>q</a:t>
            </a:r>
            <a:r>
              <a:rPr lang="en-GB" sz="2400" b="1" dirty="0">
                <a:latin typeface="Arial Narrow" pitchFamily="34" charset="0"/>
              </a:rPr>
              <a:t> decreases with density</a:t>
            </a:r>
            <a:r>
              <a:rPr lang="en-GB" sz="2400" dirty="0">
                <a:latin typeface="Arial Narrow" pitchFamily="34" charset="0"/>
              </a:rPr>
              <a:t>, whereas the ITER scaling law predicts the opposite behaviour</a:t>
            </a:r>
          </a:p>
        </p:txBody>
      </p:sp>
      <p:sp>
        <p:nvSpPr>
          <p:cNvPr id="6" name="Rectangle 5"/>
          <p:cNvSpPr/>
          <p:nvPr/>
        </p:nvSpPr>
        <p:spPr>
          <a:xfrm>
            <a:off x="5713327" y="6502400"/>
            <a:ext cx="23150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  <a:cs typeface="Calibri" pitchFamily="34" charset="0"/>
              </a:rPr>
              <a:t>Prepare ITER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  <a:cs typeface="Calibri" pitchFamily="34" charset="0"/>
              </a:rPr>
              <a:t>scenarios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537575"/>
            <a:ext cx="3137962" cy="320379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582" y="3377386"/>
            <a:ext cx="3754826" cy="2931934"/>
          </a:xfrm>
          <a:prstGeom prst="rect">
            <a:avLst/>
          </a:prstGeom>
        </p:spPr>
      </p:pic>
      <p:sp>
        <p:nvSpPr>
          <p:cNvPr id="9" name="ZoneTexte 6"/>
          <p:cNvSpPr txBox="1">
            <a:spLocks noChangeArrowheads="1"/>
          </p:cNvSpPr>
          <p:nvPr/>
        </p:nvSpPr>
        <p:spPr bwMode="auto">
          <a:xfrm>
            <a:off x="6804248" y="908050"/>
            <a:ext cx="23439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b="1" dirty="0" err="1">
                <a:solidFill>
                  <a:srgbClr val="3931DF"/>
                </a:solidFill>
                <a:latin typeface="Arial Narrow" pitchFamily="34" charset="0"/>
              </a:rPr>
              <a:t>Monier-Garbet</a:t>
            </a:r>
            <a:r>
              <a:rPr lang="en-US" b="1" dirty="0">
                <a:solidFill>
                  <a:srgbClr val="3931DF"/>
                </a:solidFill>
                <a:latin typeface="Arial Narrow" pitchFamily="34" charset="0"/>
              </a:rPr>
              <a:t> </a:t>
            </a:r>
            <a:r>
              <a:rPr lang="en-US" b="1" dirty="0" smtClean="0">
                <a:solidFill>
                  <a:srgbClr val="3931DF"/>
                </a:solidFill>
                <a:latin typeface="Arial Narrow" pitchFamily="34" charset="0"/>
              </a:rPr>
              <a:t>EX/P5-26</a:t>
            </a:r>
            <a:endParaRPr lang="en-US" b="1" dirty="0">
              <a:solidFill>
                <a:srgbClr val="3931DF"/>
              </a:solidFill>
              <a:latin typeface="Arial Narrow" pitchFamily="34" charset="0"/>
            </a:endParaRPr>
          </a:p>
        </p:txBody>
      </p:sp>
      <p:pic>
        <p:nvPicPr>
          <p:cNvPr id="10" name="Picture 8" descr="IRFMblan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975" y="260350"/>
            <a:ext cx="7270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066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9003" y="30163"/>
            <a:ext cx="7237413" cy="909637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latin typeface="Arial Narrow" pitchFamily="34" charset="0"/>
              </a:rPr>
              <a:t>RMP </a:t>
            </a:r>
            <a:r>
              <a:rPr lang="en-US" sz="2400" dirty="0">
                <a:latin typeface="Arial Narrow" pitchFamily="34" charset="0"/>
              </a:rPr>
              <a:t>generated by external </a:t>
            </a:r>
            <a:r>
              <a:rPr lang="en-US" sz="2400" dirty="0" smtClean="0">
                <a:latin typeface="Arial Narrow" pitchFamily="34" charset="0"/>
              </a:rPr>
              <a:t>coils </a:t>
            </a:r>
            <a:br>
              <a:rPr lang="en-US" sz="2400" dirty="0" smtClean="0">
                <a:latin typeface="Arial Narrow" pitchFamily="34" charset="0"/>
              </a:rPr>
            </a:br>
            <a:r>
              <a:rPr lang="en-US" sz="2400" dirty="0" smtClean="0">
                <a:latin typeface="Arial Narrow" pitchFamily="34" charset="0"/>
              </a:rPr>
              <a:t>COULD IMPACT SEPARATRIX </a:t>
            </a:r>
            <a:r>
              <a:rPr lang="en-GB" sz="2400" dirty="0" smtClean="0">
                <a:latin typeface="Arial Narrow" pitchFamily="34" charset="0"/>
              </a:rPr>
              <a:t>IN ITER</a:t>
            </a:r>
            <a:endParaRPr lang="en-US" sz="2400" dirty="0">
              <a:latin typeface="Arial Narrow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|  PAGE </a:t>
            </a:r>
            <a:fld id="{B283B9E0-45ED-43B1-A515-83E8C42D5674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>
            <a:off x="0" y="1129968"/>
            <a:ext cx="9144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Arial Narrow" pitchFamily="34" charset="0"/>
              </a:rPr>
              <a:t>Nonlinear MHD </a:t>
            </a:r>
            <a:r>
              <a:rPr lang="en-GB" sz="2400" dirty="0">
                <a:latin typeface="Arial Narrow" pitchFamily="34" charset="0"/>
              </a:rPr>
              <a:t>code JOREK i</a:t>
            </a:r>
            <a:r>
              <a:rPr lang="en-GB" sz="2400" dirty="0" smtClean="0">
                <a:latin typeface="Arial Narrow" pitchFamily="34" charset="0"/>
              </a:rPr>
              <a:t>ncludes extra physics: </a:t>
            </a:r>
          </a:p>
          <a:p>
            <a:r>
              <a:rPr lang="en-GB" sz="2400" dirty="0" err="1" smtClean="0">
                <a:latin typeface="Arial Narrow" pitchFamily="34" charset="0"/>
              </a:rPr>
              <a:t>toroidal</a:t>
            </a:r>
            <a:r>
              <a:rPr lang="en-GB" sz="2400" dirty="0" smtClean="0">
                <a:latin typeface="Arial Narrow" pitchFamily="34" charset="0"/>
              </a:rPr>
              <a:t> </a:t>
            </a:r>
            <a:r>
              <a:rPr lang="en-GB" sz="2400" dirty="0">
                <a:latin typeface="Arial Narrow" pitchFamily="34" charset="0"/>
              </a:rPr>
              <a:t>rotation source, </a:t>
            </a:r>
            <a:r>
              <a:rPr lang="en-GB" sz="2400" dirty="0" err="1" smtClean="0">
                <a:latin typeface="Arial Narrow" pitchFamily="34" charset="0"/>
              </a:rPr>
              <a:t>neocl</a:t>
            </a:r>
            <a:r>
              <a:rPr lang="en-GB" sz="2400" dirty="0" smtClean="0">
                <a:latin typeface="Arial Narrow" pitchFamily="34" charset="0"/>
              </a:rPr>
              <a:t>. </a:t>
            </a:r>
            <a:r>
              <a:rPr lang="en-GB" sz="2400" dirty="0" err="1">
                <a:latin typeface="Arial Narrow" pitchFamily="34" charset="0"/>
              </a:rPr>
              <a:t>poloidal</a:t>
            </a:r>
            <a:r>
              <a:rPr lang="en-GB" sz="2400" dirty="0">
                <a:latin typeface="Arial Narrow" pitchFamily="34" charset="0"/>
              </a:rPr>
              <a:t> </a:t>
            </a:r>
            <a:r>
              <a:rPr lang="en-GB" sz="2400" dirty="0" smtClean="0">
                <a:latin typeface="Arial Narrow" pitchFamily="34" charset="0"/>
              </a:rPr>
              <a:t>viscosity, 2-fluid </a:t>
            </a:r>
            <a:r>
              <a:rPr lang="en-GB" sz="2400" dirty="0">
                <a:latin typeface="Arial Narrow" pitchFamily="34" charset="0"/>
              </a:rPr>
              <a:t>diamagnetic </a:t>
            </a:r>
            <a:r>
              <a:rPr lang="en-GB" sz="2400" dirty="0" smtClean="0">
                <a:latin typeface="Arial Narrow" pitchFamily="34" charset="0"/>
              </a:rPr>
              <a:t>effects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400" b="1" dirty="0" smtClean="0">
                <a:latin typeface="Arial Narrow" pitchFamily="34" charset="0"/>
              </a:rPr>
              <a:t>RMPs more screened at low resistivity </a:t>
            </a:r>
            <a:r>
              <a:rPr lang="en-US" sz="2400" dirty="0" smtClean="0">
                <a:latin typeface="Arial Narrow" pitchFamily="34" charset="0"/>
              </a:rPr>
              <a:t>and/or</a:t>
            </a:r>
            <a:r>
              <a:rPr lang="en-US" sz="2400" b="1" dirty="0" smtClean="0">
                <a:latin typeface="Arial Narrow" pitchFamily="34" charset="0"/>
              </a:rPr>
              <a:t> strong rotation</a:t>
            </a:r>
            <a:r>
              <a:rPr lang="en-US" sz="2400" dirty="0" smtClean="0">
                <a:latin typeface="Arial Narrow" pitchFamily="34" charset="0"/>
              </a:rPr>
              <a:t>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400" dirty="0">
                <a:latin typeface="Arial Narrow" pitchFamily="34" charset="0"/>
              </a:rPr>
              <a:t>S</a:t>
            </a:r>
            <a:r>
              <a:rPr lang="en-US" sz="2400" dirty="0" smtClean="0">
                <a:latin typeface="Arial Narrow" pitchFamily="34" charset="0"/>
              </a:rPr>
              <a:t>mall </a:t>
            </a:r>
            <a:r>
              <a:rPr lang="en-US" sz="2400" dirty="0">
                <a:latin typeface="Arial Narrow" pitchFamily="34" charset="0"/>
              </a:rPr>
              <a:t>erosion of density and temperature </a:t>
            </a:r>
            <a:r>
              <a:rPr lang="en-US" sz="2400" dirty="0" smtClean="0">
                <a:latin typeface="Arial Narrow" pitchFamily="34" charset="0"/>
              </a:rPr>
              <a:t>observed near </a:t>
            </a:r>
            <a:r>
              <a:rPr lang="en-US" sz="2400" dirty="0">
                <a:latin typeface="Arial Narrow" pitchFamily="34" charset="0"/>
              </a:rPr>
              <a:t>the </a:t>
            </a:r>
            <a:r>
              <a:rPr lang="en-US" sz="2400" dirty="0" smtClean="0">
                <a:latin typeface="Arial Narrow" pitchFamily="34" charset="0"/>
              </a:rPr>
              <a:t>X-point.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400" b="1" dirty="0" smtClean="0">
                <a:latin typeface="Arial Narrow" pitchFamily="34" charset="0"/>
              </a:rPr>
              <a:t>Deformation </a:t>
            </a:r>
            <a:r>
              <a:rPr lang="en-US" sz="2400" b="1" dirty="0">
                <a:latin typeface="Arial Narrow" pitchFamily="34" charset="0"/>
              </a:rPr>
              <a:t>of the </a:t>
            </a:r>
            <a:r>
              <a:rPr lang="en-US" sz="2400" b="1" dirty="0" err="1" smtClean="0">
                <a:latin typeface="Arial Narrow" pitchFamily="34" charset="0"/>
              </a:rPr>
              <a:t>separatrix</a:t>
            </a:r>
            <a:r>
              <a:rPr lang="en-US" sz="2400" dirty="0" smtClean="0">
                <a:latin typeface="Arial Narrow" pitchFamily="34" charset="0"/>
              </a:rPr>
              <a:t>, though not impacting wall loads.</a:t>
            </a:r>
          </a:p>
        </p:txBody>
      </p:sp>
      <p:sp>
        <p:nvSpPr>
          <p:cNvPr id="17414" name="ZoneTexte 6"/>
          <p:cNvSpPr txBox="1">
            <a:spLocks noChangeArrowheads="1"/>
          </p:cNvSpPr>
          <p:nvPr/>
        </p:nvSpPr>
        <p:spPr bwMode="auto">
          <a:xfrm>
            <a:off x="7273335" y="908050"/>
            <a:ext cx="18790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b="1" dirty="0">
                <a:solidFill>
                  <a:srgbClr val="3931DF"/>
                </a:solidFill>
                <a:latin typeface="Arial Narrow" pitchFamily="34" charset="0"/>
              </a:rPr>
              <a:t>M. </a:t>
            </a:r>
            <a:r>
              <a:rPr lang="en-US" b="1" dirty="0" err="1">
                <a:solidFill>
                  <a:srgbClr val="3931DF"/>
                </a:solidFill>
                <a:latin typeface="Arial Narrow" pitchFamily="34" charset="0"/>
              </a:rPr>
              <a:t>Bécoulet</a:t>
            </a:r>
            <a:r>
              <a:rPr lang="en-US" b="1" dirty="0">
                <a:solidFill>
                  <a:srgbClr val="3931DF"/>
                </a:solidFill>
                <a:latin typeface="Arial Narrow" pitchFamily="34" charset="0"/>
              </a:rPr>
              <a:t> </a:t>
            </a:r>
            <a:r>
              <a:rPr lang="en-US" b="1" dirty="0" smtClean="0">
                <a:solidFill>
                  <a:srgbClr val="3931DF"/>
                </a:solidFill>
                <a:latin typeface="Arial Narrow" pitchFamily="34" charset="0"/>
              </a:rPr>
              <a:t>TH/2-1</a:t>
            </a:r>
            <a:endParaRPr lang="en-US" b="1" dirty="0">
              <a:solidFill>
                <a:srgbClr val="3931DF"/>
              </a:solidFill>
              <a:latin typeface="Arial Narrow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32363" y="6502400"/>
            <a:ext cx="3174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  <a:cs typeface="Calibri" pitchFamily="34" charset="0"/>
              </a:rPr>
              <a:t>Mitigate Performance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  <a:cs typeface="Calibri" pitchFamily="34" charset="0"/>
              </a:rPr>
              <a:t>Limitations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42241" y="4568614"/>
            <a:ext cx="2207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Arial Narrow" pitchFamily="34" charset="0"/>
              </a:rPr>
              <a:t>ITER standard </a:t>
            </a:r>
            <a:r>
              <a:rPr lang="en-US" i="1" dirty="0" smtClean="0">
                <a:latin typeface="Arial Narrow" pitchFamily="34" charset="0"/>
              </a:rPr>
              <a:t>H-mode</a:t>
            </a:r>
          </a:p>
          <a:p>
            <a:r>
              <a:rPr lang="en-US" i="1" dirty="0" smtClean="0">
                <a:latin typeface="Arial Narrow" pitchFamily="34" charset="0"/>
              </a:rPr>
              <a:t>(15MA/5.3T) IVC n=3</a:t>
            </a:r>
          </a:p>
          <a:p>
            <a:r>
              <a:rPr lang="en-US" i="1" dirty="0" err="1" smtClean="0">
                <a:latin typeface="Arial Narrow" pitchFamily="34" charset="0"/>
              </a:rPr>
              <a:t>Icoil</a:t>
            </a:r>
            <a:r>
              <a:rPr lang="en-US" i="1" dirty="0" smtClean="0">
                <a:latin typeface="Arial Narrow" pitchFamily="34" charset="0"/>
              </a:rPr>
              <a:t>=54kAt</a:t>
            </a:r>
            <a:endParaRPr lang="en-US" i="1" dirty="0">
              <a:latin typeface="Arial Narrow" pitchFamily="34" charset="0"/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962097" y="3350962"/>
            <a:ext cx="5828078" cy="3014908"/>
            <a:chOff x="1264134" y="3334048"/>
            <a:chExt cx="5828078" cy="3014908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8" b="9163"/>
            <a:stretch/>
          </p:blipFill>
          <p:spPr>
            <a:xfrm>
              <a:off x="1335528" y="3334048"/>
              <a:ext cx="5707083" cy="243530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264134" y="5690331"/>
              <a:ext cx="2595422" cy="646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i="1" dirty="0" smtClean="0">
                  <a:latin typeface="Arial Narrow" pitchFamily="34" charset="0"/>
                </a:rPr>
                <a:t>Small </a:t>
              </a:r>
              <a:r>
                <a:rPr lang="en-US" i="1" dirty="0">
                  <a:latin typeface="Arial Narrow" pitchFamily="34" charset="0"/>
                </a:rPr>
                <a:t>erosion of density </a:t>
              </a:r>
              <a:r>
                <a:rPr lang="en-US" i="1" dirty="0" smtClean="0">
                  <a:latin typeface="Arial Narrow" pitchFamily="34" charset="0"/>
                </a:rPr>
                <a:t>near </a:t>
              </a:r>
              <a:r>
                <a:rPr lang="en-US" i="1" dirty="0">
                  <a:latin typeface="Arial Narrow" pitchFamily="34" charset="0"/>
                </a:rPr>
                <a:t>the X-point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691569" y="5702625"/>
              <a:ext cx="340064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i="1" dirty="0">
                  <a:latin typeface="Arial Narrow" pitchFamily="34" charset="0"/>
                </a:rPr>
                <a:t>M</a:t>
              </a:r>
              <a:r>
                <a:rPr lang="en-US" i="1" dirty="0" smtClean="0">
                  <a:latin typeface="Arial Narrow" pitchFamily="34" charset="0"/>
                </a:rPr>
                <a:t>agnetic topology on target</a:t>
              </a:r>
            </a:p>
            <a:p>
              <a:pPr algn="r"/>
              <a:r>
                <a:rPr lang="en-US" i="1" dirty="0" smtClean="0">
                  <a:latin typeface="Arial Narrow" pitchFamily="34" charset="0"/>
                </a:rPr>
                <a:t>Small </a:t>
              </a:r>
              <a:r>
                <a:rPr lang="en-US" i="1" dirty="0">
                  <a:latin typeface="Arial Narrow" pitchFamily="34" charset="0"/>
                </a:rPr>
                <a:t>splitting on LFS.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355976" y="5400020"/>
              <a:ext cx="13644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  <a:latin typeface="Arial Narrow" pitchFamily="34" charset="0"/>
                </a:rPr>
                <a:t>Edge density</a:t>
              </a:r>
            </a:p>
          </p:txBody>
        </p:sp>
      </p:grpSp>
      <p:pic>
        <p:nvPicPr>
          <p:cNvPr id="15" name="Picture 8" descr="IRFMblan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975" y="260350"/>
            <a:ext cx="7270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340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1011" y="52388"/>
            <a:ext cx="7237413" cy="909637"/>
          </a:xfrm>
        </p:spPr>
        <p:txBody>
          <a:bodyPr/>
          <a:lstStyle/>
          <a:p>
            <a:r>
              <a:rPr lang="en-US" sz="2400" dirty="0">
                <a:latin typeface="Arial Narrow" pitchFamily="34" charset="0"/>
              </a:rPr>
              <a:t>Unraveling Turbulent Transport Control with Flux Driven </a:t>
            </a:r>
            <a:r>
              <a:rPr lang="en-US" sz="2400" dirty="0" err="1">
                <a:latin typeface="Arial Narrow" pitchFamily="34" charset="0"/>
              </a:rPr>
              <a:t>Gyrokinetic</a:t>
            </a:r>
            <a:r>
              <a:rPr lang="en-US" sz="2400" dirty="0">
                <a:latin typeface="Arial Narrow" pitchFamily="34" charset="0"/>
              </a:rPr>
              <a:t> Simulations (GYSELA)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|  PAGE </a:t>
            </a:r>
            <a:fld id="{E5472679-CD9D-487F-BAFF-85BB3BAD94EB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4932363" y="6502400"/>
            <a:ext cx="3174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  <a:cs typeface="Calibri" pitchFamily="34" charset="0"/>
              </a:rPr>
              <a:t>Mitigate Performance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  <a:cs typeface="Calibri" pitchFamily="34" charset="0"/>
              </a:rPr>
              <a:t>Limitations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4" name="ZoneTexte 8"/>
          <p:cNvSpPr txBox="1">
            <a:spLocks noChangeArrowheads="1"/>
          </p:cNvSpPr>
          <p:nvPr/>
        </p:nvSpPr>
        <p:spPr bwMode="auto">
          <a:xfrm>
            <a:off x="7292571" y="920303"/>
            <a:ext cx="18598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b="1" dirty="0" err="1">
                <a:solidFill>
                  <a:srgbClr val="3931DF"/>
                </a:solidFill>
                <a:latin typeface="Arial Narrow" pitchFamily="34" charset="0"/>
              </a:rPr>
              <a:t>Sarazin</a:t>
            </a:r>
            <a:r>
              <a:rPr lang="en-US" b="1" dirty="0">
                <a:solidFill>
                  <a:srgbClr val="3931DF"/>
                </a:solidFill>
                <a:latin typeface="Arial Narrow" pitchFamily="34" charset="0"/>
              </a:rPr>
              <a:t> THC/P7-09</a:t>
            </a:r>
          </a:p>
        </p:txBody>
      </p:sp>
      <p:pic>
        <p:nvPicPr>
          <p:cNvPr id="21" name="Picture 8" descr="IRFMblan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975" y="260350"/>
            <a:ext cx="7270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e 9"/>
          <p:cNvGrpSpPr/>
          <p:nvPr/>
        </p:nvGrpSpPr>
        <p:grpSpPr>
          <a:xfrm>
            <a:off x="5580112" y="3024435"/>
            <a:ext cx="3455938" cy="3417868"/>
            <a:chOff x="5580112" y="3024435"/>
            <a:chExt cx="3455938" cy="3417868"/>
          </a:xfrm>
        </p:grpSpPr>
        <p:sp>
          <p:nvSpPr>
            <p:cNvPr id="25" name="Espace réservé du contenu 11"/>
            <p:cNvSpPr txBox="1">
              <a:spLocks/>
            </p:cNvSpPr>
            <p:nvPr/>
          </p:nvSpPr>
          <p:spPr>
            <a:xfrm>
              <a:off x="5580112" y="3024435"/>
              <a:ext cx="3384376" cy="194925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1588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360363" indent="-360363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90000"/>
                <a:buFontTx/>
                <a:buBlip>
                  <a:blip r:embed="rId3"/>
                </a:buBlip>
                <a:defRPr sz="2000" kern="1200">
                  <a:solidFill>
                    <a:srgbClr val="666666"/>
                  </a:solidFill>
                  <a:latin typeface="+mn-lt"/>
                  <a:ea typeface="+mn-ea"/>
                  <a:cs typeface="+mn-cs"/>
                </a:defRPr>
              </a:lvl2pPr>
              <a:lvl3pPr marL="36195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36000"/>
                <a:buFont typeface="Arial" pitchFamily="34" charset="0"/>
                <a:buNone/>
                <a:defRPr sz="2000" kern="1200">
                  <a:solidFill>
                    <a:srgbClr val="666666"/>
                  </a:solidFill>
                  <a:latin typeface="+mn-lt"/>
                  <a:ea typeface="+mn-ea"/>
                  <a:cs typeface="+mn-cs"/>
                </a:defRPr>
              </a:lvl3pPr>
              <a:lvl4pPr marL="1077913" indent="-3063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rgbClr val="666666"/>
                </a:buClr>
                <a:buSzPct val="36000"/>
                <a:buFontTx/>
                <a:buBlip>
                  <a:blip r:embed="rId4"/>
                </a:buBlip>
                <a:defRPr sz="2000" kern="1200">
                  <a:solidFill>
                    <a:srgbClr val="666666"/>
                  </a:solidFill>
                  <a:latin typeface="+mn-lt"/>
                  <a:ea typeface="+mn-ea"/>
                  <a:cs typeface="+mn-cs"/>
                </a:defRPr>
              </a:lvl4pPr>
              <a:lvl5pPr marL="1339850" indent="-233363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rgbClr val="666666"/>
                </a:buClr>
                <a:buFont typeface="Arial" pitchFamily="34" charset="0"/>
                <a:buChar char="•"/>
                <a:defRPr sz="2000" kern="1200">
                  <a:solidFill>
                    <a:srgbClr val="666666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74638" lvl="1" indent="-274638">
                <a:lnSpc>
                  <a:spcPts val="2000"/>
                </a:lnSpc>
                <a:spcBef>
                  <a:spcPts val="600"/>
                </a:spcBef>
                <a:tabLst>
                  <a:tab pos="274638" algn="l"/>
                </a:tabLst>
              </a:pPr>
              <a:r>
                <a:rPr lang="en-US" sz="1800" b="1" dirty="0" smtClean="0">
                  <a:latin typeface="Arial Narrow" pitchFamily="34" charset="0"/>
                </a:rPr>
                <a:t>Generation </a:t>
              </a:r>
              <a:r>
                <a:rPr lang="en-US" sz="1800" dirty="0" smtClean="0">
                  <a:latin typeface="Arial Narrow" pitchFamily="34" charset="0"/>
                </a:rPr>
                <a:t>of E</a:t>
              </a:r>
              <a:r>
                <a:rPr lang="en-US" sz="1800" dirty="0" smtClean="0">
                  <a:latin typeface="Arial Narrow" pitchFamily="34" charset="0"/>
                  <a:sym typeface="Symbol"/>
                </a:rPr>
                <a:t></a:t>
              </a:r>
              <a:r>
                <a:rPr lang="en-US" sz="1800" dirty="0" smtClean="0">
                  <a:latin typeface="Arial Narrow" pitchFamily="34" charset="0"/>
                </a:rPr>
                <a:t>B</a:t>
              </a:r>
              <a:r>
                <a:rPr lang="en-US" sz="1800" b="1" dirty="0" smtClean="0">
                  <a:latin typeface="Arial Narrow" pitchFamily="34" charset="0"/>
                </a:rPr>
                <a:t> shearing rate </a:t>
              </a:r>
              <a:r>
                <a:rPr lang="en-US" sz="1800" dirty="0" smtClean="0">
                  <a:latin typeface="Arial Narrow" pitchFamily="34" charset="0"/>
                </a:rPr>
                <a:t>in</a:t>
              </a:r>
              <a:r>
                <a:rPr lang="en-US" sz="1800" b="1" dirty="0" smtClean="0">
                  <a:latin typeface="Arial Narrow" pitchFamily="34" charset="0"/>
                </a:rPr>
                <a:t> flux-driven </a:t>
              </a:r>
              <a:r>
                <a:rPr lang="en-US" sz="1800" b="1" dirty="0" err="1" smtClean="0">
                  <a:latin typeface="Arial Narrow" pitchFamily="34" charset="0"/>
                </a:rPr>
                <a:t>gyrokinetic</a:t>
              </a:r>
              <a:r>
                <a:rPr lang="en-US" sz="1800" b="1" dirty="0" smtClean="0">
                  <a:latin typeface="Arial Narrow" pitchFamily="34" charset="0"/>
                </a:rPr>
                <a:t> </a:t>
              </a:r>
              <a:r>
                <a:rPr lang="en-US" sz="1800" dirty="0" smtClean="0">
                  <a:latin typeface="Arial Narrow" pitchFamily="34" charset="0"/>
                </a:rPr>
                <a:t>simulation (source of </a:t>
              </a:r>
              <a:r>
                <a:rPr lang="en-US" sz="1800" dirty="0" err="1" smtClean="0">
                  <a:latin typeface="Arial Narrow" pitchFamily="34" charset="0"/>
                </a:rPr>
                <a:t>vorticity</a:t>
              </a:r>
              <a:r>
                <a:rPr lang="en-US" sz="1800" dirty="0" smtClean="0">
                  <a:latin typeface="Arial Narrow" pitchFamily="34" charset="0"/>
                </a:rPr>
                <a:t> </a:t>
              </a:r>
              <a:r>
                <a:rPr lang="en-US" sz="1800" dirty="0" smtClean="0">
                  <a:latin typeface="Arial Narrow" pitchFamily="34" charset="0"/>
                  <a:sym typeface="Symbol"/>
                </a:rPr>
                <a:t>S</a:t>
              </a:r>
              <a:r>
                <a:rPr lang="en-US" sz="1800" baseline="-25000" dirty="0" smtClean="0">
                  <a:latin typeface="Symbol" pitchFamily="18" charset="2"/>
                  <a:sym typeface="Symbol"/>
                </a:rPr>
                <a:t>W</a:t>
              </a:r>
              <a:r>
                <a:rPr lang="en-US" sz="1800" dirty="0" smtClean="0">
                  <a:latin typeface="Arial Narrow" pitchFamily="34" charset="0"/>
                </a:rPr>
                <a:t>)</a:t>
              </a:r>
            </a:p>
            <a:p>
              <a:pPr marL="274638" lvl="1" indent="-274638">
                <a:lnSpc>
                  <a:spcPts val="2000"/>
                </a:lnSpc>
                <a:spcBef>
                  <a:spcPts val="600"/>
                </a:spcBef>
                <a:tabLst>
                  <a:tab pos="274638" algn="l"/>
                </a:tabLst>
              </a:pPr>
              <a:r>
                <a:rPr lang="en-US" sz="1800" b="1" dirty="0" smtClean="0">
                  <a:latin typeface="Arial Narrow" pitchFamily="34" charset="0"/>
                  <a:sym typeface="Symbol"/>
                </a:rPr>
                <a:t>Transport </a:t>
              </a:r>
              <a:r>
                <a:rPr lang="en-US" sz="1800" b="1" dirty="0">
                  <a:latin typeface="Arial Narrow" pitchFamily="34" charset="0"/>
                  <a:sym typeface="Symbol"/>
                </a:rPr>
                <a:t>Barrier </a:t>
              </a:r>
              <a:r>
                <a:rPr lang="en-US" sz="1800" b="1" dirty="0" smtClean="0">
                  <a:latin typeface="Arial Narrow" pitchFamily="34" charset="0"/>
                  <a:sym typeface="Symbol"/>
                </a:rPr>
                <a:t>(TB) </a:t>
              </a:r>
              <a:r>
                <a:rPr lang="en-US" sz="1800" dirty="0" smtClean="0">
                  <a:latin typeface="Arial Narrow" pitchFamily="34" charset="0"/>
                  <a:sym typeface="Symbol"/>
                </a:rPr>
                <a:t>develops</a:t>
              </a:r>
            </a:p>
            <a:p>
              <a:pPr marL="274638" lvl="1" indent="-274638">
                <a:lnSpc>
                  <a:spcPts val="2000"/>
                </a:lnSpc>
                <a:spcBef>
                  <a:spcPts val="600"/>
                </a:spcBef>
                <a:tabLst>
                  <a:tab pos="274638" algn="l"/>
                </a:tabLst>
              </a:pPr>
              <a:r>
                <a:rPr lang="en-US" sz="1800" b="1" dirty="0" smtClean="0">
                  <a:latin typeface="Arial Narrow" pitchFamily="34" charset="0"/>
                </a:rPr>
                <a:t>Quasi-periodic crashes of TB</a:t>
              </a:r>
              <a:r>
                <a:rPr lang="en-US" sz="1800" dirty="0">
                  <a:latin typeface="Arial Narrow" pitchFamily="34" charset="0"/>
                </a:rPr>
                <a:t> due to transient screening </a:t>
              </a:r>
              <a:r>
                <a:rPr lang="en-US" sz="1800" dirty="0" smtClean="0">
                  <a:latin typeface="Arial Narrow" pitchFamily="34" charset="0"/>
                </a:rPr>
                <a:t>of </a:t>
              </a:r>
              <a:r>
                <a:rPr lang="en-US" sz="1800" dirty="0" smtClean="0">
                  <a:latin typeface="Arial Narrow" pitchFamily="34" charset="0"/>
                  <a:sym typeface="Symbol"/>
                </a:rPr>
                <a:t>S</a:t>
              </a:r>
              <a:r>
                <a:rPr lang="en-US" sz="1800" baseline="-25000" dirty="0" smtClean="0">
                  <a:latin typeface="Symbol" pitchFamily="18" charset="2"/>
                  <a:sym typeface="Symbol"/>
                </a:rPr>
                <a:t>W</a:t>
              </a:r>
              <a:r>
                <a:rPr lang="en-US" sz="1800" dirty="0" smtClean="0">
                  <a:latin typeface="Arial Narrow" pitchFamily="34" charset="0"/>
                </a:rPr>
                <a:t> by Zonal Flows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580112" y="5518973"/>
              <a:ext cx="345593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rgbClr val="666666"/>
                  </a:solidFill>
                  <a:latin typeface="Arial Narrow" pitchFamily="34" charset="0"/>
                </a:rPr>
                <a:t>Capture some physics of </a:t>
              </a:r>
              <a:r>
                <a:rPr lang="en-US" b="1" dirty="0" smtClean="0">
                  <a:solidFill>
                    <a:srgbClr val="666666"/>
                  </a:solidFill>
                  <a:latin typeface="Arial Narrow" pitchFamily="34" charset="0"/>
                </a:rPr>
                <a:t>experimental core </a:t>
              </a:r>
              <a:r>
                <a:rPr lang="en-US" b="1" dirty="0">
                  <a:solidFill>
                    <a:srgbClr val="666666"/>
                  </a:solidFill>
                  <a:latin typeface="Arial Narrow" pitchFamily="34" charset="0"/>
                </a:rPr>
                <a:t>&amp; edge </a:t>
              </a:r>
              <a:r>
                <a:rPr lang="en-US" b="1" dirty="0" smtClean="0">
                  <a:solidFill>
                    <a:srgbClr val="666666"/>
                  </a:solidFill>
                  <a:latin typeface="Arial Narrow" pitchFamily="34" charset="0"/>
                </a:rPr>
                <a:t>transport </a:t>
              </a:r>
              <a:r>
                <a:rPr lang="en-US" b="1" dirty="0">
                  <a:solidFill>
                    <a:srgbClr val="666666"/>
                  </a:solidFill>
                  <a:latin typeface="Arial Narrow" pitchFamily="34" charset="0"/>
                </a:rPr>
                <a:t>barrier </a:t>
              </a:r>
              <a:r>
                <a:rPr lang="en-US" b="1" dirty="0" smtClean="0">
                  <a:solidFill>
                    <a:srgbClr val="666666"/>
                  </a:solidFill>
                  <a:latin typeface="Arial Narrow" pitchFamily="34" charset="0"/>
                </a:rPr>
                <a:t>dynamics</a:t>
              </a:r>
              <a:endParaRPr lang="en-US" b="1" dirty="0">
                <a:solidFill>
                  <a:srgbClr val="666666"/>
                </a:solidFill>
              </a:endParaRPr>
            </a:p>
          </p:txBody>
        </p:sp>
        <p:sp>
          <p:nvSpPr>
            <p:cNvPr id="28" name="Flèche vers le bas 27"/>
            <p:cNvSpPr/>
            <p:nvPr/>
          </p:nvSpPr>
          <p:spPr>
            <a:xfrm>
              <a:off x="6876256" y="5100262"/>
              <a:ext cx="792088" cy="344962"/>
            </a:xfrm>
            <a:prstGeom prst="downArrow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66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4" y="6437495"/>
            <a:ext cx="11890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Imag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666" y="6455252"/>
            <a:ext cx="652320" cy="384250"/>
          </a:xfrm>
          <a:prstGeom prst="rect">
            <a:avLst/>
          </a:prstGeom>
        </p:spPr>
      </p:pic>
      <p:grpSp>
        <p:nvGrpSpPr>
          <p:cNvPr id="11" name="Groupe 10"/>
          <p:cNvGrpSpPr/>
          <p:nvPr/>
        </p:nvGrpSpPr>
        <p:grpSpPr>
          <a:xfrm>
            <a:off x="323528" y="2638449"/>
            <a:ext cx="5273631" cy="3886895"/>
            <a:chOff x="323528" y="2638449"/>
            <a:chExt cx="5273631" cy="3886895"/>
          </a:xfrm>
        </p:grpSpPr>
        <p:grpSp>
          <p:nvGrpSpPr>
            <p:cNvPr id="39" name="Groupe 38"/>
            <p:cNvGrpSpPr/>
            <p:nvPr/>
          </p:nvGrpSpPr>
          <p:grpSpPr>
            <a:xfrm>
              <a:off x="2627784" y="2638449"/>
              <a:ext cx="2969375" cy="3886895"/>
              <a:chOff x="2627784" y="2638449"/>
              <a:chExt cx="2969375" cy="3886895"/>
            </a:xfrm>
          </p:grpSpPr>
          <p:pic>
            <p:nvPicPr>
              <p:cNvPr id="40" name="Image 39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72" b="3968"/>
              <a:stretch/>
            </p:blipFill>
            <p:spPr>
              <a:xfrm>
                <a:off x="2627784" y="2742606"/>
                <a:ext cx="2823153" cy="3782738"/>
              </a:xfrm>
              <a:prstGeom prst="rect">
                <a:avLst/>
              </a:prstGeom>
            </p:spPr>
          </p:pic>
          <p:pic>
            <p:nvPicPr>
              <p:cNvPr id="41" name="Image 40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098" t="95822" r="16774"/>
              <a:stretch/>
            </p:blipFill>
            <p:spPr>
              <a:xfrm>
                <a:off x="4713998" y="6351973"/>
                <a:ext cx="794106" cy="173370"/>
              </a:xfrm>
              <a:prstGeom prst="rect">
                <a:avLst/>
              </a:prstGeom>
            </p:spPr>
          </p:pic>
          <p:pic>
            <p:nvPicPr>
              <p:cNvPr id="42" name="Image 41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99" b="95240"/>
              <a:stretch/>
            </p:blipFill>
            <p:spPr>
              <a:xfrm>
                <a:off x="2774006" y="2638449"/>
                <a:ext cx="2823153" cy="147751"/>
              </a:xfrm>
              <a:prstGeom prst="rect">
                <a:avLst/>
              </a:prstGeom>
            </p:spPr>
          </p:pic>
          <p:sp>
            <p:nvSpPr>
              <p:cNvPr id="43" name="Espace réservé du contenu 11"/>
              <p:cNvSpPr txBox="1">
                <a:spLocks/>
              </p:cNvSpPr>
              <p:nvPr/>
            </p:nvSpPr>
            <p:spPr>
              <a:xfrm>
                <a:off x="4427984" y="5907028"/>
                <a:ext cx="999728" cy="25827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>
                <a:lvl1pPr marL="1588" indent="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itchFamily="34" charset="0"/>
                  <a:buNone/>
                  <a:defRPr sz="2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360363" indent="-360363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buSzPct val="90000"/>
                  <a:buFontTx/>
                  <a:buBlip>
                    <a:blip r:embed="rId3"/>
                  </a:buBlip>
                  <a:defRPr sz="2000" kern="1200">
                    <a:solidFill>
                      <a:srgbClr val="666666"/>
                    </a:solidFill>
                    <a:latin typeface="+mn-lt"/>
                    <a:ea typeface="+mn-ea"/>
                    <a:cs typeface="+mn-cs"/>
                  </a:defRPr>
                </a:lvl2pPr>
                <a:lvl3pPr marL="361950" indent="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buSzPct val="36000"/>
                  <a:buFont typeface="Arial" pitchFamily="34" charset="0"/>
                  <a:buNone/>
                  <a:defRPr sz="2000" kern="1200">
                    <a:solidFill>
                      <a:srgbClr val="666666"/>
                    </a:solidFill>
                    <a:latin typeface="+mn-lt"/>
                    <a:ea typeface="+mn-ea"/>
                    <a:cs typeface="+mn-cs"/>
                  </a:defRPr>
                </a:lvl3pPr>
                <a:lvl4pPr marL="1077913" indent="-306388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buClr>
                    <a:srgbClr val="666666"/>
                  </a:buClr>
                  <a:buSzPct val="36000"/>
                  <a:buFontTx/>
                  <a:buBlip>
                    <a:blip r:embed="rId4"/>
                  </a:buBlip>
                  <a:defRPr sz="2000" kern="1200">
                    <a:solidFill>
                      <a:srgbClr val="666666"/>
                    </a:solidFill>
                    <a:latin typeface="+mn-lt"/>
                    <a:ea typeface="+mn-ea"/>
                    <a:cs typeface="+mn-cs"/>
                  </a:defRPr>
                </a:lvl4pPr>
                <a:lvl5pPr marL="1339850" indent="-233363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buClr>
                    <a:srgbClr val="666666"/>
                  </a:buClr>
                  <a:buFont typeface="Arial" pitchFamily="34" charset="0"/>
                  <a:buChar char="•"/>
                  <a:defRPr sz="2000" kern="1200">
                    <a:solidFill>
                      <a:srgbClr val="666666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indent="0">
                  <a:lnSpc>
                    <a:spcPts val="2200"/>
                  </a:lnSpc>
                  <a:buNone/>
                  <a:tabLst>
                    <a:tab pos="274638" algn="l"/>
                  </a:tabLst>
                </a:pPr>
                <a:r>
                  <a:rPr lang="en-US" sz="1600" b="1" smtClean="0">
                    <a:solidFill>
                      <a:schemeClr val="bg1"/>
                    </a:solidFill>
                  </a:rPr>
                  <a:t>GYSELA</a:t>
                </a:r>
                <a:endParaRPr lang="en-US" sz="1600" dirty="0" smtClean="0">
                  <a:solidFill>
                    <a:schemeClr val="bg1"/>
                  </a:solidFill>
                  <a:sym typeface="Symbol"/>
                </a:endParaRPr>
              </a:p>
            </p:txBody>
          </p:sp>
        </p:grpSp>
        <p:grpSp>
          <p:nvGrpSpPr>
            <p:cNvPr id="46" name="Groupe 45"/>
            <p:cNvGrpSpPr/>
            <p:nvPr/>
          </p:nvGrpSpPr>
          <p:grpSpPr>
            <a:xfrm>
              <a:off x="323528" y="2699952"/>
              <a:ext cx="3465881" cy="3557502"/>
              <a:chOff x="323528" y="2699952"/>
              <a:chExt cx="3465881" cy="3557502"/>
            </a:xfrm>
          </p:grpSpPr>
          <p:grpSp>
            <p:nvGrpSpPr>
              <p:cNvPr id="47" name="Groupe 46"/>
              <p:cNvGrpSpPr/>
              <p:nvPr/>
            </p:nvGrpSpPr>
            <p:grpSpPr>
              <a:xfrm>
                <a:off x="323528" y="2699952"/>
                <a:ext cx="2150744" cy="1775284"/>
                <a:chOff x="3765600" y="2861674"/>
                <a:chExt cx="2150744" cy="1775284"/>
              </a:xfrm>
            </p:grpSpPr>
            <p:pic>
              <p:nvPicPr>
                <p:cNvPr id="54" name="Image 53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3889" t="18073" b="9326"/>
                <a:stretch/>
              </p:blipFill>
              <p:spPr>
                <a:xfrm>
                  <a:off x="3837608" y="2861674"/>
                  <a:ext cx="2078736" cy="1752600"/>
                </a:xfrm>
                <a:prstGeom prst="rect">
                  <a:avLst/>
                </a:prstGeom>
              </p:spPr>
            </p:pic>
            <p:sp>
              <p:nvSpPr>
                <p:cNvPr id="55" name="ZoneTexte 54"/>
                <p:cNvSpPr txBox="1"/>
                <p:nvPr/>
              </p:nvSpPr>
              <p:spPr>
                <a:xfrm>
                  <a:off x="3765600" y="4359959"/>
                  <a:ext cx="1159292" cy="276999"/>
                </a:xfrm>
                <a:prstGeom prst="rect">
                  <a:avLst/>
                </a:prstGeom>
                <a:noFill/>
                <a:effectLst>
                  <a:outerShdw dist="25400" dir="1200000" algn="tl" rotWithShape="0">
                    <a:prstClr val="black"/>
                  </a:outerShdw>
                </a:effectLst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FR" sz="1200" b="1" dirty="0" err="1" smtClean="0">
                      <a:solidFill>
                        <a:schemeClr val="bg1"/>
                      </a:solidFill>
                    </a:rPr>
                    <a:t>During</a:t>
                  </a:r>
                  <a:r>
                    <a:rPr lang="fr-FR" sz="1200" b="1" dirty="0" smtClean="0">
                      <a:solidFill>
                        <a:schemeClr val="bg1"/>
                      </a:solidFill>
                    </a:rPr>
                    <a:t> Crash</a:t>
                  </a:r>
                  <a:endParaRPr lang="fr-FR" sz="12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8" name="Groupe 47"/>
              <p:cNvGrpSpPr/>
              <p:nvPr/>
            </p:nvGrpSpPr>
            <p:grpSpPr>
              <a:xfrm>
                <a:off x="361216" y="4486269"/>
                <a:ext cx="2157917" cy="1771185"/>
                <a:chOff x="3803288" y="4647991"/>
                <a:chExt cx="2157917" cy="1771185"/>
              </a:xfrm>
            </p:grpSpPr>
            <p:pic>
              <p:nvPicPr>
                <p:cNvPr id="51" name="Image 50"/>
                <p:cNvPicPr>
                  <a:picLocks noChangeAspect="1"/>
                </p:cNvPicPr>
                <p:nvPr/>
              </p:nvPicPr>
              <p:blipFill rotWithShape="1"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052" t="17702" b="9696"/>
                <a:stretch/>
              </p:blipFill>
              <p:spPr>
                <a:xfrm>
                  <a:off x="3837608" y="4666575"/>
                  <a:ext cx="2074788" cy="1752601"/>
                </a:xfrm>
                <a:prstGeom prst="rect">
                  <a:avLst/>
                </a:prstGeom>
              </p:spPr>
            </p:pic>
            <p:sp>
              <p:nvSpPr>
                <p:cNvPr id="52" name="ZoneTexte 51"/>
                <p:cNvSpPr txBox="1"/>
                <p:nvPr/>
              </p:nvSpPr>
              <p:spPr>
                <a:xfrm>
                  <a:off x="3981624" y="4647991"/>
                  <a:ext cx="197958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FR" sz="1200" b="1" dirty="0" err="1" smtClean="0">
                      <a:solidFill>
                        <a:schemeClr val="bg1"/>
                      </a:solidFill>
                    </a:rPr>
                    <a:t>During</a:t>
                  </a:r>
                  <a:r>
                    <a:rPr lang="fr-FR" sz="1200" b="1" dirty="0" smtClean="0">
                      <a:solidFill>
                        <a:schemeClr val="bg1"/>
                      </a:solidFill>
                    </a:rPr>
                    <a:t> Transport </a:t>
                  </a:r>
                  <a:r>
                    <a:rPr lang="fr-FR" sz="1200" b="1" dirty="0" err="1" smtClean="0">
                      <a:solidFill>
                        <a:schemeClr val="bg1"/>
                      </a:solidFill>
                    </a:rPr>
                    <a:t>Barrier</a:t>
                  </a:r>
                  <a:endParaRPr lang="fr-FR" sz="12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3" name="ZoneTexte 52"/>
                <p:cNvSpPr txBox="1"/>
                <p:nvPr/>
              </p:nvSpPr>
              <p:spPr>
                <a:xfrm>
                  <a:off x="3803288" y="5957471"/>
                  <a:ext cx="210185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FR" sz="1200" b="1" dirty="0" err="1" smtClean="0">
                      <a:solidFill>
                        <a:srgbClr val="FFFF00"/>
                      </a:solidFill>
                      <a:latin typeface="Arial Narrow" pitchFamily="34" charset="0"/>
                    </a:rPr>
                    <a:t>Snapshots</a:t>
                  </a:r>
                  <a:r>
                    <a:rPr lang="fr-FR" sz="1200" b="1" dirty="0" smtClean="0">
                      <a:solidFill>
                        <a:srgbClr val="FFFF00"/>
                      </a:solidFill>
                      <a:latin typeface="Arial Narrow" pitchFamily="34" charset="0"/>
                    </a:rPr>
                    <a:t> of non-</a:t>
                  </a:r>
                  <a:r>
                    <a:rPr lang="fr-FR" sz="1200" b="1" dirty="0" err="1" smtClean="0">
                      <a:solidFill>
                        <a:srgbClr val="FFFF00"/>
                      </a:solidFill>
                      <a:latin typeface="Arial Narrow" pitchFamily="34" charset="0"/>
                    </a:rPr>
                    <a:t>axisymmetric</a:t>
                  </a:r>
                  <a:endParaRPr lang="fr-FR" sz="1200" b="1" dirty="0" smtClean="0">
                    <a:solidFill>
                      <a:srgbClr val="FFFF00"/>
                    </a:solidFill>
                    <a:latin typeface="Arial Narrow" pitchFamily="34" charset="0"/>
                  </a:endParaRPr>
                </a:p>
                <a:p>
                  <a:pPr algn="ctr"/>
                  <a:r>
                    <a:rPr lang="fr-FR" sz="1200" b="1" dirty="0" err="1" smtClean="0">
                      <a:solidFill>
                        <a:srgbClr val="FFFF00"/>
                      </a:solidFill>
                      <a:latin typeface="Arial Narrow" pitchFamily="34" charset="0"/>
                    </a:rPr>
                    <a:t>electric</a:t>
                  </a:r>
                  <a:r>
                    <a:rPr lang="fr-FR" sz="1200" b="1" dirty="0" smtClean="0">
                      <a:solidFill>
                        <a:srgbClr val="FFFF00"/>
                      </a:solidFill>
                      <a:latin typeface="Arial Narrow" pitchFamily="34" charset="0"/>
                    </a:rPr>
                    <a:t> </a:t>
                  </a:r>
                  <a:r>
                    <a:rPr lang="fr-FR" sz="1200" b="1" dirty="0" err="1" smtClean="0">
                      <a:solidFill>
                        <a:srgbClr val="FFFF00"/>
                      </a:solidFill>
                      <a:latin typeface="Arial Narrow" pitchFamily="34" charset="0"/>
                    </a:rPr>
                    <a:t>potential</a:t>
                  </a:r>
                  <a:r>
                    <a:rPr lang="fr-FR" sz="1200" b="1" dirty="0" smtClean="0">
                      <a:solidFill>
                        <a:srgbClr val="FFFF00"/>
                      </a:solidFill>
                      <a:latin typeface="Arial Narrow" pitchFamily="34" charset="0"/>
                    </a:rPr>
                    <a:t> fluctuations</a:t>
                  </a:r>
                  <a:endParaRPr lang="fr-FR" sz="1200" b="1" dirty="0">
                    <a:solidFill>
                      <a:srgbClr val="FFFF00"/>
                    </a:solidFill>
                    <a:latin typeface="Arial Narrow" pitchFamily="34" charset="0"/>
                  </a:endParaRPr>
                </a:p>
              </p:txBody>
            </p:sp>
          </p:grpSp>
          <p:cxnSp>
            <p:nvCxnSpPr>
              <p:cNvPr id="49" name="Connecteur droit avec flèche 48"/>
              <p:cNvCxnSpPr/>
              <p:nvPr/>
            </p:nvCxnSpPr>
            <p:spPr>
              <a:xfrm flipH="1">
                <a:off x="2474272" y="4648869"/>
                <a:ext cx="1305641" cy="436315"/>
              </a:xfrm>
              <a:prstGeom prst="straightConnector1">
                <a:avLst/>
              </a:prstGeom>
              <a:ln w="38100">
                <a:solidFill>
                  <a:srgbClr val="FFC000"/>
                </a:solidFill>
                <a:headEnd type="none" w="med" len="med"/>
                <a:tailEnd type="triangle" w="med" len="med"/>
              </a:ln>
              <a:effectLst>
                <a:outerShdw blurRad="25400" dist="38100" dir="5400000" algn="ctr" rotWithShape="0">
                  <a:srgbClr val="000000">
                    <a:alpha val="90000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cteur droit avec flèche 49"/>
              <p:cNvCxnSpPr/>
              <p:nvPr/>
            </p:nvCxnSpPr>
            <p:spPr>
              <a:xfrm flipH="1" flipV="1">
                <a:off x="2483768" y="3573016"/>
                <a:ext cx="1305641" cy="436315"/>
              </a:xfrm>
              <a:prstGeom prst="straightConnector1">
                <a:avLst/>
              </a:prstGeom>
              <a:ln w="38100">
                <a:solidFill>
                  <a:srgbClr val="FFC000"/>
                </a:solidFill>
                <a:headEnd type="none" w="med" len="med"/>
                <a:tailEnd type="triangle" w="med" len="med"/>
              </a:ln>
              <a:effectLst>
                <a:outerShdw blurRad="25400" dist="38100" dir="5400000" algn="ctr" rotWithShape="0">
                  <a:srgbClr val="000000">
                    <a:alpha val="90000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6" name="ZoneTexte 55"/>
          <p:cNvSpPr txBox="1"/>
          <p:nvPr/>
        </p:nvSpPr>
        <p:spPr>
          <a:xfrm>
            <a:off x="-36512" y="1187374"/>
            <a:ext cx="9180512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SzPct val="80000"/>
              <a:buFont typeface="Wingdings" pitchFamily="2" charset="2"/>
              <a:buChar char="q"/>
            </a:pPr>
            <a:r>
              <a:rPr lang="en-US" sz="2400" b="1" dirty="0">
                <a:latin typeface="Arial Narrow" pitchFamily="34" charset="0"/>
              </a:rPr>
              <a:t>Issue</a:t>
            </a:r>
            <a:r>
              <a:rPr lang="en-US" sz="2400" dirty="0">
                <a:latin typeface="Arial Narrow" pitchFamily="34" charset="0"/>
              </a:rPr>
              <a:t>: controlling </a:t>
            </a:r>
            <a:r>
              <a:rPr lang="en-US" sz="2400" dirty="0" err="1">
                <a:latin typeface="Arial Narrow" pitchFamily="34" charset="0"/>
              </a:rPr>
              <a:t>turb</a:t>
            </a:r>
            <a:r>
              <a:rPr lang="en-US" sz="2400" dirty="0">
                <a:latin typeface="Arial Narrow" pitchFamily="34" charset="0"/>
              </a:rPr>
              <a:t>. transport with E</a:t>
            </a:r>
            <a:r>
              <a:rPr lang="en-US" sz="2400" dirty="0">
                <a:latin typeface="Arial Narrow" pitchFamily="34" charset="0"/>
                <a:sym typeface="Symbol"/>
              </a:rPr>
              <a:t></a:t>
            </a:r>
            <a:r>
              <a:rPr lang="en-US" sz="2400" dirty="0">
                <a:latin typeface="Arial Narrow" pitchFamily="34" charset="0"/>
              </a:rPr>
              <a:t>B </a:t>
            </a:r>
            <a:r>
              <a:rPr lang="en-US" sz="2400" dirty="0" smtClean="0">
                <a:latin typeface="Arial Narrow" pitchFamily="34" charset="0"/>
              </a:rPr>
              <a:t>shear flow </a:t>
            </a:r>
            <a:r>
              <a:rPr lang="en-US" sz="2400" dirty="0" err="1" smtClean="0">
                <a:latin typeface="Arial Narrow" pitchFamily="34" charset="0"/>
              </a:rPr>
              <a:t>v</a:t>
            </a:r>
            <a:r>
              <a:rPr lang="en-US" sz="2400" baseline="-25000" dirty="0" err="1" smtClean="0">
                <a:latin typeface="Arial Narrow" pitchFamily="34" charset="0"/>
              </a:rPr>
              <a:t>E</a:t>
            </a:r>
            <a:r>
              <a:rPr lang="en-US" sz="2400" baseline="-25000" dirty="0" err="1" smtClean="0">
                <a:latin typeface="Symbol" pitchFamily="18" charset="2"/>
              </a:rPr>
              <a:t>q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000" dirty="0" smtClean="0">
                <a:latin typeface="Arial Narrow" pitchFamily="34" charset="0"/>
              </a:rPr>
              <a:t>(</a:t>
            </a:r>
            <a:r>
              <a:rPr lang="en-US" sz="2000" dirty="0" smtClean="0">
                <a:latin typeface="Symbol" pitchFamily="18" charset="2"/>
              </a:rPr>
              <a:t>w</a:t>
            </a:r>
            <a:r>
              <a:rPr lang="en-US" sz="2000" dirty="0" smtClean="0">
                <a:latin typeface="Arial Narrow" pitchFamily="34" charset="0"/>
              </a:rPr>
              <a:t>~0 &amp; </a:t>
            </a:r>
            <a:r>
              <a:rPr lang="en-US" sz="2000" dirty="0" smtClean="0">
                <a:latin typeface="Symbol" pitchFamily="18" charset="2"/>
              </a:rPr>
              <a:t>w=</a:t>
            </a:r>
            <a:r>
              <a:rPr lang="en-US" sz="2000" dirty="0" err="1" smtClean="0">
                <a:latin typeface="Symbol" pitchFamily="18" charset="2"/>
              </a:rPr>
              <a:t>w</a:t>
            </a:r>
            <a:r>
              <a:rPr lang="en-US" sz="2000" baseline="-25000" dirty="0" err="1" smtClean="0">
                <a:latin typeface="Arial Narrow" pitchFamily="34" charset="0"/>
              </a:rPr>
              <a:t>EGAM</a:t>
            </a:r>
            <a:r>
              <a:rPr lang="en-US" sz="2000" dirty="0" smtClean="0">
                <a:latin typeface="Arial Narrow" pitchFamily="34" charset="0"/>
              </a:rPr>
              <a:t>)</a:t>
            </a:r>
            <a:r>
              <a:rPr lang="en-US" sz="2400" dirty="0" smtClean="0">
                <a:latin typeface="Arial Narrow" pitchFamily="34" charset="0"/>
              </a:rPr>
              <a:t> </a:t>
            </a:r>
            <a:endParaRPr lang="en-US" sz="2400" dirty="0">
              <a:latin typeface="Arial Narrow" pitchFamily="34" charset="0"/>
            </a:endParaRPr>
          </a:p>
          <a:p>
            <a:pPr marL="342900" indent="-342900">
              <a:spcBef>
                <a:spcPts val="600"/>
              </a:spcBef>
              <a:buSzPct val="80000"/>
              <a:buFont typeface="Wingdings" pitchFamily="2" charset="2"/>
              <a:buChar char="q"/>
              <a:tabLst>
                <a:tab pos="2239963" algn="l"/>
              </a:tabLst>
            </a:pPr>
            <a:r>
              <a:rPr lang="en-US" sz="2400" dirty="0" smtClean="0">
                <a:latin typeface="Arial Narrow" pitchFamily="34" charset="0"/>
              </a:rPr>
              <a:t>Main findings:</a:t>
            </a:r>
            <a:r>
              <a:rPr lang="en-US" sz="2400" dirty="0">
                <a:latin typeface="Arial Narrow" pitchFamily="34" charset="0"/>
              </a:rPr>
              <a:t>	</a:t>
            </a:r>
            <a:r>
              <a:rPr lang="en-US" sz="2400" dirty="0" smtClean="0">
                <a:solidFill>
                  <a:schemeClr val="tx2"/>
                </a:solidFill>
                <a:latin typeface="Arial Narrow" pitchFamily="34" charset="0"/>
              </a:rPr>
              <a:t>Energetic Part. </a:t>
            </a:r>
            <a:r>
              <a:rPr lang="en-US" sz="2400" dirty="0" smtClean="0">
                <a:solidFill>
                  <a:schemeClr val="tx2"/>
                </a:solidFill>
                <a:latin typeface="Arial Narrow" pitchFamily="34" charset="0"/>
                <a:sym typeface="Symbol"/>
              </a:rPr>
              <a:t></a:t>
            </a:r>
            <a:r>
              <a:rPr lang="en-US" sz="2400" dirty="0">
                <a:solidFill>
                  <a:schemeClr val="tx2"/>
                </a:solidFill>
                <a:latin typeface="Arial Narrow" pitchFamily="34" charset="0"/>
              </a:rPr>
              <a:t> EGAMs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>
                <a:latin typeface="Arial Narrow" pitchFamily="34" charset="0"/>
                <a:sym typeface="Symbol"/>
              </a:rPr>
              <a:t>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smtClean="0">
                <a:latin typeface="Arial Narrow" pitchFamily="34" charset="0"/>
              </a:rPr>
              <a:t>oscillating </a:t>
            </a:r>
            <a:r>
              <a:rPr lang="en-US" sz="2400" dirty="0" err="1" smtClean="0">
                <a:latin typeface="Arial Narrow" pitchFamily="34" charset="0"/>
              </a:rPr>
              <a:t>v</a:t>
            </a:r>
            <a:r>
              <a:rPr lang="en-US" sz="2400" baseline="-25000" dirty="0" err="1" smtClean="0">
                <a:latin typeface="Arial Narrow" pitchFamily="34" charset="0"/>
              </a:rPr>
              <a:t>E</a:t>
            </a:r>
            <a:r>
              <a:rPr lang="en-US" sz="2400" baseline="-25000" dirty="0" err="1" smtClean="0">
                <a:latin typeface="Symbol" pitchFamily="18" charset="2"/>
              </a:rPr>
              <a:t>q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smtClean="0">
                <a:latin typeface="Arial Narrow" pitchFamily="34" charset="0"/>
                <a:sym typeface="Symbol"/>
              </a:rPr>
              <a:t> </a:t>
            </a:r>
            <a:r>
              <a:rPr lang="en-US" sz="2400" dirty="0" smtClean="0">
                <a:solidFill>
                  <a:schemeClr val="tx2"/>
                </a:solidFill>
                <a:latin typeface="Arial Narrow" pitchFamily="34" charset="0"/>
                <a:sym typeface="Symbol"/>
              </a:rPr>
              <a:t>regulation</a:t>
            </a:r>
            <a:endParaRPr lang="en-US" sz="2400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spcBef>
                <a:spcPts val="1200"/>
              </a:spcBef>
              <a:buSzPct val="80000"/>
              <a:tabLst>
                <a:tab pos="2239963" algn="l"/>
              </a:tabLst>
            </a:pPr>
            <a:r>
              <a:rPr lang="en-US" sz="2400" dirty="0">
                <a:latin typeface="Arial Narrow" pitchFamily="34" charset="0"/>
              </a:rPr>
              <a:t>	</a:t>
            </a:r>
            <a:r>
              <a:rPr lang="en-US" sz="2400" dirty="0" err="1">
                <a:solidFill>
                  <a:schemeClr val="tx2"/>
                </a:solidFill>
                <a:latin typeface="Arial Narrow" pitchFamily="34" charset="0"/>
              </a:rPr>
              <a:t>Vorticity</a:t>
            </a:r>
            <a:r>
              <a:rPr lang="en-US" sz="2400" dirty="0">
                <a:solidFill>
                  <a:schemeClr val="tx2"/>
                </a:solidFill>
                <a:latin typeface="Arial Narrow" pitchFamily="34" charset="0"/>
              </a:rPr>
              <a:t> source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smtClean="0">
                <a:latin typeface="Arial Narrow" pitchFamily="34" charset="0"/>
                <a:sym typeface="Symbol"/>
              </a:rPr>
              <a:t></a:t>
            </a:r>
            <a:r>
              <a:rPr lang="en-US" sz="2400" dirty="0">
                <a:latin typeface="Arial Narrow" pitchFamily="34" charset="0"/>
              </a:rPr>
              <a:t> static </a:t>
            </a:r>
            <a:r>
              <a:rPr lang="en-US" sz="2400" dirty="0" err="1" smtClean="0">
                <a:latin typeface="Arial Narrow" pitchFamily="34" charset="0"/>
              </a:rPr>
              <a:t>v</a:t>
            </a:r>
            <a:r>
              <a:rPr lang="en-US" sz="2400" baseline="-25000" dirty="0" err="1" smtClean="0">
                <a:latin typeface="Arial Narrow" pitchFamily="34" charset="0"/>
              </a:rPr>
              <a:t>E</a:t>
            </a:r>
            <a:r>
              <a:rPr lang="en-US" sz="2400" baseline="-25000" dirty="0" err="1" smtClean="0">
                <a:latin typeface="Symbol" pitchFamily="18" charset="2"/>
              </a:rPr>
              <a:t>q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smtClean="0">
                <a:latin typeface="Arial Narrow" pitchFamily="34" charset="0"/>
                <a:sym typeface="Symbol"/>
              </a:rPr>
              <a:t>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latin typeface="Arial Narrow" pitchFamily="34" charset="0"/>
              </a:rPr>
              <a:t>Transport </a:t>
            </a:r>
            <a:r>
              <a:rPr lang="en-US" sz="2400" dirty="0">
                <a:solidFill>
                  <a:schemeClr val="tx2"/>
                </a:solidFill>
                <a:latin typeface="Arial Narrow" pitchFamily="34" charset="0"/>
              </a:rPr>
              <a:t>Barrier </a:t>
            </a:r>
            <a:r>
              <a:rPr lang="en-US" sz="2400" dirty="0" smtClean="0">
                <a:solidFill>
                  <a:schemeClr val="tx2"/>
                </a:solidFill>
                <a:latin typeface="Arial Narrow" pitchFamily="34" charset="0"/>
              </a:rPr>
              <a:t>relaxations</a:t>
            </a:r>
            <a:r>
              <a:rPr lang="en-US" sz="2400" dirty="0" smtClean="0">
                <a:latin typeface="Arial Narrow" pitchFamily="34" charset="0"/>
              </a:rPr>
              <a:t> </a:t>
            </a:r>
            <a:endParaRPr lang="en-US" sz="2400" dirty="0">
              <a:latin typeface="Arial Narrow" pitchFamily="34" charset="0"/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7018760" y="2483518"/>
            <a:ext cx="2133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err="1" smtClean="0">
                <a:solidFill>
                  <a:srgbClr val="3931DF"/>
                </a:solidFill>
                <a:latin typeface="Arial Narrow" pitchFamily="34" charset="0"/>
              </a:rPr>
              <a:t>Strugarek</a:t>
            </a:r>
            <a:r>
              <a:rPr lang="en-US" sz="1600" i="1" dirty="0">
                <a:solidFill>
                  <a:srgbClr val="3931DF"/>
                </a:solidFill>
                <a:latin typeface="Arial Narrow" pitchFamily="34" charset="0"/>
              </a:rPr>
              <a:t> </a:t>
            </a:r>
            <a:r>
              <a:rPr lang="en-US" sz="1600" i="1" dirty="0" smtClean="0">
                <a:solidFill>
                  <a:srgbClr val="3931DF"/>
                </a:solidFill>
                <a:latin typeface="Arial Narrow" pitchFamily="34" charset="0"/>
              </a:rPr>
              <a:t>submitted PRL</a:t>
            </a:r>
            <a:endParaRPr lang="en-US" sz="1600" i="1" dirty="0">
              <a:solidFill>
                <a:srgbClr val="3931DF"/>
              </a:solidFill>
              <a:latin typeface="Arial Narrow" pitchFamily="34" charset="0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7164288" y="1942695"/>
            <a:ext cx="1984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i="1" dirty="0" err="1" smtClean="0">
                <a:solidFill>
                  <a:srgbClr val="3931DF"/>
                </a:solidFill>
                <a:latin typeface="Arial Narrow" pitchFamily="34" charset="0"/>
              </a:rPr>
              <a:t>Zarzoso</a:t>
            </a:r>
            <a:r>
              <a:rPr lang="en-US" sz="1600" i="1" dirty="0">
                <a:solidFill>
                  <a:srgbClr val="3931DF"/>
                </a:solidFill>
                <a:latin typeface="Arial Narrow" pitchFamily="34" charset="0"/>
              </a:rPr>
              <a:t> </a:t>
            </a:r>
            <a:r>
              <a:rPr lang="en-US" sz="1600" i="1" dirty="0" smtClean="0">
                <a:solidFill>
                  <a:srgbClr val="3931DF"/>
                </a:solidFill>
                <a:latin typeface="Arial Narrow" pitchFamily="34" charset="0"/>
              </a:rPr>
              <a:t>,submitted PRL</a:t>
            </a:r>
            <a:endParaRPr lang="en-US" sz="1600" i="1" dirty="0">
              <a:solidFill>
                <a:srgbClr val="3931DF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28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1012" y="39688"/>
            <a:ext cx="7237412" cy="909637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latin typeface="Arial Narrow" pitchFamily="34" charset="0"/>
              </a:rPr>
              <a:t>Interplay between MHD and particle transport during </a:t>
            </a:r>
            <a:r>
              <a:rPr lang="en-US" sz="2400" dirty="0" err="1" smtClean="0">
                <a:latin typeface="Arial Narrow" pitchFamily="34" charset="0"/>
              </a:rPr>
              <a:t>sawtooth</a:t>
            </a:r>
            <a:endParaRPr lang="en-US" sz="2400" dirty="0">
              <a:latin typeface="Arial Narrow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|  PAGE </a:t>
            </a:r>
            <a:fld id="{F4F0F031-599D-4402-82C0-B927ABAC0F27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  <p:sp>
        <p:nvSpPr>
          <p:cNvPr id="18437" name="Text Box 54"/>
          <p:cNvSpPr txBox="1">
            <a:spLocks noChangeArrowheads="1"/>
          </p:cNvSpPr>
          <p:nvPr/>
        </p:nvSpPr>
        <p:spPr bwMode="auto">
          <a:xfrm>
            <a:off x="35496" y="980728"/>
            <a:ext cx="9000554" cy="1643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400" b="1" dirty="0">
                <a:latin typeface="Arial Narrow" pitchFamily="34" charset="0"/>
              </a:rPr>
              <a:t>Detailed structure of core density </a:t>
            </a:r>
            <a:r>
              <a:rPr lang="en-US" sz="2400" b="1" dirty="0" smtClean="0">
                <a:latin typeface="Arial Narrow" pitchFamily="34" charset="0"/>
              </a:rPr>
              <a:t>observed </a:t>
            </a:r>
            <a:r>
              <a:rPr lang="en-US" sz="2400" b="1" dirty="0">
                <a:latin typeface="Arial Narrow" pitchFamily="34" charset="0"/>
              </a:rPr>
              <a:t>in </a:t>
            </a:r>
            <a:r>
              <a:rPr lang="en-US" sz="2400" b="1" dirty="0" smtClean="0">
                <a:latin typeface="Arial Narrow" pitchFamily="34" charset="0"/>
              </a:rPr>
              <a:t>experiments </a:t>
            </a:r>
          </a:p>
          <a:p>
            <a:pPr>
              <a:spcBef>
                <a:spcPct val="20000"/>
              </a:spcBef>
            </a:pPr>
            <a:r>
              <a:rPr lang="en-US" sz="2400" b="1" dirty="0">
                <a:latin typeface="Arial Narrow" pitchFamily="34" charset="0"/>
              </a:rPr>
              <a:t>r</a:t>
            </a:r>
            <a:r>
              <a:rPr lang="en-US" sz="2400" b="1" dirty="0" smtClean="0">
                <a:latin typeface="Arial Narrow" pitchFamily="34" charset="0"/>
              </a:rPr>
              <a:t>eproduced by nonlinear </a:t>
            </a:r>
            <a:r>
              <a:rPr lang="en-US" sz="2400" b="1" dirty="0">
                <a:latin typeface="Arial Narrow" pitchFamily="34" charset="0"/>
              </a:rPr>
              <a:t>MHD simulations</a:t>
            </a:r>
            <a:endParaRPr lang="en-US" sz="2400" b="1" dirty="0" smtClean="0">
              <a:latin typeface="Arial Narrow" pitchFamily="34" charset="0"/>
            </a:endParaRPr>
          </a:p>
          <a:p>
            <a:pPr marL="268288" lvl="1" indent="0">
              <a:buFont typeface="Wingdings" pitchFamily="2" charset="2"/>
              <a:buChar char="q"/>
            </a:pPr>
            <a:r>
              <a:rPr lang="en-US" sz="2400" dirty="0" smtClean="0">
                <a:latin typeface="Arial Narrow" pitchFamily="34" charset="0"/>
              </a:rPr>
              <a:t> Significant part of density inside q=1 not evacuated by </a:t>
            </a:r>
            <a:r>
              <a:rPr lang="en-US" sz="2400" dirty="0" err="1" smtClean="0">
                <a:latin typeface="Arial Narrow" pitchFamily="34" charset="0"/>
              </a:rPr>
              <a:t>sawtooth</a:t>
            </a:r>
            <a:endParaRPr lang="en-US" sz="2400" dirty="0" smtClean="0">
              <a:latin typeface="Arial Narrow" pitchFamily="34" charset="0"/>
            </a:endParaRPr>
          </a:p>
          <a:p>
            <a:pPr marL="268288" lvl="1" indent="0">
              <a:buFont typeface="Wingdings" pitchFamily="2" charset="2"/>
              <a:buChar char="q"/>
            </a:pP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smtClean="0">
                <a:latin typeface="Arial Narrow" pitchFamily="34" charset="0"/>
              </a:rPr>
              <a:t>May play an important role on radial transport of core impurities</a:t>
            </a:r>
            <a:endParaRPr lang="en-US" sz="2400" dirty="0">
              <a:latin typeface="Arial Narrow" pitchFamily="34" charset="0"/>
            </a:endParaRPr>
          </a:p>
        </p:txBody>
      </p:sp>
      <p:sp>
        <p:nvSpPr>
          <p:cNvPr id="18438" name="ZoneTexte 6"/>
          <p:cNvSpPr txBox="1">
            <a:spLocks noChangeArrowheads="1"/>
          </p:cNvSpPr>
          <p:nvPr/>
        </p:nvSpPr>
        <p:spPr bwMode="auto">
          <a:xfrm>
            <a:off x="7494957" y="908050"/>
            <a:ext cx="16594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b="1" dirty="0" err="1" smtClean="0">
                <a:solidFill>
                  <a:srgbClr val="3931DF"/>
                </a:solidFill>
                <a:latin typeface="Arial Narrow" pitchFamily="34" charset="0"/>
              </a:rPr>
              <a:t>Garbet</a:t>
            </a:r>
            <a:r>
              <a:rPr lang="en-US" b="1" dirty="0" smtClean="0">
                <a:solidFill>
                  <a:srgbClr val="3931DF"/>
                </a:solidFill>
                <a:latin typeface="Arial Narrow" pitchFamily="34" charset="0"/>
              </a:rPr>
              <a:t> </a:t>
            </a:r>
            <a:r>
              <a:rPr lang="en-US" b="1" dirty="0">
                <a:solidFill>
                  <a:srgbClr val="3931DF"/>
                </a:solidFill>
                <a:latin typeface="Arial Narrow" pitchFamily="34" charset="0"/>
              </a:rPr>
              <a:t>TH/P3-21</a:t>
            </a:r>
          </a:p>
        </p:txBody>
      </p:sp>
      <p:sp>
        <p:nvSpPr>
          <p:cNvPr id="8" name="Rectangle 7"/>
          <p:cNvSpPr/>
          <p:nvPr/>
        </p:nvSpPr>
        <p:spPr>
          <a:xfrm>
            <a:off x="4932363" y="6502400"/>
            <a:ext cx="311150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  <a:cs typeface="Calibri" pitchFamily="34" charset="0"/>
              </a:rPr>
              <a:t>Mitigate Performance limitations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605970" y="6252155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3931DF"/>
                </a:solidFill>
                <a:latin typeface="Arial Narrow" pitchFamily="34" charset="0"/>
              </a:rPr>
              <a:t>T. Nicolas </a:t>
            </a:r>
          </a:p>
          <a:p>
            <a:r>
              <a:rPr lang="en-US" sz="1600" i="1" dirty="0" smtClean="0">
                <a:solidFill>
                  <a:srgbClr val="3931DF"/>
                </a:solidFill>
                <a:latin typeface="Arial Narrow" pitchFamily="34" charset="0"/>
              </a:rPr>
              <a:t>submitted PRL</a:t>
            </a:r>
            <a:endParaRPr lang="en-US" sz="1600" i="1" dirty="0">
              <a:solidFill>
                <a:srgbClr val="3931DF"/>
              </a:solidFill>
              <a:latin typeface="Arial Narrow" pitchFamily="34" charset="0"/>
            </a:endParaRPr>
          </a:p>
        </p:txBody>
      </p:sp>
      <p:pic>
        <p:nvPicPr>
          <p:cNvPr id="15" name="Picture 8" descr="IRFMblan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975" y="260350"/>
            <a:ext cx="7270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43" y="3083649"/>
            <a:ext cx="6650601" cy="2073543"/>
          </a:xfrm>
          <a:prstGeom prst="rect">
            <a:avLst/>
          </a:prstGeom>
        </p:spPr>
      </p:pic>
      <p:grpSp>
        <p:nvGrpSpPr>
          <p:cNvPr id="19" name="Groupe 18"/>
          <p:cNvGrpSpPr/>
          <p:nvPr/>
        </p:nvGrpSpPr>
        <p:grpSpPr>
          <a:xfrm>
            <a:off x="1187624" y="2852936"/>
            <a:ext cx="6444220" cy="3600400"/>
            <a:chOff x="1295772" y="2852936"/>
            <a:chExt cx="6444220" cy="3600400"/>
          </a:xfrm>
        </p:grpSpPr>
        <p:sp>
          <p:nvSpPr>
            <p:cNvPr id="3" name="ZoneTexte 2"/>
            <p:cNvSpPr txBox="1"/>
            <p:nvPr/>
          </p:nvSpPr>
          <p:spPr>
            <a:xfrm>
              <a:off x="4998886" y="6053226"/>
              <a:ext cx="20933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>
                  <a:latin typeface="Arial Narrow" pitchFamily="34" charset="0"/>
                </a:rPr>
                <a:t>XTOR-2F</a:t>
              </a:r>
              <a:r>
                <a:rPr lang="en-US" i="1" dirty="0">
                  <a:latin typeface="Arial Narrow" pitchFamily="34" charset="0"/>
                </a:rPr>
                <a:t> </a:t>
              </a:r>
              <a:r>
                <a:rPr lang="en-US" sz="1600" i="1" dirty="0" err="1" smtClean="0">
                  <a:solidFill>
                    <a:srgbClr val="3931DF"/>
                  </a:solidFill>
                  <a:latin typeface="Arial Narrow" pitchFamily="34" charset="0"/>
                </a:rPr>
                <a:t>Lütjens</a:t>
              </a:r>
              <a:r>
                <a:rPr lang="en-US" sz="1600" i="1" dirty="0" smtClean="0">
                  <a:solidFill>
                    <a:srgbClr val="3931DF"/>
                  </a:solidFill>
                  <a:latin typeface="Arial Narrow" pitchFamily="34" charset="0"/>
                </a:rPr>
                <a:t> 2010</a:t>
              </a:r>
              <a:endParaRPr lang="en-US" sz="1600" i="1" dirty="0">
                <a:solidFill>
                  <a:srgbClr val="3931DF"/>
                </a:solidFill>
                <a:latin typeface="Arial Narrow" pitchFamily="34" charset="0"/>
              </a:endParaRPr>
            </a:p>
          </p:txBody>
        </p:sp>
        <p:grpSp>
          <p:nvGrpSpPr>
            <p:cNvPr id="21" name="Groupe 20"/>
            <p:cNvGrpSpPr/>
            <p:nvPr/>
          </p:nvGrpSpPr>
          <p:grpSpPr>
            <a:xfrm>
              <a:off x="1295772" y="2852936"/>
              <a:ext cx="6444220" cy="3223638"/>
              <a:chOff x="1295772" y="2852936"/>
              <a:chExt cx="6444220" cy="3223638"/>
            </a:xfrm>
          </p:grpSpPr>
          <p:pic>
            <p:nvPicPr>
              <p:cNvPr id="22" name="Image 2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95772" y="2862388"/>
                <a:ext cx="3240000" cy="3204734"/>
              </a:xfrm>
              <a:prstGeom prst="rect">
                <a:avLst/>
              </a:prstGeom>
            </p:spPr>
          </p:pic>
          <p:pic>
            <p:nvPicPr>
              <p:cNvPr id="23" name="Image 2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99992" y="2852936"/>
                <a:ext cx="3240000" cy="322363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5664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OUTLINE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|  PAGE </a:t>
            </a:r>
            <a:fld id="{E5472679-CD9D-487F-BAFF-85BB3BAD94EB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  <p:pic>
        <p:nvPicPr>
          <p:cNvPr id="7" name="Picture 8" descr="IRFMblan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975" y="260350"/>
            <a:ext cx="7270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Tokamak_Cutaway_Baseline_Nov10_lowres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6" b="8682"/>
          <a:stretch/>
        </p:blipFill>
        <p:spPr bwMode="auto">
          <a:xfrm>
            <a:off x="35496" y="998670"/>
            <a:ext cx="7386888" cy="5670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98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cteur droit avec flèche 8"/>
          <p:cNvCxnSpPr/>
          <p:nvPr/>
        </p:nvCxnSpPr>
        <p:spPr>
          <a:xfrm flipV="1">
            <a:off x="4355976" y="1268760"/>
            <a:ext cx="2322512" cy="2808312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678488" y="1052736"/>
            <a:ext cx="25020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latin typeface="Arial Narrow" pitchFamily="34" charset="0"/>
              </a:rPr>
              <a:t>Prepare ITER operation</a:t>
            </a:r>
          </a:p>
          <a:p>
            <a:pPr>
              <a:defRPr/>
            </a:pPr>
            <a:endParaRPr lang="en-US" sz="2400" b="1" dirty="0">
              <a:latin typeface="Arial Narrow" pitchFamily="34" charset="0"/>
            </a:endParaRPr>
          </a:p>
          <a:p>
            <a:pPr>
              <a:defRPr/>
            </a:pPr>
            <a:r>
              <a:rPr lang="en-US" sz="2400" dirty="0">
                <a:latin typeface="Arial Narrow" pitchFamily="34" charset="0"/>
              </a:rPr>
              <a:t>RF HCD CW systems</a:t>
            </a:r>
            <a:endParaRPr lang="fr-FR" dirty="0"/>
          </a:p>
        </p:txBody>
      </p:sp>
      <p:cxnSp>
        <p:nvCxnSpPr>
          <p:cNvPr id="20" name="Connecteur droit avec flèche 19"/>
          <p:cNvCxnSpPr/>
          <p:nvPr/>
        </p:nvCxnSpPr>
        <p:spPr>
          <a:xfrm flipV="1">
            <a:off x="1691680" y="1268760"/>
            <a:ext cx="4986808" cy="2808312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32"/>
          <p:cNvSpPr txBox="1">
            <a:spLocks noChangeArrowheads="1"/>
          </p:cNvSpPr>
          <p:nvPr/>
        </p:nvSpPr>
        <p:spPr bwMode="auto">
          <a:xfrm>
            <a:off x="7308304" y="3131676"/>
            <a:ext cx="18517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b="1" dirty="0">
                <a:solidFill>
                  <a:srgbClr val="3931DF"/>
                </a:solidFill>
                <a:latin typeface="Arial Narrow" pitchFamily="34" charset="0"/>
              </a:rPr>
              <a:t>Hillairet EX/P6-24  </a:t>
            </a:r>
          </a:p>
        </p:txBody>
      </p:sp>
      <p:sp>
        <p:nvSpPr>
          <p:cNvPr id="12" name="ZoneTexte 10"/>
          <p:cNvSpPr txBox="1">
            <a:spLocks noChangeArrowheads="1"/>
          </p:cNvSpPr>
          <p:nvPr/>
        </p:nvSpPr>
        <p:spPr bwMode="auto">
          <a:xfrm>
            <a:off x="7233726" y="3491716"/>
            <a:ext cx="19014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b="1" dirty="0" err="1" smtClean="0">
                <a:solidFill>
                  <a:srgbClr val="3931DF"/>
                </a:solidFill>
                <a:latin typeface="Arial Narrow" pitchFamily="34" charset="0"/>
              </a:rPr>
              <a:t>Litaudon</a:t>
            </a:r>
            <a:r>
              <a:rPr lang="en-US" b="1" dirty="0" smtClean="0">
                <a:solidFill>
                  <a:srgbClr val="3931DF"/>
                </a:solidFill>
                <a:latin typeface="Arial Narrow" pitchFamily="34" charset="0"/>
              </a:rPr>
              <a:t> EX/P6-10 </a:t>
            </a:r>
            <a:endParaRPr lang="en-US" b="1" dirty="0">
              <a:solidFill>
                <a:srgbClr val="3931DF"/>
              </a:solidFill>
              <a:latin typeface="Arial Narrow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312" y="4872685"/>
            <a:ext cx="866192" cy="443169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187" y="5498388"/>
            <a:ext cx="715854" cy="314278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706" y="5938664"/>
            <a:ext cx="1275217" cy="210121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380" y="5315518"/>
            <a:ext cx="5730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975" y="5373216"/>
            <a:ext cx="676275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446" y="5938664"/>
            <a:ext cx="107950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187" y="6263307"/>
            <a:ext cx="1103313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609" y="6312520"/>
            <a:ext cx="1049337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576" y="4383534"/>
            <a:ext cx="687616" cy="405041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467" y="4443104"/>
            <a:ext cx="1017133" cy="345471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44" y="4993008"/>
            <a:ext cx="1322343" cy="20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40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que principal">
  <a:themeElements>
    <a:clrScheme name="CEA">
      <a:dk1>
        <a:sysClr val="windowText" lastClr="000000"/>
      </a:dk1>
      <a:lt1>
        <a:sysClr val="window" lastClr="FFFFFF"/>
      </a:lt1>
      <a:dk2>
        <a:srgbClr val="DC0528"/>
      </a:dk2>
      <a:lt2>
        <a:srgbClr val="96C31E"/>
      </a:lt2>
      <a:accent1>
        <a:srgbClr val="781469"/>
      </a:accent1>
      <a:accent2>
        <a:srgbClr val="F08728"/>
      </a:accent2>
      <a:accent3>
        <a:srgbClr val="FAB45F"/>
      </a:accent3>
      <a:accent4>
        <a:srgbClr val="0091C3"/>
      </a:accent4>
      <a:accent5>
        <a:srgbClr val="006937"/>
      </a:accent5>
      <a:accent6>
        <a:srgbClr val="87000A"/>
      </a:accent6>
      <a:hlink>
        <a:srgbClr val="0000FF"/>
      </a:hlink>
      <a:folHlink>
        <a:srgbClr val="800080"/>
      </a:folHlink>
    </a:clrScheme>
    <a:fontScheme name="C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9712</TotalTime>
  <Words>3275</Words>
  <Application>Microsoft Office PowerPoint</Application>
  <PresentationFormat>Affichage à l'écran (4:3)</PresentationFormat>
  <Paragraphs>333</Paragraphs>
  <Slides>23</Slides>
  <Notes>10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Masque principal</vt:lpstr>
      <vt:lpstr>Science and technology research &amp; development in support to ITER and the Broader Approach</vt:lpstr>
      <vt:lpstr>OUTLINE</vt:lpstr>
      <vt:lpstr>DIRECT ContributION  to the Broader Approach Projects</vt:lpstr>
      <vt:lpstr>OUTLINE</vt:lpstr>
      <vt:lpstr>PROVIDE guide choice FOR start-up mode: ITER start-up experiments in Tore Supra</vt:lpstr>
      <vt:lpstr>RMP generated by external coils  COULD IMPACT SEPARATRIX IN ITER</vt:lpstr>
      <vt:lpstr>Unraveling Turbulent Transport Control with Flux Driven Gyrokinetic Simulations (GYSELA)</vt:lpstr>
      <vt:lpstr>Interplay between MHD and particle transport during sawtooth</vt:lpstr>
      <vt:lpstr>OUTLINE</vt:lpstr>
      <vt:lpstr>Prepare LOW Hybrid Current drive  for long pulse operation</vt:lpstr>
      <vt:lpstr>PREPARE ITER ION CYCLOTRON RESONANT HEATING  ANTENNA SYSTEM</vt:lpstr>
      <vt:lpstr>OUTLINE</vt:lpstr>
      <vt:lpstr>Présentation PowerPoint</vt:lpstr>
      <vt:lpstr>MITIGATE RUNAWAY ELECTRONS during disruption</vt:lpstr>
      <vt:lpstr>OUTLINE</vt:lpstr>
      <vt:lpstr>Infra-Red Imaging for REAL time PFC Protection: From Simulation to VIRTUAL Reality</vt:lpstr>
      <vt:lpstr>Prototypes of Metallic Mirror  for ITER DIAGNOSTICS</vt:lpstr>
      <vt:lpstr>OUTLINE</vt:lpstr>
      <vt:lpstr>The TORE supra EXPERIMENT</vt:lpstr>
      <vt:lpstr>TURNING TORE SUPRA INTO USER FACILITY DEDICATED TO ITER TUNGSTEN DIVERTOR</vt:lpstr>
      <vt:lpstr>THE WEST PROJECT</vt:lpstr>
      <vt:lpstr>WEST in time for ITER</vt:lpstr>
      <vt:lpstr>SUMMARY</vt:lpstr>
    </vt:vector>
  </TitlesOfParts>
  <Company>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</dc:creator>
  <cp:lastModifiedBy>BECOULET Alain 118486</cp:lastModifiedBy>
  <cp:revision>416</cp:revision>
  <cp:lastPrinted>2012-07-24T09:57:17Z</cp:lastPrinted>
  <dcterms:created xsi:type="dcterms:W3CDTF">2012-05-16T13:45:41Z</dcterms:created>
  <dcterms:modified xsi:type="dcterms:W3CDTF">2012-10-03T06:12:44Z</dcterms:modified>
</cp:coreProperties>
</file>