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3" r:id="rId2"/>
    <p:sldId id="365" r:id="rId3"/>
    <p:sldId id="390" r:id="rId4"/>
    <p:sldId id="368" r:id="rId5"/>
    <p:sldId id="369" r:id="rId6"/>
    <p:sldId id="397" r:id="rId7"/>
    <p:sldId id="370" r:id="rId8"/>
    <p:sldId id="372" r:id="rId9"/>
    <p:sldId id="373" r:id="rId10"/>
    <p:sldId id="375" r:id="rId11"/>
    <p:sldId id="376" r:id="rId12"/>
    <p:sldId id="377" r:id="rId13"/>
    <p:sldId id="380" r:id="rId14"/>
    <p:sldId id="379" r:id="rId15"/>
    <p:sldId id="378" r:id="rId16"/>
    <p:sldId id="381" r:id="rId17"/>
    <p:sldId id="382" r:id="rId18"/>
    <p:sldId id="383" r:id="rId19"/>
    <p:sldId id="393" r:id="rId20"/>
    <p:sldId id="394" r:id="rId21"/>
    <p:sldId id="395" r:id="rId22"/>
    <p:sldId id="396" r:id="rId23"/>
    <p:sldId id="385" r:id="rId24"/>
    <p:sldId id="389" r:id="rId25"/>
    <p:sldId id="384" r:id="rId26"/>
    <p:sldId id="391" r:id="rId27"/>
  </p:sldIdLst>
  <p:sldSz cx="9144000" cy="6858000" type="screen4x3"/>
  <p:notesSz cx="6934200" cy="9220200"/>
  <p:embeddedFontLst>
    <p:embeddedFont>
      <p:font typeface="Tahoma" pitchFamily="34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Euclid Extra" pitchFamily="18" charset="2"/>
      <p:regular r:id="rId35"/>
      <p:bold r:id="rId36"/>
    </p:embeddedFont>
    <p:embeddedFont>
      <p:font typeface="OpenSymbol" pitchFamily="2" charset="0"/>
      <p:regular r:id="rId37"/>
    </p:embeddedFont>
    <p:embeddedFont>
      <p:font typeface="Cambria" pitchFamily="18" charset="0"/>
      <p:regular r:id="rId38"/>
      <p:bold r:id="rId39"/>
      <p:italic r:id="rId40"/>
      <p:boldItalic r:id="rId41"/>
    </p:embeddedFont>
    <p:embeddedFont>
      <p:font typeface="Verdana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3A1"/>
    <a:srgbClr val="DDE5F3"/>
    <a:srgbClr val="0148E5"/>
    <a:srgbClr val="D7E0F1"/>
    <a:srgbClr val="FFE5E5"/>
    <a:srgbClr val="9D94DC"/>
    <a:srgbClr val="6557C9"/>
    <a:srgbClr val="C8D5EC"/>
    <a:srgbClr val="0A0185"/>
    <a:srgbClr val="FFEF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019" autoAdjust="0"/>
    <p:restoredTop sz="94660"/>
  </p:normalViewPr>
  <p:slideViewPr>
    <p:cSldViewPr>
      <p:cViewPr varScale="1">
        <p:scale>
          <a:sx n="88" d="100"/>
          <a:sy n="88" d="100"/>
        </p:scale>
        <p:origin x="-112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3" rIns="92268" bIns="46133" numCol="1" anchor="t" anchorCtr="0" compatLnSpc="1">
            <a:prstTxWarp prst="textNoShape">
              <a:avLst/>
            </a:prstTxWarp>
          </a:bodyPr>
          <a:lstStyle>
            <a:lvl1pPr defTabSz="923039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3" rIns="92268" bIns="46133" numCol="1" anchor="t" anchorCtr="0" compatLnSpc="1">
            <a:prstTxWarp prst="textNoShape">
              <a:avLst/>
            </a:prstTxWarp>
          </a:bodyPr>
          <a:lstStyle>
            <a:lvl1pPr algn="r" defTabSz="923039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4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3" rIns="92268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9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3" rIns="92268" bIns="46133" numCol="1" anchor="b" anchorCtr="0" compatLnSpc="1">
            <a:prstTxWarp prst="textNoShape">
              <a:avLst/>
            </a:prstTxWarp>
          </a:bodyPr>
          <a:lstStyle>
            <a:lvl1pPr defTabSz="923039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9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3" rIns="92268" bIns="46133" numCol="1" anchor="b" anchorCtr="0" compatLnSpc="1">
            <a:prstTxWarp prst="textNoShape">
              <a:avLst/>
            </a:prstTxWarp>
          </a:bodyPr>
          <a:lstStyle>
            <a:lvl1pPr algn="r" defTabSz="923039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AC60F40C-FA28-44B1-BFB2-1676667E5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EB99C10C-E47A-4BD8-9F30-019FB82C8297}" type="slidenum">
              <a:rPr lang="en-US" smtClean="0"/>
              <a:pPr defTabSz="920628"/>
              <a:t>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10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11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17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18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19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20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21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26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7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8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28"/>
            <a:fld id="{449D2D77-985D-4BEB-921F-6A1DEAA30E9C}" type="slidenum">
              <a:rPr lang="en-US" smtClean="0"/>
              <a:pPr defTabSz="920628"/>
              <a:t>9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022725" y="6427788"/>
            <a:ext cx="4973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0" dirty="0">
                <a:solidFill>
                  <a:schemeClr val="bg1">
                    <a:lumMod val="85000"/>
                  </a:schemeClr>
                </a:solidFill>
              </a:rPr>
              <a:t>M. Greenwald, et al., </a:t>
            </a:r>
            <a:r>
              <a:rPr lang="en-US" sz="1200" b="0" dirty="0" smtClean="0">
                <a:solidFill>
                  <a:schemeClr val="bg1">
                    <a:lumMod val="85000"/>
                  </a:schemeClr>
                </a:solidFill>
              </a:rPr>
              <a:t>IAEA October 8, 2012</a:t>
            </a:r>
            <a:endParaRPr lang="en-US" sz="12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09563" y="6367463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0320F83A-4186-477A-AB48-BF3E7063B96C}" type="slidenum">
              <a:rPr lang="en-US" sz="1400">
                <a:solidFill>
                  <a:schemeClr val="bg2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Mono BT" pitchFamily="18" charset="2"/>
        <a:buChar char="à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5988" y="4811713"/>
            <a:ext cx="7112000" cy="1250950"/>
          </a:xfrm>
          <a:noFill/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25000"/>
              </a:spcAft>
              <a:buFont typeface="Tahoma" pitchFamily="34" charset="0"/>
              <a:buNone/>
            </a:pPr>
            <a:r>
              <a:rPr lang="en-US" sz="1800" dirty="0" smtClean="0">
                <a:solidFill>
                  <a:srgbClr val="0133A1"/>
                </a:solidFill>
              </a:rPr>
              <a:t>IAEA Fusion Energy Conference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25000"/>
              </a:spcAft>
              <a:buFont typeface="Tahoma" pitchFamily="34" charset="0"/>
              <a:buNone/>
            </a:pPr>
            <a:r>
              <a:rPr lang="en-US" sz="1800" dirty="0" smtClean="0">
                <a:solidFill>
                  <a:srgbClr val="0133A1"/>
                </a:solidFill>
              </a:rPr>
              <a:t>San Diego, October 8, 2012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25000"/>
              </a:spcAft>
              <a:buFont typeface="Tahoma" pitchFamily="34" charset="0"/>
              <a:buNone/>
            </a:pPr>
            <a:r>
              <a:rPr lang="en-US" sz="1800" dirty="0" smtClean="0">
                <a:solidFill>
                  <a:srgbClr val="0133A1"/>
                </a:solidFill>
              </a:rPr>
              <a:t>M. Greenwald - presenting for </a:t>
            </a:r>
            <a:r>
              <a:rPr lang="en-US" sz="1800" dirty="0" err="1" smtClean="0">
                <a:solidFill>
                  <a:srgbClr val="0133A1"/>
                </a:solidFill>
              </a:rPr>
              <a:t>Alcator</a:t>
            </a:r>
            <a:r>
              <a:rPr lang="en-US" sz="1800" dirty="0" smtClean="0">
                <a:solidFill>
                  <a:srgbClr val="0133A1"/>
                </a:solidFill>
              </a:rPr>
              <a:t> Group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804863" y="5492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658813" y="619442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09563" y="6354763"/>
            <a:ext cx="87249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923525" y="894270"/>
            <a:ext cx="7200900" cy="10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sz="2400" dirty="0" smtClean="0"/>
              <a:t>Overview of Experimental Results and Code Validation Activities at </a:t>
            </a:r>
            <a:r>
              <a:rPr lang="en-US" sz="2400" dirty="0" err="1" smtClean="0"/>
              <a:t>Alcator</a:t>
            </a:r>
            <a:r>
              <a:rPr lang="en-US" sz="2400" dirty="0" smtClean="0"/>
              <a:t> C-Mod</a:t>
            </a:r>
            <a:endParaRPr lang="en-US" sz="2400" dirty="0"/>
          </a:p>
        </p:txBody>
      </p:sp>
      <p:pic>
        <p:nvPicPr>
          <p:cNvPr id="82945" name="Picture 1" descr="C:\Users\g.PSFC\Documents\WWW\Logos\CMOD_LOGO3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2337099"/>
            <a:ext cx="2112275" cy="2167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99490" y="6347780"/>
            <a:ext cx="211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Work Supported by </a:t>
            </a:r>
            <a:r>
              <a:rPr lang="en-US" sz="1400" b="0" dirty="0" err="1" smtClean="0"/>
              <a:t>DoE</a:t>
            </a:r>
            <a:r>
              <a:rPr lang="en-US" sz="1400" b="0" dirty="0" smtClean="0"/>
              <a:t>  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9045" y="971080"/>
            <a:ext cx="5069460" cy="5203856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L-H power threshold  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Density dependence is unlike power-law fit derived from multi-machine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scalings</a:t>
            </a:r>
            <a:endParaRPr lang="en-US" sz="1800" dirty="0" smtClean="0">
              <a:solidFill>
                <a:srgbClr val="0133A1"/>
              </a:solidFill>
              <a:latin typeface="Calibri" pitchFamily="34" charset="0"/>
            </a:endParaRP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Threshold minimum scales with B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T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(not I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P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or q)   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Significant drop in threshold power for “slot”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divertor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– effect of long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divertor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arm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Testing data against local and global threshold models - RDZ/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Guzdar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/FM</a:t>
            </a:r>
            <a:r>
              <a:rPr lang="en-US" sz="1800" baseline="30000" dirty="0" smtClean="0">
                <a:solidFill>
                  <a:srgbClr val="0133A1"/>
                </a:solidFill>
                <a:latin typeface="Calibri" pitchFamily="34" charset="0"/>
              </a:rPr>
              <a:t>3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   </a:t>
            </a:r>
            <a:r>
              <a:rPr lang="en-US" sz="1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EX/P2-04  Ma </a:t>
            </a:r>
            <a:r>
              <a:rPr lang="en-US" sz="1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1800" dirty="0" smtClean="0">
              <a:solidFill>
                <a:srgbClr val="0133A1"/>
              </a:solidFill>
              <a:latin typeface="Calibri" pitchFamily="34" charset="0"/>
            </a:endParaRPr>
          </a:p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Pedestal structure for </a:t>
            </a:r>
            <a:r>
              <a:rPr lang="en-US" sz="1800" dirty="0" err="1" smtClean="0">
                <a:latin typeface="Calibri" pitchFamily="34" charset="0"/>
              </a:rPr>
              <a:t>ELMy</a:t>
            </a:r>
            <a:r>
              <a:rPr lang="en-US" sz="1800" dirty="0" smtClean="0">
                <a:latin typeface="Calibri" pitchFamily="34" charset="0"/>
              </a:rPr>
              <a:t> discharges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C-Mod extends pedestal pressure range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Pedestal width consistent with KBM-like, weak </a:t>
            </a:r>
            <a:r>
              <a:rPr lang="en-US" sz="1800" dirty="0" err="1" smtClean="0">
                <a:solidFill>
                  <a:srgbClr val="0133A1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133A1"/>
                </a:solidFill>
                <a:latin typeface="Calibri" pitchFamily="34" charset="0"/>
              </a:rPr>
              <a:t>P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scaling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Pedestal height matches EPED predictions, ELITE stability calculations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Thresholds </a:t>
            </a:r>
            <a:r>
              <a:rPr lang="en-US" sz="2400" dirty="0" smtClean="0">
                <a:latin typeface="Calibri" pitchFamily="34" charset="0"/>
              </a:rPr>
              <a:t>and Pedestal Structure </a:t>
            </a:r>
            <a:endParaRPr lang="en-US" sz="2400" dirty="0" smtClean="0">
              <a:latin typeface="Calibri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Critical Extrapolations for ITER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5586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451" y="6306207"/>
            <a:ext cx="3840500" cy="348813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EX/P4-15  Hughes;  EX/11-4 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Groebner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 descr="C:\Users\g.PSFC\Documents\Physics Meetings\IAEA\IAEA12\Raw material\Pth_divertor_ge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85" y="894269"/>
            <a:ext cx="3746492" cy="2880375"/>
          </a:xfrm>
          <a:prstGeom prst="rect">
            <a:avLst/>
          </a:prstGeom>
          <a:noFill/>
        </p:spPr>
      </p:pic>
      <p:pic>
        <p:nvPicPr>
          <p:cNvPr id="39938" name="Picture 2" descr="C:\Users\g.PSFC\Documents\Physics Meetings\IAEA\IAEA12\Raw material\eped_jw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076" y="3861048"/>
            <a:ext cx="360092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4260" y="971080"/>
            <a:ext cx="4531790" cy="2995590"/>
          </a:xfrm>
        </p:spPr>
        <p:txBody>
          <a:bodyPr tIns="137160" bIns="137160"/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tabLst>
                <a:tab pos="171450" algn="l"/>
              </a:tabLs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Usually accessed by running at high power with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  <a:sym typeface="Symbol"/>
              </a:rPr>
              <a:t>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B drift in unfavorable direction</a:t>
            </a:r>
          </a:p>
          <a:p>
            <a:pPr marL="401638" lvl="1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H-mode-like energy transport &amp; T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pedestal</a:t>
            </a:r>
          </a:p>
          <a:p>
            <a:pPr marL="401638" lvl="1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L-mode-like particle transport &amp; n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profile</a:t>
            </a:r>
          </a:p>
          <a:p>
            <a:pPr marL="171450" lvl="0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Clear separation of particle and density barriers:  </a:t>
            </a:r>
          </a:p>
          <a:p>
            <a:pPr marL="171450" lvl="0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Lack of ELMs consistent with ELITE modeling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64575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-mode Provides High </a:t>
            </a:r>
            <a:r>
              <a:rPr lang="en-US" sz="2400" dirty="0" smtClean="0">
                <a:latin typeface="Calibri" pitchFamily="34" charset="0"/>
              </a:rPr>
              <a:t>Performance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Without </a:t>
            </a:r>
            <a:r>
              <a:rPr lang="en-US" sz="2400" dirty="0" smtClean="0">
                <a:latin typeface="Calibri" pitchFamily="34" charset="0"/>
              </a:rPr>
              <a:t>ELMs Or Impurity Accumulation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5586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9975" y="6386185"/>
            <a:ext cx="4570194" cy="348813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4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EX/1-3   Hubbard;   EX/P4-22  Lin; EX/P4-15  Hughes</a:t>
            </a:r>
          </a:p>
        </p:txBody>
      </p:sp>
      <p:pic>
        <p:nvPicPr>
          <p:cNvPr id="8194" name="Picture 2" descr="C:\Users\g.PSFC\Documents\Physics Meetings\IAEA\IAEA12\Raw material\imode_i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5" y="3993896"/>
            <a:ext cx="3686879" cy="273793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03165" y="4527694"/>
            <a:ext cx="4647005" cy="18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Encouraging extrapolation to ITER (Q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OpenSymbol"/>
                <a:cs typeface="+mn-cs"/>
              </a:rPr>
              <a:t>≈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10)</a:t>
            </a:r>
          </a:p>
          <a:p>
            <a:pPr marL="401638" marR="0" lvl="1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mbria" pitchFamily="18" charset="0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libri" pitchFamily="34" charset="0"/>
              </a:rPr>
              <a:t>-mode is currently a focus of multi-machine studies (ITPA)</a:t>
            </a:r>
          </a:p>
          <a:p>
            <a:pPr marL="401638" marR="0" lvl="1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libri" pitchFamily="34" charset="0"/>
              </a:rPr>
              <a:t>Need more information on density, power and size dependence for access</a:t>
            </a:r>
          </a:p>
        </p:txBody>
      </p:sp>
      <p:pic>
        <p:nvPicPr>
          <p:cNvPr id="8196" name="Picture 4" descr="C:\Users\g.PSFC\Documents\Physics Meetings\IAEA\IAEA12\Raw material\I-mode_scope_1120907028_V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050" y="971079"/>
            <a:ext cx="3628107" cy="364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4260" y="1124700"/>
            <a:ext cx="4493385" cy="5261485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Weakly Coherent Mode in </a:t>
            </a:r>
            <a:r>
              <a:rPr lang="en-US" sz="1800" b="1" dirty="0" smtClean="0">
                <a:solidFill>
                  <a:srgbClr val="0133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-mode 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(200-300 kHz,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>
                <a:latin typeface="Calibri" pitchFamily="34" charset="0"/>
              </a:rPr>
              <a:t>f</a:t>
            </a:r>
            <a:r>
              <a:rPr lang="en-US" sz="1800" dirty="0" smtClean="0">
                <a:latin typeface="Calibri" pitchFamily="34" charset="0"/>
              </a:rPr>
              <a:t>/f</a:t>
            </a:r>
            <a:r>
              <a:rPr lang="en-US" sz="1800" dirty="0" smtClean="0">
                <a:latin typeface="OpenSymbol"/>
                <a:ea typeface="OpenSymbol"/>
              </a:rPr>
              <a:t>≈</a:t>
            </a:r>
            <a:r>
              <a:rPr lang="en-US" sz="1800" dirty="0" smtClean="0">
                <a:latin typeface="Calibri" pitchFamily="34" charset="0"/>
              </a:rPr>
              <a:t>20-100</a:t>
            </a:r>
            <a:r>
              <a:rPr lang="en-US" sz="1800" dirty="0" smtClean="0">
                <a:latin typeface="Calibri" pitchFamily="34" charset="0"/>
              </a:rPr>
              <a:t>%, k</a:t>
            </a:r>
            <a:r>
              <a:rPr lang="en-US" sz="1800" dirty="0" smtClean="0">
                <a:latin typeface="OpenSymbol"/>
                <a:ea typeface="OpenSymbol"/>
              </a:rPr>
              <a:t>≈</a:t>
            </a:r>
            <a:r>
              <a:rPr lang="en-US" sz="1800" dirty="0" smtClean="0">
                <a:latin typeface="Calibri" pitchFamily="34" charset="0"/>
              </a:rPr>
              <a:t>1.5 cm</a:t>
            </a:r>
            <a:r>
              <a:rPr lang="en-US" sz="1800" baseline="30000" dirty="0" smtClean="0">
                <a:latin typeface="Calibri" pitchFamily="34" charset="0"/>
              </a:rPr>
              <a:t>-1</a:t>
            </a:r>
            <a:r>
              <a:rPr lang="en-US" sz="1800" dirty="0" smtClean="0">
                <a:latin typeface="Calibri" pitchFamily="34" charset="0"/>
              </a:rPr>
              <a:t>)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Particle diffusivity scales with WCM amplitude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Energy barrier associated with drop in lower frequency fluctuations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  <a:buNone/>
            </a:pPr>
            <a:endParaRPr lang="en-US" sz="1800" dirty="0" smtClean="0">
              <a:latin typeface="Calibri" pitchFamily="34" charset="0"/>
            </a:endParaRPr>
          </a:p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Fluctuations between ELMs in </a:t>
            </a:r>
            <a:r>
              <a:rPr lang="en-US" sz="1800" b="1" dirty="0" err="1" smtClean="0">
                <a:solidFill>
                  <a:srgbClr val="0133A1"/>
                </a:solidFill>
                <a:latin typeface="Calibri" pitchFamily="34" charset="0"/>
              </a:rPr>
              <a:t>ELMy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H-mode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(250-550 kHz,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>
                <a:latin typeface="Calibri" pitchFamily="34" charset="0"/>
              </a:rPr>
              <a:t>f</a:t>
            </a:r>
            <a:r>
              <a:rPr lang="en-US" sz="1800" dirty="0" smtClean="0">
                <a:latin typeface="Calibri" pitchFamily="34" charset="0"/>
              </a:rPr>
              <a:t>/f</a:t>
            </a:r>
            <a:r>
              <a:rPr lang="en-US" sz="1800" dirty="0" smtClean="0">
                <a:latin typeface="OpenSymbol"/>
                <a:ea typeface="OpenSymbol"/>
              </a:rPr>
              <a:t>≈</a:t>
            </a:r>
            <a:r>
              <a:rPr lang="en-US" sz="1800" dirty="0" smtClean="0">
                <a:latin typeface="Calibri" pitchFamily="34" charset="0"/>
              </a:rPr>
              <a:t>30%, k</a:t>
            </a:r>
            <a:r>
              <a:rPr lang="en-US" sz="1800" dirty="0" smtClean="0">
                <a:latin typeface="OpenSymbol"/>
                <a:ea typeface="OpenSymbol"/>
              </a:rPr>
              <a:t>≈</a:t>
            </a:r>
            <a:r>
              <a:rPr lang="en-US" sz="1800" dirty="0" smtClean="0">
                <a:latin typeface="Calibri" pitchFamily="34" charset="0"/>
              </a:rPr>
              <a:t>0.6-0.7 cm</a:t>
            </a:r>
            <a:r>
              <a:rPr lang="en-US" sz="1800" baseline="30000" dirty="0" smtClean="0">
                <a:latin typeface="Calibri" pitchFamily="34" charset="0"/>
              </a:rPr>
              <a:t>-1</a:t>
            </a:r>
            <a:r>
              <a:rPr lang="en-US" sz="1800" dirty="0" smtClean="0">
                <a:latin typeface="Calibri" pitchFamily="34" charset="0"/>
              </a:rPr>
              <a:t>)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Amplitude increases as profiles recover between ELMs</a:t>
            </a:r>
          </a:p>
          <a:p>
            <a:pPr marL="401638" lvl="1" indent="-171450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Evidence for predicted Kinetic Ballooning Mode?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Short Wavelength EM Fluctuations Seen in </a:t>
            </a:r>
            <a:r>
              <a:rPr lang="en-US" sz="2400" dirty="0" err="1" smtClean="0">
                <a:latin typeface="Calibri" pitchFamily="34" charset="0"/>
              </a:rPr>
              <a:t>Alcator</a:t>
            </a:r>
            <a:r>
              <a:rPr lang="en-US" sz="2400" dirty="0" smtClean="0">
                <a:latin typeface="Calibri" pitchFamily="34" charset="0"/>
              </a:rPr>
              <a:t> C-Mod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May Regulate Profiles in Edge Barriers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g.PSFC\Documents\Physics Meetings\IAEA\IAEA12\Raw material\WCM-fluctu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1047890"/>
            <a:ext cx="3860073" cy="2684798"/>
          </a:xfrm>
          <a:prstGeom prst="rect">
            <a:avLst/>
          </a:prstGeom>
          <a:noFill/>
        </p:spPr>
      </p:pic>
      <p:pic>
        <p:nvPicPr>
          <p:cNvPr id="4098" name="Picture 2" descr="C:\Users\g.PSFC\Documents\Physics Meetings\IAEA\IAEA12\Raw material\inter-ELM-fluctu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670" y="3807495"/>
            <a:ext cx="3725285" cy="273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g.PSFC\Documents\Physics Meetings\IAEA\IAEA12\Raw material\1120725012_EDD_power_comparison_CS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74" y="3697507"/>
            <a:ext cx="3648475" cy="276548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08310" y="1470345"/>
            <a:ext cx="4147740" cy="4416575"/>
          </a:xfrm>
        </p:spPr>
        <p:txBody>
          <a:bodyPr tIns="137160" bIns="137160"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Strong change in profiles, transport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Increase in T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, T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i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 -  Drop in n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30% increase in stored energy</a:t>
            </a:r>
            <a:endParaRPr lang="en-US" sz="1800" baseline="-25000" dirty="0" smtClean="0">
              <a:solidFill>
                <a:srgbClr val="0133A1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Accomplished with 0.6MW LH added to 3MW ICRF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Order of magnitude drop in edge fluctuations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Substantial impact, even under conditions where LH waves (n</a:t>
            </a:r>
            <a:r>
              <a:rPr lang="en-US" sz="1800" baseline="-25000" dirty="0" smtClean="0">
                <a:latin typeface="Calibri" pitchFamily="34" charset="0"/>
                <a:sym typeface="Euclid Extra"/>
              </a:rPr>
              <a:t></a:t>
            </a:r>
            <a:r>
              <a:rPr lang="en-US" sz="1800" dirty="0" smtClean="0">
                <a:latin typeface="Calibri" pitchFamily="34" charset="0"/>
              </a:rPr>
              <a:t> = 1.9) do not have access to the core plasma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49" y="173037"/>
            <a:ext cx="8281895" cy="6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</a:rPr>
              <a:t>LH Waves Offer Possibility For </a:t>
            </a:r>
          </a:p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</a:rPr>
              <a:t>A Pedestal and Confinement Control Tool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7108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C:\Users\g.PSFC\Documents\Physics Meetings\IAEA\IAEA12\Raw material\lh_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910" y="1124700"/>
            <a:ext cx="3302830" cy="253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g.PSFC\Documents\Physics Meetings\IAEA\IAEA12\Raw material\blob_for_martin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50" y="659797"/>
            <a:ext cx="3379640" cy="346049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764025" y="1239914"/>
            <a:ext cx="4039819" cy="5107865"/>
          </a:xfrm>
        </p:spPr>
        <p:txBody>
          <a:bodyPr tIns="137160" bIns="137160"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Generated in near SOL then propagate into far-SOL and to wall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Data has huge dynamic range measured in event size, and probability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Blobs show exponentially distributed waiting time and amplitude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Statistical model developed (Garcia PRL 2012)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Two numbers completely characterize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Birth duration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Average waiting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time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PDFs and their profiles reproduced with high accuracy</a:t>
            </a:r>
            <a:endParaRPr lang="en-US" sz="1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2665" y="241385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“Blob” Analysis Suggests A Unique Opportunity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To Validate Edge Turbulence Models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100948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8" name="Picture 4" descr="C:\Users\g.PSFC\Documents\Physics Meetings\IAEA\IAEA12\Raw material\blob amplitu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07" y="3659431"/>
            <a:ext cx="4039521" cy="285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1070" y="951899"/>
            <a:ext cx="4301359" cy="4589376"/>
          </a:xfrm>
        </p:spPr>
        <p:txBody>
          <a:bodyPr tIns="137160" bIns="137160"/>
          <a:lstStyle/>
          <a:p>
            <a:pPr marL="233363" lvl="0" indent="-233363">
              <a:spcBef>
                <a:spcPts val="0"/>
              </a:spcBef>
              <a:spcAft>
                <a:spcPts val="900"/>
              </a:spcAft>
            </a:pPr>
            <a:r>
              <a:rPr lang="en-US" sz="1800" dirty="0" err="1" smtClean="0">
                <a:latin typeface="Calibri" pitchFamily="34" charset="0"/>
              </a:rPr>
              <a:t>Midplane</a:t>
            </a:r>
            <a:r>
              <a:rPr lang="en-US" sz="1800" dirty="0" smtClean="0">
                <a:latin typeface="Calibri" pitchFamily="34" charset="0"/>
              </a:rPr>
              <a:t> pressure maps to </a:t>
            </a:r>
            <a:r>
              <a:rPr lang="en-US" sz="1800" dirty="0" err="1" smtClean="0">
                <a:latin typeface="Calibri" pitchFamily="34" charset="0"/>
              </a:rPr>
              <a:t>divertor</a:t>
            </a:r>
            <a:r>
              <a:rPr lang="en-US" sz="1800" dirty="0" smtClean="0">
                <a:latin typeface="Calibri" pitchFamily="34" charset="0"/>
              </a:rPr>
              <a:t> and to </a:t>
            </a:r>
            <a:r>
              <a:rPr lang="en-US" sz="1800" dirty="0" err="1" smtClean="0">
                <a:latin typeface="Calibri" pitchFamily="34" charset="0"/>
              </a:rPr>
              <a:t>divertor</a:t>
            </a:r>
            <a:r>
              <a:rPr lang="en-US" sz="1800" dirty="0" smtClean="0">
                <a:latin typeface="Calibri" pitchFamily="34" charset="0"/>
              </a:rPr>
              <a:t> heat-flux footprint</a:t>
            </a:r>
          </a:p>
          <a:p>
            <a:pPr marL="457200" lvl="1" indent="-223838"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Width independent of B</a:t>
            </a:r>
            <a:r>
              <a:rPr lang="en-US" sz="1800" b="1" baseline="-25000" dirty="0" smtClean="0">
                <a:solidFill>
                  <a:srgbClr val="0133A1"/>
                </a:solidFill>
                <a:latin typeface="Calibri" pitchFamily="34" charset="0"/>
              </a:rPr>
              <a:t>T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, q</a:t>
            </a:r>
            <a:r>
              <a:rPr lang="en-US" sz="1800" b="1" baseline="-25000" dirty="0" smtClean="0">
                <a:solidFill>
                  <a:srgbClr val="0133A1"/>
                </a:solidFill>
                <a:latin typeface="Calibri" pitchFamily="34" charset="0"/>
              </a:rPr>
              <a:t>95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, P</a:t>
            </a:r>
            <a:r>
              <a:rPr lang="en-US" sz="1800" b="1" baseline="-25000" dirty="0" smtClean="0">
                <a:solidFill>
                  <a:srgbClr val="0133A1"/>
                </a:solidFill>
                <a:latin typeface="Calibri" pitchFamily="34" charset="0"/>
              </a:rPr>
              <a:t>IN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or connection length</a:t>
            </a:r>
          </a:p>
          <a:p>
            <a:pPr marL="233363" lvl="0" indent="-233363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</a:rPr>
              <a:t>P</a:t>
            </a:r>
            <a:r>
              <a:rPr lang="en-US" sz="1800" dirty="0" smtClean="0">
                <a:latin typeface="Calibri" pitchFamily="34" charset="0"/>
              </a:rPr>
              <a:t> (or B</a:t>
            </a:r>
            <a:r>
              <a:rPr lang="en-US" sz="1800" baseline="-25000" dirty="0" smtClean="0">
                <a:latin typeface="Calibri" pitchFamily="34" charset="0"/>
              </a:rPr>
              <a:t>P</a:t>
            </a:r>
            <a:r>
              <a:rPr lang="en-US" sz="1800" dirty="0" smtClean="0">
                <a:latin typeface="Calibri" pitchFamily="34" charset="0"/>
              </a:rPr>
              <a:t>) is the dominant control parameter  (as it is for the pedestal)</a:t>
            </a:r>
          </a:p>
          <a:p>
            <a:pPr marL="233363" lvl="0" indent="-233363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Data at </a:t>
            </a:r>
            <a:r>
              <a:rPr lang="en-US" sz="1800" dirty="0" err="1" smtClean="0">
                <a:latin typeface="Calibri" pitchFamily="34" charset="0"/>
              </a:rPr>
              <a:t>midplane</a:t>
            </a:r>
            <a:r>
              <a:rPr lang="en-US" sz="1800" dirty="0" smtClean="0">
                <a:latin typeface="Calibri" pitchFamily="34" charset="0"/>
              </a:rPr>
              <a:t> point to dominance of turbulent perpendicular transport - near marginal stability  </a:t>
            </a:r>
          </a:p>
          <a:p>
            <a:pPr marL="457200" lvl="1" indent="-223838"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MHD ballooning parameter, </a:t>
            </a:r>
            <a:r>
              <a:rPr lang="en-US" sz="1800" b="1" dirty="0" err="1" smtClean="0">
                <a:solidFill>
                  <a:srgbClr val="0133A1"/>
                </a:solidFill>
                <a:latin typeface="Symbol" pitchFamily="18" charset="2"/>
              </a:rPr>
              <a:t>a</a:t>
            </a:r>
            <a:r>
              <a:rPr lang="en-US" sz="1800" b="1" baseline="-25000" dirty="0" err="1" smtClean="0">
                <a:solidFill>
                  <a:srgbClr val="0133A1"/>
                </a:solidFill>
                <a:latin typeface="Calibri" pitchFamily="34" charset="0"/>
              </a:rPr>
              <a:t>MHD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brings wide range of data together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</a:t>
            </a:r>
          </a:p>
          <a:p>
            <a:pPr marL="233363" lvl="0" indent="-233363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Implies importance for ratio of pressure gradient length to field curvature length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Heat Flux Footprint – Connected to </a:t>
            </a:r>
            <a:r>
              <a:rPr lang="en-US" sz="2400" dirty="0" err="1" smtClean="0">
                <a:latin typeface="Calibri" pitchFamily="34" charset="0"/>
              </a:rPr>
              <a:t>Midplane</a:t>
            </a:r>
            <a:r>
              <a:rPr lang="en-US" sz="2400" dirty="0" smtClean="0">
                <a:latin typeface="Calibri" pitchFamily="34" charset="0"/>
              </a:rPr>
              <a:t> Edge Turbulence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9427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g.PSFC\Documents\Physics Meetings\IAEA\IAEA12\Raw material\Alpha_MHD_S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643" y="1169988"/>
            <a:ext cx="3818063" cy="4332882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069" y="5502870"/>
            <a:ext cx="8257075" cy="8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Suggest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 heat footprint will scale with machine size </a:t>
            </a:r>
          </a:p>
          <a:p>
            <a:pPr marR="0" lvl="1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libri" pitchFamily="34" charset="0"/>
              </a:rPr>
              <a:t>Apparently inconsistent with multi-machine regression –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libri" pitchFamily="34" charset="0"/>
              </a:rPr>
              <a:t>must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133A1"/>
                </a:solidFill>
                <a:effectLst/>
                <a:uLnTx/>
                <a:uFillTx/>
                <a:latin typeface="Calibri" pitchFamily="34" charset="0"/>
              </a:rPr>
              <a:t>sort out for 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2665" y="894270"/>
            <a:ext cx="4462270" cy="4378169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Growth of W </a:t>
            </a:r>
            <a:r>
              <a:rPr lang="en-US" sz="1800" dirty="0" err="1" smtClean="0">
                <a:latin typeface="Calibri" pitchFamily="34" charset="0"/>
              </a:rPr>
              <a:t>nano</a:t>
            </a:r>
            <a:r>
              <a:rPr lang="en-US" sz="1800" dirty="0" smtClean="0">
                <a:latin typeface="Calibri" pitchFamily="34" charset="0"/>
              </a:rPr>
              <a:t>-structures have been observed  in PWI test-stands</a:t>
            </a:r>
          </a:p>
          <a:p>
            <a:pPr marL="461963" lvl="1" indent="-2317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Hypothesis: Small filaments “extruded” by helium bubbles captured in metal substrate</a:t>
            </a:r>
          </a:p>
          <a:p>
            <a:pPr marL="461963" lvl="1" indent="-2317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Could be major source of erosion and dust production in future reactor – if process occurs in that environment</a:t>
            </a:r>
          </a:p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Calibri" pitchFamily="34" charset="0"/>
              </a:rPr>
              <a:t>Open question: Could these processes occur, undisturbed in operating </a:t>
            </a:r>
            <a:r>
              <a:rPr lang="en-US" sz="1800" b="1" dirty="0" err="1" smtClean="0">
                <a:latin typeface="Calibri" pitchFamily="34" charset="0"/>
              </a:rPr>
              <a:t>tokamak</a:t>
            </a:r>
            <a:r>
              <a:rPr lang="en-US" sz="1800" b="1" dirty="0" smtClean="0">
                <a:latin typeface="Calibri" pitchFamily="34" charset="0"/>
              </a:rPr>
              <a:t> environment?</a:t>
            </a:r>
          </a:p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On C-Mod, careful experiments were performed to raise sample to correct temperature range (~2000</a:t>
            </a:r>
            <a:r>
              <a:rPr lang="en-US" sz="1800" dirty="0" smtClean="0">
                <a:latin typeface="OpenSymbol"/>
                <a:ea typeface="OpenSymbol"/>
              </a:rPr>
              <a:t>˚</a:t>
            </a:r>
            <a:r>
              <a:rPr lang="en-US" sz="1800" dirty="0" smtClean="0">
                <a:latin typeface="Calibri" pitchFamily="34" charset="0"/>
              </a:rPr>
              <a:t>K)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Tungsten Nanostructures Observed In C-Mod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77905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:\Users\g.PSFC\Documents\Physics Meetings\IAEA\IAEA12\Raw material\W fuzz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1389782"/>
            <a:ext cx="3878262" cy="37290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14705" y="971080"/>
            <a:ext cx="2112245" cy="348813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EX/P5-03 Wright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2665" y="5157225"/>
            <a:ext cx="8065050" cy="109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Morphology (tendrils ~100nm) and growth rates (~600nm in 13 sec) match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Provides confidence that key growth parameters, from linear devices, can be used for prediction in future devices.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951899"/>
            <a:ext cx="4462270" cy="5391751"/>
          </a:xfrm>
        </p:spPr>
        <p:txBody>
          <a:bodyPr tIns="137160" bIns="137160"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1 </a:t>
            </a:r>
            <a:r>
              <a:rPr lang="en-US" sz="1800" dirty="0" err="1" smtClean="0">
                <a:latin typeface="Calibri" pitchFamily="34" charset="0"/>
              </a:rPr>
              <a:t>MeV</a:t>
            </a:r>
            <a:r>
              <a:rPr lang="en-US" sz="1800" dirty="0" smtClean="0">
                <a:latin typeface="Calibri" pitchFamily="34" charset="0"/>
              </a:rPr>
              <a:t> deuteron ion beam installed for </a:t>
            </a:r>
            <a:r>
              <a:rPr lang="en-US" sz="1800" dirty="0" smtClean="0">
                <a:latin typeface="Calibri" pitchFamily="34" charset="0"/>
              </a:rPr>
              <a:t>time-resolved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i="1" dirty="0" smtClean="0">
                <a:latin typeface="Calibri" pitchFamily="34" charset="0"/>
              </a:rPr>
              <a:t>in-situ</a:t>
            </a:r>
            <a:r>
              <a:rPr lang="en-US" sz="1800" dirty="0" smtClean="0">
                <a:latin typeface="Calibri" pitchFamily="34" charset="0"/>
              </a:rPr>
              <a:t> measurements of plasma-wall interactions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reactions exploited: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D + B</a:t>
            </a:r>
            <a:r>
              <a:rPr lang="en-US" sz="1800" b="1" baseline="30000" dirty="0" smtClean="0">
                <a:solidFill>
                  <a:srgbClr val="0133A1"/>
                </a:solidFill>
                <a:latin typeface="Calibri" pitchFamily="34" charset="0"/>
              </a:rPr>
              <a:t>11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133A1"/>
                </a:solidFill>
                <a:latin typeface="OpenSymbol"/>
                <a:ea typeface="OpenSymbol"/>
              </a:rPr>
              <a:t>⇒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  P + B</a:t>
            </a:r>
            <a:r>
              <a:rPr lang="en-US" sz="1800" b="1" baseline="30000" dirty="0" smtClean="0">
                <a:solidFill>
                  <a:srgbClr val="0133A1"/>
                </a:solidFill>
                <a:latin typeface="Calibri" pitchFamily="34" charset="0"/>
              </a:rPr>
              <a:t>12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+ </a:t>
            </a:r>
            <a:r>
              <a:rPr lang="en-US" sz="1800" b="1" dirty="0" smtClean="0">
                <a:solidFill>
                  <a:srgbClr val="0133A1"/>
                </a:solidFill>
                <a:latin typeface="Symbol" pitchFamily="18" charset="2"/>
              </a:rPr>
              <a:t>g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 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	(Measures boron surface coating)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D + D </a:t>
            </a:r>
            <a:r>
              <a:rPr lang="en-US" sz="1800" b="1" dirty="0" smtClean="0">
                <a:solidFill>
                  <a:srgbClr val="0133A1"/>
                </a:solidFill>
                <a:latin typeface="OpenSymbol"/>
                <a:ea typeface="OpenSymbol"/>
              </a:rPr>
              <a:t>⇒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He</a:t>
            </a:r>
            <a:r>
              <a:rPr lang="en-US" sz="1800" b="1" baseline="30000" dirty="0" smtClean="0">
                <a:solidFill>
                  <a:srgbClr val="0133A1"/>
                </a:solidFill>
                <a:latin typeface="Calibri" pitchFamily="34" charset="0"/>
              </a:rPr>
              <a:t>3</a:t>
            </a: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 + n  </a:t>
            </a:r>
          </a:p>
          <a:p>
            <a:pPr lvl="2" indent="-4000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(Measures fuel retention)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Time to make measurement: &lt; 5 minutes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Between shots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Samples not removed from machine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Measurements </a:t>
            </a:r>
            <a:r>
              <a:rPr lang="en-US" sz="1800" dirty="0" smtClean="0">
                <a:latin typeface="Calibri" pitchFamily="34" charset="0"/>
              </a:rPr>
              <a:t>of boron </a:t>
            </a:r>
            <a:r>
              <a:rPr lang="en-US" sz="1800" dirty="0" err="1" smtClean="0">
                <a:latin typeface="Calibri" pitchFamily="34" charset="0"/>
              </a:rPr>
              <a:t>overcoating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5x reduction in boron in 1 run day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Ability to scan wall </a:t>
            </a:r>
            <a:r>
              <a:rPr lang="en-US" sz="1800" dirty="0" err="1" smtClean="0">
                <a:latin typeface="Calibri" pitchFamily="34" charset="0"/>
              </a:rPr>
              <a:t>poloidally</a:t>
            </a:r>
            <a:r>
              <a:rPr lang="en-US" sz="1800" dirty="0" smtClean="0">
                <a:latin typeface="Calibri" pitchFamily="34" charset="0"/>
              </a:rPr>
              <a:t> and </a:t>
            </a:r>
            <a:r>
              <a:rPr lang="en-US" sz="1800" dirty="0" err="1" smtClean="0">
                <a:latin typeface="Calibri" pitchFamily="34" charset="0"/>
              </a:rPr>
              <a:t>toroidally</a:t>
            </a:r>
            <a:r>
              <a:rPr lang="en-US" sz="1800" dirty="0" smtClean="0">
                <a:latin typeface="Calibri" pitchFamily="34" charset="0"/>
              </a:rPr>
              <a:t> demonstrated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64575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err="1" smtClean="0">
                <a:latin typeface="Calibri" pitchFamily="34" charset="0"/>
              </a:rPr>
              <a:t>Tokamak</a:t>
            </a:r>
            <a:r>
              <a:rPr lang="en-US" sz="2400" dirty="0" smtClean="0">
                <a:latin typeface="Calibri" pitchFamily="34" charset="0"/>
              </a:rPr>
              <a:t> Plasma-Wall </a:t>
            </a:r>
            <a:r>
              <a:rPr lang="en-US" sz="2400" dirty="0" smtClean="0">
                <a:latin typeface="Calibri" pitchFamily="34" charset="0"/>
              </a:rPr>
              <a:t>Processes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First Time-Resolved, </a:t>
            </a:r>
            <a:r>
              <a:rPr lang="en-US" sz="2400" i="1" dirty="0" smtClean="0">
                <a:latin typeface="Calibri" pitchFamily="34" charset="0"/>
              </a:rPr>
              <a:t>in situ</a:t>
            </a:r>
            <a:r>
              <a:rPr lang="en-US" sz="2400" dirty="0" smtClean="0">
                <a:latin typeface="Calibri" pitchFamily="34" charset="0"/>
              </a:rPr>
              <a:t> Measurements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1" name="Picture 5" descr="C:\Users\g.PSFC\Documents\Physics Meetings\IAEA\IAEA12\Raw material\AGNOSTIC_hardware_Pag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1009485"/>
            <a:ext cx="3103260" cy="2753563"/>
          </a:xfrm>
          <a:prstGeom prst="rect">
            <a:avLst/>
          </a:prstGeom>
          <a:noFill/>
        </p:spPr>
      </p:pic>
      <p:pic>
        <p:nvPicPr>
          <p:cNvPr id="9222" name="Picture 6" descr="C:\Users\g.PSFC\Documents\Physics Meetings\IAEA\IAEA12\Raw material\AGNOSTIC_d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859" y="3774645"/>
            <a:ext cx="3818321" cy="273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475" y="1316726"/>
            <a:ext cx="3955715" cy="4685410"/>
          </a:xfrm>
        </p:spPr>
        <p:txBody>
          <a:bodyPr tIns="137160" bIns="137160"/>
          <a:lstStyle/>
          <a:p>
            <a:pPr marL="230188" indent="-230188">
              <a:spcBef>
                <a:spcPts val="0"/>
              </a:spcBef>
              <a:spcAft>
                <a:spcPts val="1200"/>
              </a:spcAft>
              <a:tabLst>
                <a:tab pos="230188" algn="l"/>
              </a:tabLst>
            </a:pPr>
            <a:r>
              <a:rPr lang="en-US" sz="1800" dirty="0" smtClean="0">
                <a:latin typeface="Calibri" pitchFamily="34" charset="0"/>
              </a:rPr>
              <a:t>Using massive gas injection , C-Mod observes </a:t>
            </a:r>
            <a:r>
              <a:rPr lang="en-US" sz="1800" dirty="0" err="1" smtClean="0">
                <a:latin typeface="Calibri" pitchFamily="34" charset="0"/>
              </a:rPr>
              <a:t>toroidal</a:t>
            </a:r>
            <a:r>
              <a:rPr lang="en-US" sz="1800" dirty="0" smtClean="0">
                <a:latin typeface="Calibri" pitchFamily="34" charset="0"/>
              </a:rPr>
              <a:t> peaking factors 1.2-2.3</a:t>
            </a:r>
          </a:p>
          <a:p>
            <a:pPr marL="461963" lvl="1" indent="-231775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Peaking factor &gt; 2 could lead to local melting on ITER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  <a:ea typeface="+mn-ea"/>
                <a:cs typeface="+mn-cs"/>
              </a:rPr>
              <a:t>Can 2</a:t>
            </a:r>
            <a:r>
              <a:rPr lang="en-US" sz="1800" baseline="30000" dirty="0" smtClean="0"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800" dirty="0" smtClean="0">
                <a:latin typeface="Calibri" pitchFamily="34" charset="0"/>
                <a:ea typeface="+mn-ea"/>
                <a:cs typeface="+mn-cs"/>
              </a:rPr>
              <a:t> valve reduce asymmetry?</a:t>
            </a:r>
          </a:p>
          <a:p>
            <a:pPr marL="230188" lvl="0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>
                <a:latin typeface="Calibri" pitchFamily="34" charset="0"/>
              </a:rPr>
              <a:t>Toroidal</a:t>
            </a:r>
            <a:r>
              <a:rPr lang="en-US" sz="1800" dirty="0" smtClean="0">
                <a:latin typeface="Calibri" pitchFamily="34" charset="0"/>
              </a:rPr>
              <a:t> radiation symmetry studied with multiple gas valves and array of  XUV diodes</a:t>
            </a:r>
          </a:p>
          <a:p>
            <a:pPr marL="230188" lvl="0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It is possible to reduce asymmetry in pre-thermal quench by careful control of geometry and timing</a:t>
            </a:r>
          </a:p>
          <a:p>
            <a:pPr marL="230188" lvl="0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BUT…..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7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Disruption Mitigation – Radiation Symmetry Is A Critical Issue For ITER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108629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3955" y="6078945"/>
            <a:ext cx="3610070" cy="331373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EX/P8-09 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Granetz</a:t>
            </a: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   TH/P3-13 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Izzo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79240" y="4350720"/>
            <a:ext cx="3917310" cy="20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itchFamily="34" charset="0"/>
              <a:buChar char="●"/>
            </a:pPr>
            <a:r>
              <a:rPr lang="en-US" dirty="0" smtClean="0">
                <a:latin typeface="Calibri" pitchFamily="34" charset="0"/>
              </a:rPr>
              <a:t>Asymmetry depends on n=1 MHD and thus sensitively on magnetic geometry and q</a:t>
            </a:r>
            <a:r>
              <a:rPr lang="en-US" baseline="-25000" dirty="0" smtClean="0">
                <a:latin typeface="Calibri" pitchFamily="34" charset="0"/>
              </a:rPr>
              <a:t>95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asymmetry seen with faster MHD growth rates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Modeling underway with NIMROD</a:t>
            </a:r>
          </a:p>
        </p:txBody>
      </p:sp>
      <p:pic>
        <p:nvPicPr>
          <p:cNvPr id="11266" name="Picture 2" descr="C:\Users\g.PSFC\Documents\Physics Meetings\IAEA\IAEA12\Raw material\disruption_sy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620" y="1306297"/>
            <a:ext cx="4152978" cy="296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g.PSFC\Documents\Physics Meetings\IAEA\IAEA12\Raw material\Hot diver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029" y="2200040"/>
            <a:ext cx="6913149" cy="4224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Future Plans: Further Develop Unique Capabilities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3828" y="932675"/>
            <a:ext cx="5568727" cy="1497795"/>
          </a:xfrm>
          <a:solidFill>
            <a:srgbClr val="DDE5F3"/>
          </a:solidFill>
        </p:spPr>
        <p:txBody>
          <a:bodyPr tIns="137160" bIns="137160"/>
          <a:lstStyle/>
          <a:p>
            <a:pPr marL="282575" indent="-282575"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</a:pPr>
            <a:r>
              <a:rPr lang="en-US" dirty="0" smtClean="0">
                <a:latin typeface="Calibri" pitchFamily="34" charset="0"/>
              </a:rPr>
              <a:t>Deploy hot </a:t>
            </a:r>
            <a:r>
              <a:rPr lang="en-US" dirty="0" smtClean="0">
                <a:latin typeface="Calibri" pitchFamily="34" charset="0"/>
              </a:rPr>
              <a:t>(1000K), continuous, solid tungsten </a:t>
            </a:r>
            <a:r>
              <a:rPr lang="en-US" dirty="0" err="1" smtClean="0">
                <a:latin typeface="Calibri" pitchFamily="34" charset="0"/>
              </a:rPr>
              <a:t>divertor</a:t>
            </a:r>
            <a:endParaRPr lang="en-US" dirty="0" smtClean="0">
              <a:latin typeface="Calibri" pitchFamily="34" charset="0"/>
            </a:endParaRPr>
          </a:p>
          <a:p>
            <a:pPr marL="282575" indent="-282575"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</a:pPr>
            <a:r>
              <a:rPr lang="en-US" dirty="0" smtClean="0">
                <a:latin typeface="Calibri" pitchFamily="34" charset="0"/>
              </a:rPr>
              <a:t>Required for reactor level heat fluxes in </a:t>
            </a:r>
            <a:r>
              <a:rPr lang="en-US" dirty="0" smtClean="0">
                <a:latin typeface="Calibri" pitchFamily="34" charset="0"/>
              </a:rPr>
              <a:t>C-Mod</a:t>
            </a:r>
          </a:p>
          <a:p>
            <a:pPr marL="282575" indent="-282575"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</a:pPr>
            <a:r>
              <a:rPr lang="en-US" dirty="0" smtClean="0">
                <a:latin typeface="Calibri" pitchFamily="34" charset="0"/>
              </a:rPr>
              <a:t>Prototypical for Reactor</a:t>
            </a:r>
            <a:endParaRPr lang="en-US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  <a:tabLst>
                <a:tab pos="230188" algn="l"/>
              </a:tabLst>
            </a:pPr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51899"/>
            <a:ext cx="7573079" cy="5391751"/>
          </a:xfrm>
        </p:spPr>
        <p:txBody>
          <a:bodyPr tIns="137160" bIns="137160"/>
          <a:lstStyle/>
          <a:p>
            <a:pPr marL="0" indent="0" algn="ctr">
              <a:buNone/>
            </a:pPr>
            <a:r>
              <a:rPr lang="en-US" sz="2200" b="1" i="1" dirty="0" smtClean="0">
                <a:latin typeface="Calibri" pitchFamily="34" charset="0"/>
              </a:rPr>
              <a:t>This talk will address the unique capabilities of C-Mod for validating physics relevant to </a:t>
            </a:r>
            <a:r>
              <a:rPr lang="en-US" sz="2200" b="1" i="1" dirty="0" smtClean="0">
                <a:latin typeface="Calibri" pitchFamily="34" charset="0"/>
              </a:rPr>
              <a:t>ITER</a:t>
            </a:r>
          </a:p>
          <a:p>
            <a:pPr marL="741363" lvl="1" indent="-341313"/>
            <a:r>
              <a:rPr lang="en-US" sz="2200" b="1" i="1" dirty="0" smtClean="0">
                <a:solidFill>
                  <a:srgbClr val="0133A1"/>
                </a:solidFill>
                <a:latin typeface="Calibri" pitchFamily="34" charset="0"/>
              </a:rPr>
              <a:t>All metal walls and reactor-like heat fluxes</a:t>
            </a:r>
          </a:p>
          <a:p>
            <a:pPr marL="741363" lvl="1" indent="-341313"/>
            <a:r>
              <a:rPr lang="en-US" sz="2200" b="1" i="1" dirty="0" smtClean="0">
                <a:solidFill>
                  <a:srgbClr val="0133A1"/>
                </a:solidFill>
                <a:latin typeface="Calibri" pitchFamily="34" charset="0"/>
              </a:rPr>
              <a:t>RF scenarios at ITER B</a:t>
            </a:r>
            <a:r>
              <a:rPr lang="en-US" sz="2200" b="1" i="1" baseline="-25000" dirty="0" smtClean="0">
                <a:solidFill>
                  <a:srgbClr val="0133A1"/>
                </a:solidFill>
                <a:latin typeface="Calibri" pitchFamily="34" charset="0"/>
              </a:rPr>
              <a:t>T</a:t>
            </a:r>
            <a:r>
              <a:rPr lang="en-US" sz="2200" b="1" i="1" dirty="0" smtClean="0">
                <a:solidFill>
                  <a:srgbClr val="0133A1"/>
                </a:solidFill>
                <a:latin typeface="Calibri" pitchFamily="34" charset="0"/>
              </a:rPr>
              <a:t>, n</a:t>
            </a:r>
            <a:r>
              <a:rPr lang="en-US" sz="2200" b="1" i="1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2200" b="1" i="1" dirty="0" smtClean="0">
                <a:solidFill>
                  <a:srgbClr val="0133A1"/>
                </a:solidFill>
                <a:latin typeface="Calibri" pitchFamily="34" charset="0"/>
              </a:rPr>
              <a:t>, RF frequencies</a:t>
            </a:r>
          </a:p>
          <a:p>
            <a:pPr marL="741363" lvl="1" indent="-341313"/>
            <a:r>
              <a:rPr lang="en-US" sz="2200" b="1" i="1" dirty="0" smtClean="0">
                <a:solidFill>
                  <a:srgbClr val="0133A1"/>
                </a:solidFill>
                <a:latin typeface="Calibri" pitchFamily="34" charset="0"/>
              </a:rPr>
              <a:t>Transport studies without core particle or momentum sources  </a:t>
            </a:r>
            <a:endParaRPr lang="en-US" sz="2200" b="1" i="1" dirty="0" smtClean="0">
              <a:solidFill>
                <a:srgbClr val="0133A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RF actuators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Core Transport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Pedestals and Edge Barrier Physics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Boundary </a:t>
            </a:r>
            <a:r>
              <a:rPr lang="en-US" b="1" dirty="0" smtClean="0"/>
              <a:t>Plasmas/Plasma </a:t>
            </a:r>
            <a:r>
              <a:rPr lang="en-US" b="1" dirty="0" smtClean="0"/>
              <a:t>Wall Interactions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Disruptions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/>
              <a:t>Background and Outline</a:t>
            </a:r>
            <a:endParaRPr lang="en-US" sz="2200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RFQ trajectories 2010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69" y="940944"/>
            <a:ext cx="5847046" cy="53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Future Plans: Further Develop Unique Capabilities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72734" y="3160165"/>
            <a:ext cx="3571665" cy="1200329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Exploit capabilities for in-situ measurements of plasma wall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.PSFC\Documents\Physics Meetings\APS\APS11\03_Wukitch_ICRF_DoE_quarterly_20111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890" y="992162"/>
            <a:ext cx="6567255" cy="516215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Future Plans: Further Develop Unique Capabilities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7450" y="1086295"/>
            <a:ext cx="3917310" cy="830997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Study and Exploit Field-Aligned </a:t>
            </a:r>
            <a:r>
              <a:rPr lang="en-US" sz="2400" b="0" i="1" dirty="0" smtClean="0"/>
              <a:t>ICRF Antenna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3" r="7975"/>
          <a:stretch/>
        </p:blipFill>
        <p:spPr>
          <a:xfrm>
            <a:off x="1960460" y="1009485"/>
            <a:ext cx="6643645" cy="4959907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Future Plans: Further Develop Unique Capabilities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6285" y="1124700"/>
            <a:ext cx="3610070" cy="1723549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1" dirty="0" smtClean="0"/>
              <a:t>Develop Advanced </a:t>
            </a:r>
            <a:r>
              <a:rPr lang="en-US" sz="2400" b="0" i="1" dirty="0" smtClean="0"/>
              <a:t>Off-</a:t>
            </a:r>
            <a:r>
              <a:rPr lang="en-US" sz="2400" b="0" i="1" dirty="0" err="1" smtClean="0"/>
              <a:t>Midplane</a:t>
            </a:r>
            <a:r>
              <a:rPr lang="en-US" sz="2400" b="0" i="1" dirty="0" smtClean="0"/>
              <a:t> LH </a:t>
            </a:r>
            <a:r>
              <a:rPr lang="en-US" sz="2400" b="0" i="1" dirty="0" smtClean="0"/>
              <a:t>Launcher</a:t>
            </a:r>
          </a:p>
          <a:p>
            <a:pPr>
              <a:spcAft>
                <a:spcPts val="1200"/>
              </a:spcAft>
            </a:pPr>
            <a:r>
              <a:rPr lang="en-US" sz="2400" b="0" i="1" dirty="0" smtClean="0"/>
              <a:t>Better single-pass absorption </a:t>
            </a:r>
            <a:endParaRPr lang="en-US" sz="24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C-Mod IAEA Papers/Posters (1)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6715" y="1361855"/>
          <a:ext cx="7373760" cy="3718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54283"/>
                <a:gridCol w="1510877"/>
                <a:gridCol w="4608600"/>
              </a:tblGrid>
              <a:tr h="3410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Time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Author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Topic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422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0148E5"/>
                          </a:solidFill>
                          <a:latin typeface="Calibri" pitchFamily="34" charset="0"/>
                        </a:rPr>
                        <a:t>Monday</a:t>
                      </a:r>
                      <a:endParaRPr lang="en-US" sz="1400" b="1" i="1" dirty="0">
                        <a:solidFill>
                          <a:srgbClr val="0148E5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7E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7E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7E0F1"/>
                    </a:solidFill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OV/2-3</a:t>
                      </a:r>
                      <a:endParaRPr lang="en-US" sz="1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Greenwald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C-Mod overview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FTP/1-1</a:t>
                      </a:r>
                      <a:endParaRPr lang="en-US" sz="1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Wukitch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Evaluation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of optimized ICRF and LHRF antennas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148E5"/>
                          </a:solidFill>
                          <a:latin typeface="Calibri" pitchFamily="34" charset="0"/>
                        </a:rPr>
                        <a:t>Tuesday</a:t>
                      </a:r>
                    </a:p>
                  </a:txBody>
                  <a:tcPr>
                    <a:solidFill>
                      <a:srgbClr val="D7E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7E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D7E0F1"/>
                    </a:solidFill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lvl="1" algn="r"/>
                      <a:r>
                        <a:rPr lang="en-US" sz="1400" dirty="0" smtClean="0">
                          <a:latin typeface="Calibri" pitchFamily="34" charset="0"/>
                        </a:rPr>
                        <a:t>EX/1-3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Hubbard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I-mode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lvl="1" algn="r"/>
                      <a:r>
                        <a:rPr lang="en-US" sz="1400" dirty="0" smtClean="0">
                          <a:latin typeface="Calibri" pitchFamily="34" charset="0"/>
                        </a:rPr>
                        <a:t>EX/2-2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Rice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Rotation reversals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, LOC-SOC, and non-local transport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marL="457200" lvl="1" indent="-396875" algn="r"/>
                      <a:r>
                        <a:rPr lang="en-US" sz="1400" dirty="0" smtClean="0">
                          <a:latin typeface="Calibri" pitchFamily="34" charset="0"/>
                        </a:rPr>
                        <a:t>FTP/P1-22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Wallace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Advances in LHCD technology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EX/P2-02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Kessel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Modeling of ITER demonstration discharges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Calibri" pitchFamily="34" charset="0"/>
                        </a:rPr>
                        <a:t>Th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/1-1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Murakami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Toroidal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flow generation via ICRF minority heating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EX/P2-04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Ma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H-mode thresholds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EX/P2-16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Calibri" pitchFamily="34" charset="0"/>
                        </a:rPr>
                        <a:t>Shiraiwa</a:t>
                      </a:r>
                      <a:endParaRPr lang="en-US" sz="1400" dirty="0" smtClean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Steady-state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regimes with LHCD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C-Mod IAEA Papers/Posters (2)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6715" y="1124700"/>
          <a:ext cx="7373760" cy="4937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67365"/>
                <a:gridCol w="1497795"/>
                <a:gridCol w="4608600"/>
              </a:tblGrid>
              <a:tr h="3407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Time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Author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Topic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0148E5"/>
                          </a:solidFill>
                          <a:latin typeface="Calibri" pitchFamily="34" charset="0"/>
                        </a:rPr>
                        <a:t>Wednesday</a:t>
                      </a:r>
                      <a:endParaRPr lang="en-US" sz="1400" b="1" i="1" dirty="0">
                        <a:solidFill>
                          <a:srgbClr val="0148E5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EX/P3-01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Reinke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Parallel impurity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transport and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oloidal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asymmetries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EX/P3-13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Porkolab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Gyrokinetic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analysis of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Ohmic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plasmas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EX/P3-23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Howard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Gyrokinetic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modeling of impurity transport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EX/P3-28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Fiore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Stabilization of ITBs by self-generated rotation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EX/P4-14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Delgado-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Aparicio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Impurity generated “snakes”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EX/P4-15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Hughes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Pedestal stability and transport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EX/P4-22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Lin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NTMs in high-performance I-mode plasmas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0148E5"/>
                          </a:solidFill>
                          <a:latin typeface="Calibri" pitchFamily="34" charset="0"/>
                        </a:rPr>
                        <a:t>Thursday</a:t>
                      </a:r>
                      <a:endParaRPr lang="en-US" sz="1400" b="1" i="1" dirty="0">
                        <a:solidFill>
                          <a:srgbClr val="0148E5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EX/P5-03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Wright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Tungsten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nano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-structures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EX/P5-39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Terry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Fine-scale SOL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Er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structure in ICRF heated plasmas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TH/P6-11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Bonoli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LHCD Modeling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0148E5"/>
                          </a:solidFill>
                          <a:latin typeface="Calibri" pitchFamily="34" charset="0"/>
                        </a:rPr>
                        <a:t>Friday</a:t>
                      </a:r>
                      <a:endParaRPr lang="en-US" sz="1400" b="1" i="1" dirty="0">
                        <a:solidFill>
                          <a:srgbClr val="0148E5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EX/P8-09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Granetz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Symmetry of mitigated disruptions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392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EX/11-4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Groebner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Multi-machine pedestal studies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7880" y="241385"/>
            <a:ext cx="8229600" cy="49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Authors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69905" y="557968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0335" y="1278320"/>
            <a:ext cx="72585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latin typeface="Calibri" pitchFamily="34" charset="0"/>
              </a:rPr>
              <a:t>Greenwald, M.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Bader, A.</a:t>
            </a:r>
            <a:r>
              <a:rPr lang="en-GB" sz="1600" b="0" baseline="30000" dirty="0" smtClean="0">
                <a:latin typeface="Calibri" pitchFamily="34" charset="0"/>
              </a:rPr>
              <a:t>2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Baek</a:t>
            </a:r>
            <a:r>
              <a:rPr lang="en-GB" sz="1600" b="0" dirty="0" smtClean="0">
                <a:latin typeface="Calibri" pitchFamily="34" charset="0"/>
              </a:rPr>
              <a:t>, S.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Barnard, H.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Beck, W.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Bergerson</a:t>
            </a:r>
            <a:r>
              <a:rPr lang="en-GB" sz="1600" b="0" dirty="0" smtClean="0">
                <a:latin typeface="Calibri" pitchFamily="34" charset="0"/>
              </a:rPr>
              <a:t>, W.</a:t>
            </a:r>
            <a:r>
              <a:rPr lang="en-GB" sz="1600" b="0" baseline="30000" dirty="0" smtClean="0">
                <a:latin typeface="Calibri" pitchFamily="34" charset="0"/>
              </a:rPr>
              <a:t>3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Bespamyatnov</a:t>
            </a:r>
            <a:r>
              <a:rPr lang="en-GB" sz="1600" b="0" dirty="0" smtClean="0">
                <a:latin typeface="Calibri" pitchFamily="34" charset="0"/>
              </a:rPr>
              <a:t>, I.</a:t>
            </a:r>
            <a:r>
              <a:rPr lang="en-GB" sz="1600" b="0" baseline="30000" dirty="0" smtClean="0">
                <a:latin typeface="Calibri" pitchFamily="34" charset="0"/>
              </a:rPr>
              <a:t>4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Bitter, M.</a:t>
            </a:r>
            <a:r>
              <a:rPr lang="en-GB" sz="1600" b="0" baseline="30000" dirty="0" smtClean="0">
                <a:latin typeface="Calibri" pitchFamily="34" charset="0"/>
              </a:rPr>
              <a:t>5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Bonoli</a:t>
            </a:r>
            <a:r>
              <a:rPr lang="en-GB" sz="1600" b="0" dirty="0" smtClean="0">
                <a:latin typeface="Calibri" pitchFamily="34" charset="0"/>
              </a:rPr>
              <a:t>, P.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Brookman</a:t>
            </a:r>
            <a:r>
              <a:rPr lang="en-GB" sz="1600" b="0" dirty="0" smtClean="0">
                <a:latin typeface="Calibri" pitchFamily="34" charset="0"/>
              </a:rPr>
              <a:t>, M.</a:t>
            </a:r>
            <a:r>
              <a:rPr lang="en-GB" sz="1600" b="0" baseline="30000" dirty="0" smtClean="0">
                <a:latin typeface="Calibri" pitchFamily="34" charset="0"/>
              </a:rPr>
              <a:t>4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Brower, D.</a:t>
            </a:r>
            <a:r>
              <a:rPr lang="en-GB" sz="1600" b="0" baseline="30000" dirty="0" smtClean="0">
                <a:latin typeface="Calibri" pitchFamily="34" charset="0"/>
              </a:rPr>
              <a:t>3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Brunner, D.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Burke, W.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Candy J.</a:t>
            </a:r>
            <a:r>
              <a:rPr lang="en-GB" sz="1600" b="0" baseline="30000" dirty="0" smtClean="0">
                <a:latin typeface="Calibri" pitchFamily="34" charset="0"/>
              </a:rPr>
              <a:t>6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Chilenski</a:t>
            </a:r>
            <a:r>
              <a:rPr lang="en-GB" sz="1600" b="0" dirty="0" smtClean="0">
                <a:latin typeface="Calibri" pitchFamily="34" charset="0"/>
              </a:rPr>
              <a:t>, M.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Chung, M.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Churchill, M.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Cziegler</a:t>
            </a:r>
            <a:r>
              <a:rPr lang="en-GB" sz="1600" b="0" dirty="0" smtClean="0">
                <a:latin typeface="Calibri" pitchFamily="34" charset="0"/>
              </a:rPr>
              <a:t>, I.</a:t>
            </a:r>
            <a:r>
              <a:rPr lang="en-GB" sz="1600" b="0" baseline="30000" dirty="0" smtClean="0">
                <a:latin typeface="Calibri" pitchFamily="34" charset="0"/>
              </a:rPr>
              <a:t>10</a:t>
            </a:r>
            <a:r>
              <a:rPr lang="en-GB" sz="1600" b="0" dirty="0" smtClean="0">
                <a:latin typeface="Calibri" pitchFamily="34" charset="0"/>
              </a:rPr>
              <a:t>, Davis, E.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Dekow</a:t>
            </a:r>
            <a:r>
              <a:rPr lang="en-GB" sz="1600" b="0" dirty="0" smtClean="0">
                <a:latin typeface="Calibri" pitchFamily="34" charset="0"/>
              </a:rPr>
              <a:t>, G.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Delgado-</a:t>
            </a:r>
            <a:r>
              <a:rPr lang="en-GB" sz="1600" b="0" dirty="0" err="1" smtClean="0">
                <a:latin typeface="Calibri" pitchFamily="34" charset="0"/>
              </a:rPr>
              <a:t>Aparicio</a:t>
            </a:r>
            <a:r>
              <a:rPr lang="en-GB" sz="1600" b="0" dirty="0" smtClean="0">
                <a:latin typeface="Calibri" pitchFamily="34" charset="0"/>
              </a:rPr>
              <a:t>, L.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Diallo</a:t>
            </a:r>
            <a:r>
              <a:rPr lang="en-GB" sz="1600" b="0" dirty="0" smtClean="0">
                <a:latin typeface="Calibri" pitchFamily="34" charset="0"/>
              </a:rPr>
              <a:t>, A.</a:t>
            </a:r>
            <a:r>
              <a:rPr lang="en-GB" sz="1600" b="0" baseline="30000" dirty="0" smtClean="0">
                <a:latin typeface="Calibri" pitchFamily="34" charset="0"/>
              </a:rPr>
              <a:t>5, </a:t>
            </a:r>
            <a:r>
              <a:rPr lang="en-GB" sz="1600" b="0" dirty="0" smtClean="0">
                <a:latin typeface="Calibri" pitchFamily="34" charset="0"/>
              </a:rPr>
              <a:t>Ding, W.</a:t>
            </a:r>
            <a:r>
              <a:rPr lang="en-GB" sz="1600" b="0" baseline="30000" dirty="0" smtClean="0">
                <a:latin typeface="Calibri" pitchFamily="34" charset="0"/>
              </a:rPr>
              <a:t>3</a:t>
            </a:r>
            <a:r>
              <a:rPr lang="en-GB" sz="1600" b="0" dirty="0" smtClean="0">
                <a:latin typeface="Calibri" pitchFamily="34" charset="0"/>
              </a:rPr>
              <a:t>, Dominguez, A.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Ellis, R.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Ennever</a:t>
            </a:r>
            <a:r>
              <a:rPr lang="en-GB" sz="1600" b="0" dirty="0" smtClean="0">
                <a:latin typeface="Calibri" pitchFamily="34" charset="0"/>
              </a:rPr>
              <a:t>, P.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Ernst, D.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Faust, I.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Fiore,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Fitzgerald, E.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Fredian</a:t>
            </a:r>
            <a:r>
              <a:rPr lang="en-GB" sz="1600" b="0" dirty="0" smtClean="0">
                <a:latin typeface="Calibri" pitchFamily="34" charset="0"/>
              </a:rPr>
              <a:t>, T.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Garcia, OE.</a:t>
            </a:r>
            <a:r>
              <a:rPr lang="en-GB" sz="1600" b="0" baseline="30000" dirty="0" smtClean="0">
                <a:latin typeface="Calibri" pitchFamily="34" charset="0"/>
              </a:rPr>
              <a:t>8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Gao</a:t>
            </a:r>
            <a:r>
              <a:rPr lang="en-GB" sz="1600" b="0" dirty="0" smtClean="0">
                <a:latin typeface="Calibri" pitchFamily="34" charset="0"/>
              </a:rPr>
              <a:t>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Garrett, M.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Golfinopoulos</a:t>
            </a:r>
            <a:r>
              <a:rPr lang="en-GB" sz="1600" b="0" dirty="0" smtClean="0">
                <a:latin typeface="Calibri" pitchFamily="34" charset="0"/>
              </a:rPr>
              <a:t>, T.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Granetz</a:t>
            </a:r>
            <a:r>
              <a:rPr lang="en-GB" sz="1600" b="0" dirty="0" smtClean="0">
                <a:latin typeface="Calibri" pitchFamily="34" charset="0"/>
              </a:rPr>
              <a:t>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Harrison, S.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 Harvey, R.</a:t>
            </a:r>
            <a:r>
              <a:rPr lang="en-GB" sz="1600" b="0" baseline="30000" dirty="0" smtClean="0">
                <a:latin typeface="Calibri" pitchFamily="34" charset="0"/>
              </a:rPr>
              <a:t>11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Hartwig</a:t>
            </a:r>
            <a:r>
              <a:rPr lang="en-GB" sz="1600" b="0" dirty="0" smtClean="0">
                <a:latin typeface="Calibri" pitchFamily="34" charset="0"/>
              </a:rPr>
              <a:t>, Z.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Hill, K.</a:t>
            </a:r>
            <a:r>
              <a:rPr lang="en-GB" sz="1600" b="0" baseline="30000" dirty="0" smtClean="0">
                <a:latin typeface="Calibri" pitchFamily="34" charset="0"/>
              </a:rPr>
              <a:t>5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Hillairet</a:t>
            </a:r>
            <a:r>
              <a:rPr lang="en-GB" sz="1600" b="0" dirty="0" smtClean="0">
                <a:latin typeface="Calibri" pitchFamily="34" charset="0"/>
              </a:rPr>
              <a:t>, J.</a:t>
            </a:r>
            <a:r>
              <a:rPr lang="en-GB" sz="1600" b="0" baseline="30000" dirty="0" smtClean="0">
                <a:latin typeface="Calibri" pitchFamily="34" charset="0"/>
              </a:rPr>
              <a:t>14</a:t>
            </a:r>
            <a:r>
              <a:rPr lang="en-GB" sz="1600" b="0" dirty="0" smtClean="0">
                <a:latin typeface="Calibri" pitchFamily="34" charset="0"/>
              </a:rPr>
              <a:t>, Howard, N.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Hubbard, A.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Hughes,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Hutchinson, I.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Irby, I.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Kanojia</a:t>
            </a:r>
            <a:r>
              <a:rPr lang="en-GB" sz="1600" b="0" dirty="0" smtClean="0">
                <a:latin typeface="Calibri" pitchFamily="34" charset="0"/>
              </a:rPr>
              <a:t>, A.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Kasten</a:t>
            </a:r>
            <a:r>
              <a:rPr lang="en-GB" sz="1600" b="0" dirty="0" smtClean="0">
                <a:latin typeface="Calibri" pitchFamily="34" charset="0"/>
              </a:rPr>
              <a:t>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Kesner</a:t>
            </a:r>
            <a:r>
              <a:rPr lang="en-GB" sz="1600" b="0" dirty="0" smtClean="0">
                <a:latin typeface="Calibri" pitchFamily="34" charset="0"/>
              </a:rPr>
              <a:t>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Kessel</a:t>
            </a:r>
            <a:r>
              <a:rPr lang="en-GB" sz="1600" b="0" dirty="0" smtClean="0">
                <a:latin typeface="Calibri" pitchFamily="34" charset="0"/>
              </a:rPr>
              <a:t>, C.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Kube</a:t>
            </a:r>
            <a:r>
              <a:rPr lang="en-GB" sz="1600" b="0" dirty="0" smtClean="0">
                <a:latin typeface="Calibri" pitchFamily="34" charset="0"/>
              </a:rPr>
              <a:t>, R.</a:t>
            </a:r>
            <a:r>
              <a:rPr lang="en-GB" sz="1600" b="0" baseline="30000" dirty="0" smtClean="0">
                <a:latin typeface="Calibri" pitchFamily="34" charset="0"/>
              </a:rPr>
              <a:t>8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LaBombard</a:t>
            </a:r>
            <a:r>
              <a:rPr lang="en-GB" sz="1600" b="0" dirty="0" smtClean="0">
                <a:latin typeface="Calibri" pitchFamily="34" charset="0"/>
              </a:rPr>
              <a:t>, B.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Lau,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Lee, J.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Liao, K.</a:t>
            </a:r>
            <a:r>
              <a:rPr lang="en-GB" sz="1600" b="0" baseline="30000" dirty="0" smtClean="0">
                <a:latin typeface="Calibri" pitchFamily="34" charset="0"/>
              </a:rPr>
              <a:t> 4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Lin, Y.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Lipschultz</a:t>
            </a:r>
            <a:r>
              <a:rPr lang="en-GB" sz="1600" b="0" dirty="0" smtClean="0">
                <a:latin typeface="Calibri" pitchFamily="34" charset="0"/>
              </a:rPr>
              <a:t>, B.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Ma, Y.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Marmar</a:t>
            </a:r>
            <a:r>
              <a:rPr lang="en-GB" sz="1600" b="0" dirty="0" smtClean="0">
                <a:latin typeface="Calibri" pitchFamily="34" charset="0"/>
              </a:rPr>
              <a:t>, E.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McGibbon</a:t>
            </a:r>
            <a:r>
              <a:rPr lang="en-GB" sz="1600" b="0" dirty="0" smtClean="0">
                <a:latin typeface="Calibri" pitchFamily="34" charset="0"/>
              </a:rPr>
              <a:t>, P.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Meneghini</a:t>
            </a:r>
            <a:r>
              <a:rPr lang="en-GB" sz="1600" b="0" dirty="0" smtClean="0">
                <a:latin typeface="Calibri" pitchFamily="34" charset="0"/>
              </a:rPr>
              <a:t>, O.</a:t>
            </a:r>
            <a:r>
              <a:rPr lang="en-GB" sz="1600" b="0" baseline="30000" dirty="0" smtClean="0">
                <a:latin typeface="Calibri" pitchFamily="34" charset="0"/>
              </a:rPr>
              <a:t>6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Mikkelsen</a:t>
            </a:r>
            <a:r>
              <a:rPr lang="en-GB" sz="1600" b="0" dirty="0" smtClean="0">
                <a:latin typeface="Calibri" pitchFamily="34" charset="0"/>
              </a:rPr>
              <a:t>, D.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Miller, D.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Mumgaard</a:t>
            </a:r>
            <a:r>
              <a:rPr lang="en-GB" sz="1600" b="0" dirty="0" smtClean="0">
                <a:latin typeface="Calibri" pitchFamily="34" charset="0"/>
              </a:rPr>
              <a:t>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Murray,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Ochoukov</a:t>
            </a:r>
            <a:r>
              <a:rPr lang="en-GB" sz="1600" b="0" dirty="0" smtClean="0">
                <a:latin typeface="Calibri" pitchFamily="34" charset="0"/>
              </a:rPr>
              <a:t>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Olynyk</a:t>
            </a:r>
            <a:r>
              <a:rPr lang="en-GB" sz="1600" b="0" dirty="0" smtClean="0">
                <a:latin typeface="Calibri" pitchFamily="34" charset="0"/>
              </a:rPr>
              <a:t>, G.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Pace, D.</a:t>
            </a:r>
            <a:r>
              <a:rPr lang="en-GB" sz="1600" b="0" baseline="30000" dirty="0" smtClean="0">
                <a:latin typeface="Calibri" pitchFamily="34" charset="0"/>
              </a:rPr>
              <a:t>6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Park, S.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Parker,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Podpaly</a:t>
            </a:r>
            <a:r>
              <a:rPr lang="en-GB" sz="1600" b="0" dirty="0" smtClean="0">
                <a:latin typeface="Calibri" pitchFamily="34" charset="0"/>
              </a:rPr>
              <a:t>, Y.</a:t>
            </a:r>
            <a:r>
              <a:rPr lang="en-GB" sz="1600" b="0" baseline="30000" dirty="0" smtClean="0">
                <a:latin typeface="Calibri" pitchFamily="34" charset="0"/>
              </a:rPr>
              <a:t>12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Porkolab</a:t>
            </a:r>
            <a:r>
              <a:rPr lang="en-GB" sz="1600" b="0" dirty="0" smtClean="0">
                <a:latin typeface="Calibri" pitchFamily="34" charset="0"/>
              </a:rPr>
              <a:t>, M.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Preynas</a:t>
            </a:r>
            <a:r>
              <a:rPr lang="en-GB" sz="1600" b="0" dirty="0" smtClean="0">
                <a:latin typeface="Calibri" pitchFamily="34" charset="0"/>
              </a:rPr>
              <a:t>, M.</a:t>
            </a:r>
            <a:r>
              <a:rPr lang="en-GB" sz="1600" b="0" baseline="30000" dirty="0" smtClean="0">
                <a:latin typeface="Calibri" pitchFamily="34" charset="0"/>
              </a:rPr>
              <a:t>14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Pusztai</a:t>
            </a:r>
            <a:r>
              <a:rPr lang="en-GB" sz="1600" b="0" dirty="0" smtClean="0">
                <a:latin typeface="Calibri" pitchFamily="34" charset="0"/>
              </a:rPr>
              <a:t>, I.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Reinke</a:t>
            </a:r>
            <a:r>
              <a:rPr lang="en-GB" sz="1600" b="0" dirty="0" smtClean="0">
                <a:latin typeface="Calibri" pitchFamily="34" charset="0"/>
              </a:rPr>
              <a:t>, M.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Rice,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Rowan, W.</a:t>
            </a:r>
            <a:r>
              <a:rPr lang="en-GB" sz="1600" b="0" baseline="30000" dirty="0" smtClean="0">
                <a:latin typeface="Calibri" pitchFamily="34" charset="0"/>
              </a:rPr>
              <a:t> 4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Scott, S.</a:t>
            </a:r>
            <a:r>
              <a:rPr lang="en-GB" sz="1600" b="0" baseline="30000" dirty="0" smtClean="0">
                <a:latin typeface="Calibri" pitchFamily="34" charset="0"/>
              </a:rPr>
              <a:t> 5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Shiraiwa</a:t>
            </a:r>
            <a:r>
              <a:rPr lang="en-GB" sz="1600" b="0" dirty="0" smtClean="0">
                <a:latin typeface="Calibri" pitchFamily="34" charset="0"/>
              </a:rPr>
              <a:t>, S.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Sierchio</a:t>
            </a:r>
            <a:r>
              <a:rPr lang="en-GB" sz="1600" b="0" dirty="0" smtClean="0">
                <a:latin typeface="Calibri" pitchFamily="34" charset="0"/>
              </a:rPr>
              <a:t>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Snyder, P.</a:t>
            </a:r>
            <a:r>
              <a:rPr lang="en-GB" sz="1600" b="0" baseline="30000" dirty="0" smtClean="0">
                <a:latin typeface="Calibri" pitchFamily="34" charset="0"/>
              </a:rPr>
              <a:t>6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Sorbom</a:t>
            </a:r>
            <a:r>
              <a:rPr lang="en-GB" sz="1600" b="0" dirty="0" smtClean="0">
                <a:latin typeface="Calibri" pitchFamily="34" charset="0"/>
              </a:rPr>
              <a:t>, B.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Soukhanovskii</a:t>
            </a:r>
            <a:r>
              <a:rPr lang="en-GB" sz="1600" b="0" dirty="0" smtClean="0">
                <a:latin typeface="Calibri" pitchFamily="34" charset="0"/>
              </a:rPr>
              <a:t>, V.</a:t>
            </a:r>
            <a:r>
              <a:rPr lang="en-GB" sz="1600" b="0" baseline="30000" dirty="0" smtClean="0">
                <a:latin typeface="Calibri" pitchFamily="34" charset="0"/>
              </a:rPr>
              <a:t>7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Stillerman</a:t>
            </a:r>
            <a:r>
              <a:rPr lang="en-GB" sz="1600" b="0" dirty="0" smtClean="0">
                <a:latin typeface="Calibri" pitchFamily="34" charset="0"/>
              </a:rPr>
              <a:t>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Sugiyama, L.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Sung,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Terry, D.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Terry, J.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Theiler, C.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Tronchin</a:t>
            </a:r>
            <a:r>
              <a:rPr lang="en-GB" sz="1600" b="0" dirty="0" smtClean="0">
                <a:latin typeface="Calibri" pitchFamily="34" charset="0"/>
              </a:rPr>
              <a:t>-James, A.</a:t>
            </a:r>
            <a:r>
              <a:rPr lang="en-GB" sz="1600" b="0" baseline="30000" dirty="0" smtClean="0">
                <a:latin typeface="Calibri" pitchFamily="34" charset="0"/>
              </a:rPr>
              <a:t>7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Tsujii</a:t>
            </a:r>
            <a:r>
              <a:rPr lang="en-GB" sz="1600" b="0" dirty="0" smtClean="0">
                <a:latin typeface="Calibri" pitchFamily="34" charset="0"/>
              </a:rPr>
              <a:t>, N.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Vieira, R.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Walk, J.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Wallace, G.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White, A.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Whyte, D.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Wilson, J.</a:t>
            </a:r>
            <a:r>
              <a:rPr lang="en-GB" sz="1600" b="0" baseline="30000" dirty="0" smtClean="0">
                <a:latin typeface="Calibri" pitchFamily="34" charset="0"/>
              </a:rPr>
              <a:t>5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Wolfe, S.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Woller</a:t>
            </a:r>
            <a:r>
              <a:rPr lang="en-GB" sz="1600" b="0" dirty="0" smtClean="0">
                <a:latin typeface="Calibri" pitchFamily="34" charset="0"/>
              </a:rPr>
              <a:t>, K.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Wright, G.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Wright,  J.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Wukitch</a:t>
            </a:r>
            <a:r>
              <a:rPr lang="en-GB" sz="1600" b="0" dirty="0" smtClean="0">
                <a:latin typeface="Calibri" pitchFamily="34" charset="0"/>
              </a:rPr>
              <a:t>, S.</a:t>
            </a:r>
            <a:r>
              <a:rPr lang="en-GB" sz="1600" b="0" baseline="30000" dirty="0" smtClean="0">
                <a:latin typeface="Calibri" pitchFamily="34" charset="0"/>
              </a:rPr>
              <a:t>1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smtClean="0">
                <a:latin typeface="Calibri" pitchFamily="34" charset="0"/>
              </a:rPr>
              <a:t>Wurden,G.</a:t>
            </a:r>
            <a:r>
              <a:rPr lang="en-GB" sz="1600" b="0" baseline="30000" dirty="0" smtClean="0">
                <a:latin typeface="Calibri" pitchFamily="34" charset="0"/>
              </a:rPr>
              <a:t>13</a:t>
            </a:r>
            <a:r>
              <a:rPr lang="en-GB" sz="1600" b="0" dirty="0" smtClean="0">
                <a:latin typeface="Calibri" pitchFamily="34" charset="0"/>
              </a:rPr>
              <a:t>, </a:t>
            </a:r>
            <a:r>
              <a:rPr lang="en-GB" sz="1600" b="0" dirty="0" err="1" smtClean="0">
                <a:latin typeface="Calibri" pitchFamily="34" charset="0"/>
              </a:rPr>
              <a:t>Xu</a:t>
            </a:r>
            <a:r>
              <a:rPr lang="en-GB" sz="1600" b="0" dirty="0" smtClean="0">
                <a:latin typeface="Calibri" pitchFamily="34" charset="0"/>
              </a:rPr>
              <a:t>, P.</a:t>
            </a:r>
            <a:r>
              <a:rPr lang="en-GB" sz="1600" b="0" baseline="30000" dirty="0" smtClean="0">
                <a:latin typeface="Calibri" pitchFamily="34" charset="0"/>
              </a:rPr>
              <a:t> 1</a:t>
            </a:r>
            <a:r>
              <a:rPr lang="en-GB" sz="1600" b="0" dirty="0" smtClean="0">
                <a:latin typeface="Calibri" pitchFamily="34" charset="0"/>
              </a:rPr>
              <a:t>, Yang, C.</a:t>
            </a:r>
            <a:r>
              <a:rPr lang="en-GB" sz="1600" b="0" baseline="30000" dirty="0" smtClean="0">
                <a:latin typeface="Calibri" pitchFamily="34" charset="0"/>
              </a:rPr>
              <a:t>9</a:t>
            </a:r>
            <a:r>
              <a:rPr lang="en-GB" sz="1600" b="0" dirty="0" smtClean="0">
                <a:latin typeface="Calibri" pitchFamily="34" charset="0"/>
              </a:rPr>
              <a:t>,</a:t>
            </a:r>
            <a:r>
              <a:rPr lang="en-GB" sz="1600" b="0" baseline="30000" dirty="0" smtClean="0">
                <a:latin typeface="Calibri" pitchFamily="34" charset="0"/>
              </a:rPr>
              <a:t> </a:t>
            </a:r>
            <a:r>
              <a:rPr lang="en-GB" sz="1600" b="0" dirty="0" err="1" smtClean="0">
                <a:latin typeface="Calibri" pitchFamily="34" charset="0"/>
              </a:rPr>
              <a:t>Zweben</a:t>
            </a:r>
            <a:r>
              <a:rPr lang="en-GB" sz="1600" b="0" dirty="0" smtClean="0">
                <a:latin typeface="Calibri" pitchFamily="34" charset="0"/>
              </a:rPr>
              <a:t>, S.</a:t>
            </a:r>
            <a:r>
              <a:rPr lang="en-GB" sz="1600" b="0" baseline="30000" dirty="0" smtClean="0">
                <a:latin typeface="Calibri" pitchFamily="34" charset="0"/>
              </a:rPr>
              <a:t>5 </a:t>
            </a:r>
            <a:endParaRPr lang="en-US" sz="16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7880" y="241385"/>
            <a:ext cx="8229600" cy="49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Author Affiliations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69905" y="557968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0335" y="1278320"/>
            <a:ext cx="7258545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</a:t>
            </a:r>
            <a:r>
              <a:rPr lang="en-US" sz="1600" b="0" dirty="0" smtClean="0">
                <a:latin typeface="Calibri" pitchFamily="34" charset="0"/>
              </a:rPr>
              <a:t>Massachusetts Institute of Technology, Cambridge, MA, 02139, USA 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2</a:t>
            </a:r>
            <a:r>
              <a:rPr lang="en-US" sz="1600" b="0" dirty="0" smtClean="0">
                <a:latin typeface="Calibri" pitchFamily="34" charset="0"/>
              </a:rPr>
              <a:t>University of Wisconsin, Madison,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3</a:t>
            </a:r>
            <a:r>
              <a:rPr lang="en-US" sz="1600" b="0" dirty="0" smtClean="0">
                <a:latin typeface="Calibri" pitchFamily="34" charset="0"/>
              </a:rPr>
              <a:t>University of California, Los Angeles,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4</a:t>
            </a:r>
            <a:r>
              <a:rPr lang="en-US" sz="1600" b="0" dirty="0" smtClean="0">
                <a:latin typeface="Calibri" pitchFamily="34" charset="0"/>
              </a:rPr>
              <a:t>University of Texas, Austin, TX, USA 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5</a:t>
            </a:r>
            <a:r>
              <a:rPr lang="en-US" sz="1600" b="0" dirty="0" smtClean="0">
                <a:latin typeface="Calibri" pitchFamily="34" charset="0"/>
              </a:rPr>
              <a:t>Princeton Plasma Physics Laboratory, Princeton, NJ,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6</a:t>
            </a:r>
            <a:r>
              <a:rPr lang="en-US" sz="1600" b="0" dirty="0" smtClean="0">
                <a:latin typeface="Calibri" pitchFamily="34" charset="0"/>
              </a:rPr>
              <a:t>General Atomics, San Diego,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7</a:t>
            </a:r>
            <a:r>
              <a:rPr lang="en-US" sz="1600" b="0" dirty="0" smtClean="0">
                <a:latin typeface="Calibri" pitchFamily="34" charset="0"/>
              </a:rPr>
              <a:t>Lawrence Livermore Laboratory, CA,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8</a:t>
            </a:r>
            <a:r>
              <a:rPr lang="en-US" sz="1600" b="0" dirty="0" smtClean="0">
                <a:latin typeface="Calibri" pitchFamily="34" charset="0"/>
              </a:rPr>
              <a:t>University of </a:t>
            </a:r>
            <a:r>
              <a:rPr lang="en-US" sz="1600" b="0" dirty="0" err="1" smtClean="0">
                <a:latin typeface="Calibri" pitchFamily="34" charset="0"/>
              </a:rPr>
              <a:t>Tromsø</a:t>
            </a:r>
            <a:r>
              <a:rPr lang="en-US" sz="1600" b="0" dirty="0" smtClean="0">
                <a:latin typeface="Calibri" pitchFamily="34" charset="0"/>
              </a:rPr>
              <a:t>, Norway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9</a:t>
            </a:r>
            <a:r>
              <a:rPr lang="en-US" sz="1600" b="0" dirty="0" smtClean="0">
                <a:latin typeface="Calibri" pitchFamily="34" charset="0"/>
              </a:rPr>
              <a:t>Institute for Plasma Physics, Hefei, China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10</a:t>
            </a:r>
            <a:r>
              <a:rPr lang="en-US" sz="1600" b="0" dirty="0" smtClean="0">
                <a:latin typeface="Calibri" pitchFamily="34" charset="0"/>
              </a:rPr>
              <a:t>University of California, San Diego,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11</a:t>
            </a:r>
            <a:r>
              <a:rPr lang="en-US" sz="1600" b="0" dirty="0" smtClean="0">
                <a:latin typeface="Calibri" pitchFamily="34" charset="0"/>
              </a:rPr>
              <a:t>CompX Corporation, Del Mar, CA,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12</a:t>
            </a:r>
            <a:r>
              <a:rPr lang="en-US" sz="1600" b="0" dirty="0" smtClean="0">
                <a:latin typeface="Calibri" pitchFamily="34" charset="0"/>
              </a:rPr>
              <a:t>National Institute of Standards and Technology, Gaithersburg, MD, USA</a:t>
            </a:r>
          </a:p>
          <a:p>
            <a:pPr hangingPunct="0"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13</a:t>
            </a:r>
            <a:r>
              <a:rPr lang="en-US" sz="1600" b="0" dirty="0" smtClean="0">
                <a:latin typeface="Calibri" pitchFamily="34" charset="0"/>
              </a:rPr>
              <a:t>Los Alamos National Laboratory, NM, USA</a:t>
            </a:r>
          </a:p>
          <a:p>
            <a:pPr>
              <a:spcAft>
                <a:spcPts val="300"/>
              </a:spcAft>
            </a:pPr>
            <a:r>
              <a:rPr lang="en-US" sz="1600" b="0" baseline="30000" dirty="0" smtClean="0">
                <a:latin typeface="Calibri" pitchFamily="34" charset="0"/>
              </a:rPr>
              <a:t>14</a:t>
            </a:r>
            <a:r>
              <a:rPr lang="en-US" sz="1600" b="0" dirty="0" smtClean="0">
                <a:latin typeface="Calibri" pitchFamily="34" charset="0"/>
              </a:rPr>
              <a:t>CEA, IRFM, Saint Paul </a:t>
            </a:r>
            <a:r>
              <a:rPr lang="en-US" sz="1600" b="0" dirty="0" err="1" smtClean="0">
                <a:latin typeface="Calibri" pitchFamily="34" charset="0"/>
              </a:rPr>
              <a:t>lez</a:t>
            </a:r>
            <a:r>
              <a:rPr lang="en-US" sz="1600" b="0" dirty="0" smtClean="0">
                <a:latin typeface="Calibri" pitchFamily="34" charset="0"/>
              </a:rPr>
              <a:t> Durance, France</a:t>
            </a:r>
            <a:endParaRPr lang="en-US" sz="16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7450" y="1086295"/>
            <a:ext cx="4493386" cy="3552440"/>
          </a:xfrm>
        </p:spPr>
        <p:txBody>
          <a:bodyPr tIns="137160" bIns="137160"/>
          <a:lstStyle/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Critical issue for metal machines like ITER</a:t>
            </a:r>
          </a:p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Hypothesis:  RF sheath rectification and acceleration of ions into wall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Large RF potentials measured far from antenna (</a:t>
            </a:r>
            <a:r>
              <a:rPr lang="en-US" sz="1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EX/P5-39  Terry)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 </a:t>
            </a:r>
          </a:p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Antenna designed to minimize  E</a:t>
            </a:r>
            <a:r>
              <a:rPr lang="en-US" sz="1800" baseline="-25000" dirty="0" smtClean="0">
                <a:latin typeface="Calibri" pitchFamily="34" charset="0"/>
                <a:sym typeface="Euclid Extra"/>
              </a:rPr>
              <a:t></a:t>
            </a:r>
            <a:endParaRPr lang="en-US" sz="1800" dirty="0" smtClean="0">
              <a:latin typeface="Calibri" pitchFamily="34" charset="0"/>
            </a:endParaRPr>
          </a:p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Results: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Improved RF power handling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Reduced Mo radiation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Discrepancies with models remain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0639" y="173037"/>
            <a:ext cx="8564315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An Innovative ICRF Antenna Has Been Developed To Address The Issue Of Metallic Impurity Generation </a:t>
            </a:r>
            <a:endParaRPr lang="en-US" sz="2200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53110" y="4465935"/>
            <a:ext cx="1997030" cy="331373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FTP/1-1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Wukitch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g.PSFC\Documents\Physics Meetings\IAEA\IAEA12\Raw material\FA-J-2strap-impurity-hmode-prad-mo-cs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336" y="1124701"/>
            <a:ext cx="3932224" cy="3149210"/>
          </a:xfrm>
          <a:prstGeom prst="rect">
            <a:avLst/>
          </a:prstGeom>
          <a:noFill/>
        </p:spPr>
      </p:pic>
      <p:grpSp>
        <p:nvGrpSpPr>
          <p:cNvPr id="352" name="Group 351"/>
          <p:cNvGrpSpPr/>
          <p:nvPr/>
        </p:nvGrpSpPr>
        <p:grpSpPr>
          <a:xfrm>
            <a:off x="1115549" y="5234034"/>
            <a:ext cx="7135555" cy="1163575"/>
            <a:chOff x="539475" y="4980088"/>
            <a:chExt cx="7711630" cy="1417522"/>
          </a:xfrm>
        </p:grpSpPr>
        <p:sp>
          <p:nvSpPr>
            <p:cNvPr id="207" name="Rectangle 206"/>
            <p:cNvSpPr/>
            <p:nvPr/>
          </p:nvSpPr>
          <p:spPr>
            <a:xfrm>
              <a:off x="672785" y="4980088"/>
              <a:ext cx="7443881" cy="1417522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8" name="Straight Connector 207"/>
            <p:cNvCxnSpPr>
              <a:stCxn id="207" idx="0"/>
            </p:cNvCxnSpPr>
            <p:nvPr/>
          </p:nvCxnSpPr>
          <p:spPr>
            <a:xfrm flipH="1">
              <a:off x="672785" y="4980088"/>
              <a:ext cx="74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6629923" y="4980088"/>
              <a:ext cx="14901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53"/>
            <p:cNvGrpSpPr>
              <a:grpSpLocks/>
            </p:cNvGrpSpPr>
            <p:nvPr/>
          </p:nvGrpSpPr>
          <p:grpSpPr bwMode="auto">
            <a:xfrm>
              <a:off x="539475" y="5243412"/>
              <a:ext cx="266619" cy="892104"/>
              <a:chOff x="1928838" y="2754536"/>
              <a:chExt cx="374904" cy="1152144"/>
            </a:xfrm>
          </p:grpSpPr>
          <p:sp>
            <p:nvSpPr>
              <p:cNvPr id="336" name="Arc 33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37" name="Straight Connector 336"/>
              <p:cNvCxnSpPr>
                <a:stCxn id="33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Arc 33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1" name="Group 58"/>
            <p:cNvGrpSpPr>
              <a:grpSpLocks/>
            </p:cNvGrpSpPr>
            <p:nvPr/>
          </p:nvGrpSpPr>
          <p:grpSpPr bwMode="auto">
            <a:xfrm>
              <a:off x="7983356" y="5243412"/>
              <a:ext cx="267749" cy="892104"/>
              <a:chOff x="1928838" y="2754536"/>
              <a:chExt cx="374904" cy="1152144"/>
            </a:xfrm>
          </p:grpSpPr>
          <p:sp>
            <p:nvSpPr>
              <p:cNvPr id="332" name="Arc 331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33" name="Straight Connector 332"/>
              <p:cNvCxnSpPr>
                <a:stCxn id="332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Arc 334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12" name="Straight Connector 6"/>
            <p:cNvCxnSpPr/>
            <p:nvPr/>
          </p:nvCxnSpPr>
          <p:spPr>
            <a:xfrm flipH="1">
              <a:off x="1421805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2165176" y="4980088"/>
              <a:ext cx="14901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139791" y="4980088"/>
              <a:ext cx="1490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46"/>
            <p:cNvGrpSpPr>
              <a:grpSpLocks/>
            </p:cNvGrpSpPr>
            <p:nvPr/>
          </p:nvGrpSpPr>
          <p:grpSpPr bwMode="auto">
            <a:xfrm>
              <a:off x="2030737" y="5243412"/>
              <a:ext cx="266619" cy="892104"/>
              <a:chOff x="1928838" y="2754536"/>
              <a:chExt cx="374904" cy="1152144"/>
            </a:xfrm>
          </p:grpSpPr>
          <p:sp>
            <p:nvSpPr>
              <p:cNvPr id="328" name="Arc 27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9" name="Straight Connector 328"/>
              <p:cNvCxnSpPr/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Arc 330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6" name="Group 63"/>
            <p:cNvGrpSpPr>
              <a:grpSpLocks/>
            </p:cNvGrpSpPr>
            <p:nvPr/>
          </p:nvGrpSpPr>
          <p:grpSpPr bwMode="auto">
            <a:xfrm>
              <a:off x="6496614" y="5243412"/>
              <a:ext cx="266619" cy="892104"/>
              <a:chOff x="1928838" y="2754536"/>
              <a:chExt cx="374904" cy="1152144"/>
            </a:xfrm>
          </p:grpSpPr>
          <p:sp>
            <p:nvSpPr>
              <p:cNvPr id="324" name="Arc 323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5" name="Straight Connector 324"/>
              <p:cNvCxnSpPr>
                <a:stCxn id="324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Arc 326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7" name="Group 68"/>
            <p:cNvGrpSpPr>
              <a:grpSpLocks/>
            </p:cNvGrpSpPr>
            <p:nvPr/>
          </p:nvGrpSpPr>
          <p:grpSpPr bwMode="auto">
            <a:xfrm>
              <a:off x="5006481" y="5243412"/>
              <a:ext cx="266619" cy="892104"/>
              <a:chOff x="1928838" y="2754536"/>
              <a:chExt cx="374904" cy="1152144"/>
            </a:xfrm>
          </p:grpSpPr>
          <p:sp>
            <p:nvSpPr>
              <p:cNvPr id="320" name="Arc 319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Arc 322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8" name="Group 73"/>
            <p:cNvGrpSpPr>
              <a:grpSpLocks/>
            </p:cNvGrpSpPr>
            <p:nvPr/>
          </p:nvGrpSpPr>
          <p:grpSpPr bwMode="auto">
            <a:xfrm>
              <a:off x="3509571" y="5243412"/>
              <a:ext cx="266619" cy="892104"/>
              <a:chOff x="1928838" y="2754536"/>
              <a:chExt cx="374904" cy="1152144"/>
            </a:xfrm>
          </p:grpSpPr>
          <p:sp>
            <p:nvSpPr>
              <p:cNvPr id="316" name="Arc 31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17" name="Straight Connector 316"/>
              <p:cNvCxnSpPr>
                <a:stCxn id="31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Arc 31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23" name="Straight Connector 222"/>
            <p:cNvCxnSpPr/>
            <p:nvPr/>
          </p:nvCxnSpPr>
          <p:spPr>
            <a:xfrm>
              <a:off x="2158398" y="4980088"/>
              <a:ext cx="742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207" idx="0"/>
            </p:cNvCxnSpPr>
            <p:nvPr/>
          </p:nvCxnSpPr>
          <p:spPr>
            <a:xfrm>
              <a:off x="3642881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5139791" y="4980088"/>
              <a:ext cx="74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6631053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154"/>
            <p:cNvGrpSpPr>
              <a:grpSpLocks/>
            </p:cNvGrpSpPr>
            <p:nvPr/>
          </p:nvGrpSpPr>
          <p:grpSpPr bwMode="auto">
            <a:xfrm>
              <a:off x="4261981" y="5242182"/>
              <a:ext cx="266619" cy="893334"/>
              <a:chOff x="1928838" y="2754536"/>
              <a:chExt cx="374904" cy="1152144"/>
            </a:xfrm>
          </p:grpSpPr>
          <p:sp>
            <p:nvSpPr>
              <p:cNvPr id="312" name="Arc 311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13" name="Straight Connector 312"/>
              <p:cNvCxnSpPr>
                <a:stCxn id="312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Arc 314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9" name="Group 160"/>
            <p:cNvGrpSpPr>
              <a:grpSpLocks/>
            </p:cNvGrpSpPr>
            <p:nvPr/>
          </p:nvGrpSpPr>
          <p:grpSpPr bwMode="auto">
            <a:xfrm>
              <a:off x="2767329" y="5240951"/>
              <a:ext cx="266619" cy="893334"/>
              <a:chOff x="1928838" y="2754536"/>
              <a:chExt cx="374904" cy="1152144"/>
            </a:xfrm>
          </p:grpSpPr>
          <p:sp>
            <p:nvSpPr>
              <p:cNvPr id="308" name="Arc 307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stCxn id="308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Arc 310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0" name="Group 189"/>
            <p:cNvGrpSpPr>
              <a:grpSpLocks/>
            </p:cNvGrpSpPr>
            <p:nvPr/>
          </p:nvGrpSpPr>
          <p:grpSpPr bwMode="auto">
            <a:xfrm>
              <a:off x="5748723" y="5243412"/>
              <a:ext cx="266619" cy="892104"/>
              <a:chOff x="1928838" y="2754536"/>
              <a:chExt cx="374904" cy="1152144"/>
            </a:xfrm>
          </p:grpSpPr>
          <p:sp>
            <p:nvSpPr>
              <p:cNvPr id="304" name="Arc 303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5" name="Straight Connector 304"/>
              <p:cNvCxnSpPr>
                <a:stCxn id="304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Arc 306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1" name="Group 194"/>
            <p:cNvGrpSpPr>
              <a:grpSpLocks/>
            </p:cNvGrpSpPr>
            <p:nvPr/>
          </p:nvGrpSpPr>
          <p:grpSpPr bwMode="auto">
            <a:xfrm>
              <a:off x="7239985" y="5240951"/>
              <a:ext cx="267749" cy="893334"/>
              <a:chOff x="1928838" y="2754536"/>
              <a:chExt cx="374904" cy="1152144"/>
            </a:xfrm>
          </p:grpSpPr>
          <p:sp>
            <p:nvSpPr>
              <p:cNvPr id="300" name="Arc 299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1" name="Straight Connector 300"/>
              <p:cNvCxnSpPr>
                <a:stCxn id="300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Arc 302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2" name="Group 201"/>
            <p:cNvGrpSpPr>
              <a:grpSpLocks/>
            </p:cNvGrpSpPr>
            <p:nvPr/>
          </p:nvGrpSpPr>
          <p:grpSpPr bwMode="auto">
            <a:xfrm>
              <a:off x="1288495" y="5243412"/>
              <a:ext cx="266619" cy="892104"/>
              <a:chOff x="1928838" y="2754536"/>
              <a:chExt cx="374904" cy="1152144"/>
            </a:xfrm>
          </p:grpSpPr>
          <p:sp>
            <p:nvSpPr>
              <p:cNvPr id="296" name="Arc 29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Arc 29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37" name="Straight Connector 236"/>
            <p:cNvCxnSpPr/>
            <p:nvPr/>
          </p:nvCxnSpPr>
          <p:spPr>
            <a:xfrm>
              <a:off x="5882033" y="4980088"/>
              <a:ext cx="3705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 237"/>
            <p:cNvSpPr/>
            <p:nvPr/>
          </p:nvSpPr>
          <p:spPr>
            <a:xfrm>
              <a:off x="5506958" y="5334468"/>
              <a:ext cx="1491262" cy="70876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9" name="Group 1"/>
            <p:cNvGrpSpPr>
              <a:grpSpLocks/>
            </p:cNvGrpSpPr>
            <p:nvPr/>
          </p:nvGrpSpPr>
          <p:grpSpPr bwMode="auto">
            <a:xfrm>
              <a:off x="5494531" y="5334468"/>
              <a:ext cx="33892" cy="708761"/>
              <a:chOff x="6165198" y="3028359"/>
              <a:chExt cx="47530" cy="9144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6165198" y="3028359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flipV="1">
                <a:off x="6166783" y="3483972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6165198" y="3031534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6165198" y="312202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6165198" y="3307759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166783" y="3480797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165198" y="366177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6165198" y="3752259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165198" y="3849097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0" name="Group 336"/>
            <p:cNvGrpSpPr>
              <a:grpSpLocks/>
            </p:cNvGrpSpPr>
            <p:nvPr/>
          </p:nvGrpSpPr>
          <p:grpSpPr bwMode="auto">
            <a:xfrm>
              <a:off x="6981273" y="5334468"/>
              <a:ext cx="33892" cy="708761"/>
              <a:chOff x="2164554" y="3031218"/>
              <a:chExt cx="47530" cy="9144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2164554" y="3031218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9" name="Straight Connector 278"/>
              <p:cNvCxnSpPr/>
              <p:nvPr/>
            </p:nvCxnSpPr>
            <p:spPr>
              <a:xfrm flipV="1">
                <a:off x="2166139" y="3486831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Rectangle 279"/>
              <p:cNvSpPr/>
              <p:nvPr/>
            </p:nvSpPr>
            <p:spPr>
              <a:xfrm>
                <a:off x="2164554" y="3034393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2164554" y="3124881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164554" y="3310618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166139" y="3483656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164554" y="3664631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2164554" y="3755118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164554" y="3851956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1" name="Rounded Rectangle 240"/>
            <p:cNvSpPr/>
            <p:nvPr/>
          </p:nvSpPr>
          <p:spPr>
            <a:xfrm>
              <a:off x="5643657" y="5424294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019862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6391547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6768881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527293" y="5334468"/>
              <a:ext cx="1450591" cy="356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527293" y="6008776"/>
              <a:ext cx="1450591" cy="356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7" name="Straight Connector 11"/>
            <p:cNvCxnSpPr/>
            <p:nvPr/>
          </p:nvCxnSpPr>
          <p:spPr>
            <a:xfrm>
              <a:off x="1106606" y="4980088"/>
              <a:ext cx="6507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13"/>
            <p:cNvCxnSpPr/>
            <p:nvPr/>
          </p:nvCxnSpPr>
          <p:spPr>
            <a:xfrm>
              <a:off x="1106606" y="6397610"/>
              <a:ext cx="65073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1106606" y="4981319"/>
              <a:ext cx="65073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12"/>
            <p:cNvGrpSpPr>
              <a:grpSpLocks/>
            </p:cNvGrpSpPr>
            <p:nvPr/>
          </p:nvGrpSpPr>
          <p:grpSpPr bwMode="auto">
            <a:xfrm>
              <a:off x="1627418" y="5234799"/>
              <a:ext cx="1075516" cy="898256"/>
              <a:chOff x="1915270" y="5364439"/>
              <a:chExt cx="1512067" cy="1159046"/>
            </a:xfrm>
          </p:grpSpPr>
          <p:sp>
            <p:nvSpPr>
              <p:cNvPr id="251" name="Rectangle 250"/>
              <p:cNvSpPr/>
              <p:nvPr/>
            </p:nvSpPr>
            <p:spPr>
              <a:xfrm rot="21000000">
                <a:off x="1967684" y="5486694"/>
                <a:ext cx="1408828" cy="91453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2" name="Group 324"/>
              <p:cNvGrpSpPr>
                <a:grpSpLocks/>
              </p:cNvGrpSpPr>
              <p:nvPr/>
            </p:nvGrpSpPr>
            <p:grpSpPr bwMode="auto">
              <a:xfrm rot="-600000">
                <a:off x="3342159" y="5364439"/>
                <a:ext cx="47530" cy="914400"/>
                <a:chOff x="2164554" y="3031218"/>
                <a:chExt cx="47530" cy="914400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2163972" y="3030987"/>
                  <a:ext cx="46060" cy="91453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0" name="Straight Connector 269"/>
                <p:cNvCxnSpPr/>
                <p:nvPr/>
              </p:nvCxnSpPr>
              <p:spPr>
                <a:xfrm flipV="1">
                  <a:off x="2164260" y="3486553"/>
                  <a:ext cx="444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Rectangle 270"/>
                <p:cNvSpPr/>
                <p:nvPr/>
              </p:nvSpPr>
              <p:spPr>
                <a:xfrm>
                  <a:off x="2163776" y="3032657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2163697" y="3124541"/>
                  <a:ext cx="46061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2163263" y="3309870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64897" y="3482679"/>
                  <a:ext cx="46061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163865" y="3663054"/>
                  <a:ext cx="46060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2163648" y="3754925"/>
                  <a:ext cx="46060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162879" y="3851511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3" name="Group 326"/>
              <p:cNvGrpSpPr>
                <a:grpSpLocks/>
              </p:cNvGrpSpPr>
              <p:nvPr/>
            </p:nvGrpSpPr>
            <p:grpSpPr bwMode="auto">
              <a:xfrm rot="-600000">
                <a:off x="1955354" y="5609085"/>
                <a:ext cx="47530" cy="914400"/>
                <a:chOff x="2164554" y="3031218"/>
                <a:chExt cx="47530" cy="914400"/>
              </a:xfrm>
            </p:grpSpPr>
            <p:sp>
              <p:nvSpPr>
                <p:cNvPr id="260" name="Rectangle 259"/>
                <p:cNvSpPr/>
                <p:nvPr/>
              </p:nvSpPr>
              <p:spPr>
                <a:xfrm>
                  <a:off x="2164205" y="3030891"/>
                  <a:ext cx="46061" cy="91453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2164493" y="3486457"/>
                  <a:ext cx="444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Rectangle 261"/>
                <p:cNvSpPr/>
                <p:nvPr/>
              </p:nvSpPr>
              <p:spPr>
                <a:xfrm>
                  <a:off x="2164011" y="3032561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2163932" y="3124445"/>
                  <a:ext cx="46060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2163497" y="3309774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2165132" y="3482583"/>
                  <a:ext cx="46060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2164098" y="3662958"/>
                  <a:ext cx="46061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2163881" y="3754829"/>
                  <a:ext cx="46061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2163112" y="3851415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4" name="Rounded Rectangle 253"/>
              <p:cNvSpPr/>
              <p:nvPr/>
            </p:nvSpPr>
            <p:spPr>
              <a:xfrm rot="21000000">
                <a:off x="2070924" y="5693099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ounded Rectangle 254"/>
              <p:cNvSpPr/>
              <p:nvPr/>
            </p:nvSpPr>
            <p:spPr>
              <a:xfrm rot="21000000">
                <a:off x="2402879" y="5634354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Rounded Rectangle 255"/>
              <p:cNvSpPr/>
              <p:nvPr/>
            </p:nvSpPr>
            <p:spPr>
              <a:xfrm rot="21000000">
                <a:off x="2796779" y="5564494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ounded Rectangle 256"/>
              <p:cNvSpPr/>
              <p:nvPr/>
            </p:nvSpPr>
            <p:spPr>
              <a:xfrm rot="21000000">
                <a:off x="3130323" y="5505747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21000000">
                <a:off x="1915270" y="5489870"/>
                <a:ext cx="1362766" cy="5557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21000000">
                <a:off x="2064571" y="6342483"/>
                <a:ext cx="1362766" cy="5557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0" name="Group 1"/>
            <p:cNvGrpSpPr>
              <a:grpSpLocks/>
            </p:cNvGrpSpPr>
            <p:nvPr/>
          </p:nvGrpSpPr>
          <p:grpSpPr bwMode="auto">
            <a:xfrm>
              <a:off x="6223415" y="5349250"/>
              <a:ext cx="72297" cy="670356"/>
              <a:chOff x="6165198" y="3028359"/>
              <a:chExt cx="47530" cy="914400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6165198" y="3028359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2" name="Straight Connector 341"/>
              <p:cNvCxnSpPr/>
              <p:nvPr/>
            </p:nvCxnSpPr>
            <p:spPr>
              <a:xfrm flipV="1">
                <a:off x="6166783" y="3483972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Rectangle 342"/>
              <p:cNvSpPr/>
              <p:nvPr/>
            </p:nvSpPr>
            <p:spPr>
              <a:xfrm>
                <a:off x="6165198" y="3031534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165198" y="312202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165198" y="3307759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6166783" y="3480797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6165198" y="366177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6165198" y="3752259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6165198" y="3849097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50" name="TextBox 349"/>
          <p:cNvSpPr txBox="1"/>
          <p:nvPr/>
        </p:nvSpPr>
        <p:spPr>
          <a:xfrm>
            <a:off x="693095" y="4773175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33A1"/>
                </a:solidFill>
              </a:rPr>
              <a:t>Field Aligned Antenna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648810" y="4811580"/>
            <a:ext cx="203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33A1"/>
                </a:solidFill>
              </a:rPr>
              <a:t>Standard Antenna</a:t>
            </a:r>
            <a:endParaRPr lang="en-US" sz="1600" dirty="0">
              <a:solidFill>
                <a:srgbClr val="0133A1"/>
              </a:solidFill>
            </a:endParaRPr>
          </a:p>
        </p:txBody>
      </p:sp>
      <p:cxnSp>
        <p:nvCxnSpPr>
          <p:cNvPr id="354" name="Straight Arrow Connector 353"/>
          <p:cNvCxnSpPr/>
          <p:nvPr/>
        </p:nvCxnSpPr>
        <p:spPr bwMode="auto">
          <a:xfrm>
            <a:off x="5647340" y="5118820"/>
            <a:ext cx="192025" cy="3456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48E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/>
          <p:nvPr/>
        </p:nvCxnSpPr>
        <p:spPr bwMode="auto">
          <a:xfrm>
            <a:off x="2190890" y="5080415"/>
            <a:ext cx="153620" cy="422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48E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9045" y="951899"/>
            <a:ext cx="4839027" cy="5626311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Experiments to validate full-wave ICRF heating simulations  (TORIC/AORSA/CQL3D)</a:t>
            </a:r>
          </a:p>
          <a:p>
            <a:pPr marL="230188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Compare to fast ion spectra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Generally there was good agreement with the equilibrium fast ion population and scaling with I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P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and P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ICRF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Disagreement on transient formation and decay of the fast ions levels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(Bader NF 2012) </a:t>
            </a:r>
          </a:p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Comparison to </a:t>
            </a:r>
            <a:r>
              <a:rPr lang="en-US" sz="1800" dirty="0" smtClean="0">
                <a:latin typeface="Calibri" pitchFamily="34" charset="0"/>
              </a:rPr>
              <a:t>RF </a:t>
            </a:r>
            <a:r>
              <a:rPr lang="en-US" sz="1800" dirty="0" smtClean="0">
                <a:latin typeface="Calibri" pitchFamily="34" charset="0"/>
              </a:rPr>
              <a:t>waves in plasma (PCI)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Agreement in Minority heating regime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For mode-conversion regime, measured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wave intensity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was 50x lower than code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Is this evidence for nonlinear effects? 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(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Tsujii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PoP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2012)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2235" y="173037"/>
            <a:ext cx="8602719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Substantial Progress in Modeling ICRF Heating Regimes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81746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0" name="Picture 2" descr="C:\Users\g.PSFC\Documents\Physics Meetings\IAEA\IAEA12\Raw material\ICRF fast ion spect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266" y="915578"/>
            <a:ext cx="3593788" cy="2551827"/>
          </a:xfrm>
          <a:prstGeom prst="rect">
            <a:avLst/>
          </a:prstGeom>
          <a:noFill/>
        </p:spPr>
      </p:pic>
      <p:pic>
        <p:nvPicPr>
          <p:cNvPr id="3076" name="Picture 4" descr="C:\Users\g.PSFC\Documents\Physics Meetings\IAEA\IAEA12\Raw material\Naoto_mode_conversion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480" y="3582620"/>
            <a:ext cx="3376581" cy="2888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475" y="951900"/>
            <a:ext cx="4915840" cy="2937960"/>
          </a:xfrm>
        </p:spPr>
        <p:txBody>
          <a:bodyPr tIns="137160" bIns="137160"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100% non-inductive plasmas have been achieved at </a:t>
            </a:r>
            <a:r>
              <a:rPr lang="en-US" sz="1800" dirty="0" smtClean="0">
                <a:latin typeface="Calibri" pitchFamily="34" charset="0"/>
              </a:rPr>
              <a:t>5.4T,  5x10</a:t>
            </a:r>
            <a:r>
              <a:rPr lang="en-US" sz="1800" baseline="30000" dirty="0" smtClean="0">
                <a:latin typeface="Calibri" pitchFamily="34" charset="0"/>
              </a:rPr>
              <a:t>19</a:t>
            </a:r>
            <a:endParaRPr lang="en-US" sz="1800" baseline="300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Modification of current profile leads to formation of an internal transport barrier</a:t>
            </a:r>
            <a:r>
              <a:rPr lang="en-US" sz="1800" b="1" dirty="0" smtClean="0">
                <a:solidFill>
                  <a:srgbClr val="0148E5"/>
                </a:solidFill>
                <a:latin typeface="Calibri" pitchFamily="34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At higher density (&gt;1x10</a:t>
            </a:r>
            <a:r>
              <a:rPr lang="en-US" sz="1800" baseline="30000" dirty="0" smtClean="0">
                <a:latin typeface="Calibri" pitchFamily="34" charset="0"/>
              </a:rPr>
              <a:t>20</a:t>
            </a:r>
            <a:r>
              <a:rPr lang="en-US" sz="1800" dirty="0" smtClean="0">
                <a:latin typeface="Calibri" pitchFamily="34" charset="0"/>
              </a:rPr>
              <a:t>), driven current and fast electron populations drop below simple predictions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Not  linear wave accessibility issue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2200" dirty="0" smtClean="0">
                <a:latin typeface="Calibri" pitchFamily="34" charset="0"/>
              </a:rPr>
              <a:t>LH Is An Efficient Current Driver </a:t>
            </a:r>
            <a:endParaRPr lang="en-US" sz="2200" dirty="0" smtClean="0">
              <a:latin typeface="Calibri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200" dirty="0" smtClean="0">
                <a:latin typeface="Calibri" pitchFamily="34" charset="0"/>
              </a:rPr>
              <a:t>A</a:t>
            </a:r>
            <a:r>
              <a:rPr lang="en-US" sz="2200" dirty="0" smtClean="0">
                <a:latin typeface="Calibri" pitchFamily="34" charset="0"/>
              </a:rPr>
              <a:t>t </a:t>
            </a:r>
            <a:r>
              <a:rPr lang="en-US" sz="2200" dirty="0" smtClean="0">
                <a:latin typeface="Calibri" pitchFamily="34" charset="0"/>
              </a:rPr>
              <a:t>The ITER </a:t>
            </a:r>
            <a:r>
              <a:rPr lang="en-US" sz="2200" dirty="0" smtClean="0">
                <a:latin typeface="Calibri" pitchFamily="34" charset="0"/>
              </a:rPr>
              <a:t>B</a:t>
            </a:r>
            <a:r>
              <a:rPr lang="en-US" sz="2200" baseline="-25000" dirty="0" smtClean="0">
                <a:latin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smtClean="0">
                <a:latin typeface="Calibri" pitchFamily="34" charset="0"/>
              </a:rPr>
              <a:t>Density and RF </a:t>
            </a:r>
            <a:r>
              <a:rPr lang="en-US" sz="2200" dirty="0" smtClean="0">
                <a:latin typeface="Calibri" pitchFamily="34" charset="0"/>
              </a:rPr>
              <a:t>frequency </a:t>
            </a: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21210" y="4235505"/>
            <a:ext cx="1113745" cy="605294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EX/P2-16  </a:t>
            </a:r>
          </a:p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Shiraiwa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C:\Users\g.PSFC\Documents\Physics Meetings\IAEA\IAEA12\Raw material\LHEAF_high_den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1190320"/>
            <a:ext cx="1997060" cy="3781503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41570" y="4965199"/>
            <a:ext cx="4378170" cy="14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wave (LHEAF/VERD) FE and ray tracing models (GENRAY) find that large fraction of wave energy propagates in plasma edge and SOL at high densities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0" name="Picture 2" descr="C:\Users\g.PSFC\Documents\Physics Meetings\IAEA\IAEA12\Raw material\hxr_vs_nebar_08_w_S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56" y="3627146"/>
            <a:ext cx="4045658" cy="307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475" y="951900"/>
            <a:ext cx="4915840" cy="2937960"/>
          </a:xfrm>
        </p:spPr>
        <p:txBody>
          <a:bodyPr tIns="137160" bIns="137160"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100% non-inductive plasmas have been achieved at </a:t>
            </a:r>
            <a:r>
              <a:rPr lang="en-US" sz="1800" dirty="0" smtClean="0">
                <a:latin typeface="Calibri" pitchFamily="34" charset="0"/>
              </a:rPr>
              <a:t>5.4T,  5x10</a:t>
            </a:r>
            <a:r>
              <a:rPr lang="en-US" sz="1800" baseline="30000" dirty="0" smtClean="0">
                <a:latin typeface="Calibri" pitchFamily="34" charset="0"/>
              </a:rPr>
              <a:t>19</a:t>
            </a:r>
            <a:endParaRPr lang="en-US" sz="1800" baseline="300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Modification of current profile leads to formation of an internal transport barrier</a:t>
            </a:r>
            <a:r>
              <a:rPr lang="en-US" sz="1800" b="1" dirty="0" smtClean="0">
                <a:solidFill>
                  <a:srgbClr val="0148E5"/>
                </a:solidFill>
                <a:latin typeface="Calibri" pitchFamily="34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At higher density (&gt;1x10</a:t>
            </a:r>
            <a:r>
              <a:rPr lang="en-US" sz="1800" baseline="30000" dirty="0" smtClean="0">
                <a:latin typeface="Calibri" pitchFamily="34" charset="0"/>
              </a:rPr>
              <a:t>20</a:t>
            </a:r>
            <a:r>
              <a:rPr lang="en-US" sz="1800" dirty="0" smtClean="0">
                <a:latin typeface="Calibri" pitchFamily="34" charset="0"/>
              </a:rPr>
              <a:t>), driven current and fast electron populations drop below simple predictions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133A1"/>
                </a:solidFill>
                <a:latin typeface="Calibri" pitchFamily="34" charset="0"/>
              </a:rPr>
              <a:t>Not  linear wave accessibility issue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2200" dirty="0" smtClean="0">
                <a:latin typeface="Calibri" pitchFamily="34" charset="0"/>
              </a:rPr>
              <a:t>LH Is An Efficient Current Driver </a:t>
            </a:r>
            <a:endParaRPr lang="en-US" sz="2200" dirty="0" smtClean="0">
              <a:latin typeface="Calibri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200" dirty="0" smtClean="0">
                <a:latin typeface="Calibri" pitchFamily="34" charset="0"/>
              </a:rPr>
              <a:t>A</a:t>
            </a:r>
            <a:r>
              <a:rPr lang="en-US" sz="2200" dirty="0" smtClean="0">
                <a:latin typeface="Calibri" pitchFamily="34" charset="0"/>
              </a:rPr>
              <a:t>t </a:t>
            </a:r>
            <a:r>
              <a:rPr lang="en-US" sz="2200" dirty="0" smtClean="0">
                <a:latin typeface="Calibri" pitchFamily="34" charset="0"/>
              </a:rPr>
              <a:t>The ITER </a:t>
            </a:r>
            <a:r>
              <a:rPr lang="en-US" sz="2200" dirty="0" smtClean="0">
                <a:latin typeface="Calibri" pitchFamily="34" charset="0"/>
              </a:rPr>
              <a:t>B</a:t>
            </a:r>
            <a:r>
              <a:rPr lang="en-US" sz="2200" baseline="-25000" dirty="0" smtClean="0">
                <a:latin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smtClean="0">
                <a:latin typeface="Calibri" pitchFamily="34" charset="0"/>
              </a:rPr>
              <a:t>Density and RF </a:t>
            </a:r>
            <a:r>
              <a:rPr lang="en-US" sz="2200" dirty="0" smtClean="0">
                <a:latin typeface="Calibri" pitchFamily="34" charset="0"/>
              </a:rPr>
              <a:t>frequency </a:t>
            </a: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21210" y="4235505"/>
            <a:ext cx="1113745" cy="605294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EX/P2-16  </a:t>
            </a:r>
          </a:p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Shiraiwa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C:\Users\g.PSFC\Documents\Physics Meetings\IAEA\IAEA12\Raw material\LHEAF_high_den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1190320"/>
            <a:ext cx="1997060" cy="3781503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41570" y="4965199"/>
            <a:ext cx="4378170" cy="14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wave (LHEAF/VERD) FE and ray tracing models (GENRAY) find that large fraction of wave energy propagates in plasma edge and SOL at high densities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9634" name="Picture 2" descr="C:\Users\g.PSFC\Documents\Physics Meetings\IAEA\IAEA12\Raw material\hxr_vs_nebar_08_w_SOL_with_fullw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09020"/>
            <a:ext cx="3994120" cy="304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475" y="951899"/>
            <a:ext cx="4301360" cy="5391751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Mechanisms connected to low single-pass absorption</a:t>
            </a:r>
          </a:p>
          <a:p>
            <a:pPr marL="512763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High-frequency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probe measurements find evidence of PDI on high-field side</a:t>
            </a:r>
          </a:p>
          <a:p>
            <a:pPr marL="512763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Collisional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wave damping in edge </a:t>
            </a:r>
          </a:p>
          <a:p>
            <a:pPr marL="512763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Loss of fast electrons created near plasma edge 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</a:rPr>
              <a:t>Solution </a:t>
            </a:r>
            <a:r>
              <a:rPr lang="en-US" sz="1800" dirty="0" smtClean="0">
                <a:latin typeface="Calibri" pitchFamily="34" charset="0"/>
              </a:rPr>
              <a:t>is </a:t>
            </a:r>
            <a:r>
              <a:rPr lang="en-US" sz="1800" dirty="0" smtClean="0">
                <a:latin typeface="Calibri" pitchFamily="34" charset="0"/>
              </a:rPr>
              <a:t>to run with higher single-pass absorption  (as ITER will)</a:t>
            </a:r>
          </a:p>
          <a:p>
            <a:pPr marL="512763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Higher T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and/or change in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poloidal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location of 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launcher</a:t>
            </a:r>
          </a:p>
          <a:p>
            <a:pPr marL="512763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Additional </a:t>
            </a:r>
            <a:r>
              <a:rPr lang="en-US" sz="1800" dirty="0" err="1" smtClean="0">
                <a:solidFill>
                  <a:srgbClr val="0133A1"/>
                </a:solidFill>
                <a:latin typeface="Calibri" pitchFamily="34" charset="0"/>
              </a:rPr>
              <a:t>poloidally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displaced launcher is planned</a:t>
            </a:r>
            <a:endParaRPr lang="en-US" sz="1800" dirty="0" smtClean="0">
              <a:solidFill>
                <a:srgbClr val="0133A1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LHCD Modeling Focused on Physics of “Density Limit”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740650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5756" y="5877272"/>
            <a:ext cx="2112275" cy="605294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EX/P2-16 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Shiraiwa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15888" indent="-115888">
              <a:lnSpc>
                <a:spcPts val="2000"/>
              </a:lnSpc>
              <a:spcAft>
                <a:spcPts val="0"/>
              </a:spcAft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FTP/P1-22  </a:t>
            </a: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Wallace</a:t>
            </a:r>
          </a:p>
        </p:txBody>
      </p:sp>
      <p:pic>
        <p:nvPicPr>
          <p:cNvPr id="1027" name="Picture 3" descr="C:\Users\g.PSFC\Documents\Physics Meetings\IAEA\IAEA12\Raw material\lh_spectra_v6_cs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817460"/>
            <a:ext cx="3856336" cy="2688350"/>
          </a:xfrm>
          <a:prstGeom prst="rect">
            <a:avLst/>
          </a:prstGeom>
          <a:noFill/>
        </p:spPr>
      </p:pic>
      <p:pic>
        <p:nvPicPr>
          <p:cNvPr id="1028" name="Picture 4" descr="C:\Users\g.PSFC\Documents\Physics Meetings\IAEA\IAEA12\Raw material\HXR_density_dependence_He_onl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455" y="3676191"/>
            <a:ext cx="4028607" cy="289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0" y="173037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Core Impurity Transport – Validation of </a:t>
            </a:r>
            <a:r>
              <a:rPr lang="en-US" sz="2400" dirty="0" err="1" smtClean="0">
                <a:latin typeface="Calibri" pitchFamily="34" charset="0"/>
              </a:rPr>
              <a:t>Gyrokinetic</a:t>
            </a:r>
            <a:r>
              <a:rPr lang="en-US" sz="2400" dirty="0" smtClean="0">
                <a:latin typeface="Calibri" pitchFamily="34" charset="0"/>
              </a:rPr>
              <a:t> Model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8350" y="77905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1085" y="5694895"/>
            <a:ext cx="2112245" cy="605294"/>
          </a:xfrm>
          <a:prstGeom prst="rect">
            <a:avLst/>
          </a:prstGeom>
          <a:solidFill>
            <a:srgbClr val="DDE5F3"/>
          </a:solidFill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2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EX/P3-23  Howard</a:t>
            </a:r>
          </a:p>
          <a:p>
            <a:pPr marL="115888" indent="-115888">
              <a:lnSpc>
                <a:spcPts val="2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EX/P3-01 </a:t>
            </a:r>
            <a:r>
              <a:rPr lang="en-US" sz="1600" b="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Reinke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7450" y="5502870"/>
            <a:ext cx="5952775" cy="9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Tahoma" pitchFamily="34" charset="0"/>
              <a:buChar char="●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Parallel impurity transport theory extended to account for ICRF fast ions – agrees with observed 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oloidal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impurity density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asymmetry </a:t>
            </a:r>
          </a:p>
        </p:txBody>
      </p:sp>
      <p:pic>
        <p:nvPicPr>
          <p:cNvPr id="10243" name="Picture 3" descr="C:\Users\g.PSFC\Documents\Physics Meetings\IAEA\IAEA12\Raw material\Imp_tran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899" y="971081"/>
            <a:ext cx="4378751" cy="430136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9045" y="932675"/>
            <a:ext cx="4262955" cy="4666185"/>
          </a:xfrm>
          <a:solidFill>
            <a:schemeClr val="bg1"/>
          </a:solidFill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Impurity transport studied using LBO method – well defined, non-intrinsic source </a:t>
            </a:r>
          </a:p>
          <a:p>
            <a:pPr marL="461963" lvl="1" indent="-2317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Time-dependent Ca</a:t>
            </a:r>
            <a:r>
              <a:rPr lang="en-US" sz="1800" baseline="30000" dirty="0" smtClean="0">
                <a:solidFill>
                  <a:srgbClr val="0133A1"/>
                </a:solidFill>
                <a:latin typeface="Calibri" pitchFamily="34" charset="0"/>
              </a:rPr>
              <a:t>18+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brightness profiles measured with x-ray-imaging</a:t>
            </a:r>
          </a:p>
          <a:p>
            <a:pPr marL="461963" lvl="1" indent="-2317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STRAHL used in iterative loop to determine experiment D,V profiles and experimental uncertainties</a:t>
            </a:r>
          </a:p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GYRO used for nonlinear modeling and sensitivity studies</a:t>
            </a:r>
          </a:p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</a:rPr>
              <a:t>Simultaneous agreement achieved for ion heat and impurity D and V; but not with electron heat transport </a:t>
            </a:r>
          </a:p>
          <a:p>
            <a:pPr marL="461963" lvl="1" indent="-2317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Extension of simulations to higher k modes does not solve discrepancy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93095" y="1047890"/>
            <a:ext cx="4570194" cy="5415105"/>
          </a:xfrm>
        </p:spPr>
        <p:txBody>
          <a:bodyPr tIns="137160" bIns="137160"/>
          <a:lstStyle/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For OH discharges - simultaneous changes in </a:t>
            </a:r>
          </a:p>
          <a:p>
            <a:pPr marL="512763" lvl="1" indent="-2825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Energy confinement scaling; electron to ion dominated transport</a:t>
            </a:r>
          </a:p>
          <a:p>
            <a:pPr marL="512763" lvl="1" indent="-2825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Disappearance of higher freq. density fluctuations,  T</a:t>
            </a:r>
            <a:r>
              <a:rPr lang="en-US" sz="1800" baseline="-25000" dirty="0" smtClean="0">
                <a:solidFill>
                  <a:srgbClr val="0133A1"/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 fluctuations</a:t>
            </a:r>
          </a:p>
          <a:p>
            <a:pPr marL="512763" lvl="1" indent="-2825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Flow reversal  at q</a:t>
            </a:r>
            <a:r>
              <a:rPr lang="en-US" sz="1800" dirty="0" smtClean="0">
                <a:solidFill>
                  <a:srgbClr val="0133A1"/>
                </a:solidFill>
                <a:latin typeface="OpenSymbol"/>
                <a:ea typeface="OpenSymbol"/>
              </a:rPr>
              <a:t>≈</a:t>
            </a: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3/2 surface</a:t>
            </a:r>
          </a:p>
          <a:p>
            <a:pPr marL="512763" lvl="1" indent="-2825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Non-local to local heat transport</a:t>
            </a:r>
          </a:p>
          <a:p>
            <a:pPr marL="512763" lvl="1" indent="-2825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Edge impurity asymmetry</a:t>
            </a:r>
          </a:p>
          <a:p>
            <a:pPr marL="230188" lvl="0" indent="-230188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In L-mode, self-generated rotation profile transitions from peaked to hollow as n</a:t>
            </a:r>
            <a:r>
              <a:rPr lang="en-US" sz="1800" baseline="-25000" dirty="0" smtClean="0">
                <a:latin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</a:rPr>
              <a:t> goes from 1 to 1.2 x10</a:t>
            </a:r>
            <a:r>
              <a:rPr lang="en-US" sz="1800" baseline="30000" dirty="0" smtClean="0">
                <a:latin typeface="Calibri" pitchFamily="34" charset="0"/>
              </a:rPr>
              <a:t>20</a:t>
            </a:r>
            <a:r>
              <a:rPr lang="en-US" sz="1800" dirty="0" smtClean="0">
                <a:latin typeface="Calibri" pitchFamily="34" charset="0"/>
              </a:rPr>
              <a:t>  (at I</a:t>
            </a:r>
            <a:r>
              <a:rPr lang="en-US" sz="1800" baseline="-25000" dirty="0" smtClean="0">
                <a:latin typeface="Calibri" pitchFamily="34" charset="0"/>
              </a:rPr>
              <a:t>P</a:t>
            </a:r>
            <a:r>
              <a:rPr lang="en-US" sz="1800" dirty="0" smtClean="0">
                <a:latin typeface="Calibri" pitchFamily="34" charset="0"/>
              </a:rPr>
              <a:t> = 0.8 MA)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rgbClr val="0133A1"/>
                </a:solidFill>
                <a:latin typeface="Calibri" pitchFamily="34" charset="0"/>
              </a:rPr>
              <a:t>Correlated change in momentum and impurity pinch velocities (but with opposite signs)</a:t>
            </a:r>
          </a:p>
          <a:p>
            <a:pPr marL="461963" lvl="1" indent="-231775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latin typeface="Calibri" pitchFamily="34" charset="0"/>
              </a:rPr>
              <a:t>Transition is not at the predicted linear-</a:t>
            </a:r>
            <a:r>
              <a:rPr lang="en-US" sz="1800" dirty="0" err="1" smtClean="0">
                <a:latin typeface="Calibri" pitchFamily="34" charset="0"/>
              </a:rPr>
              <a:t>gk</a:t>
            </a:r>
            <a:r>
              <a:rPr lang="en-US" sz="1800" dirty="0" smtClean="0">
                <a:latin typeface="Calibri" pitchFamily="34" charset="0"/>
              </a:rPr>
              <a:t> ITG/TEM boundary.</a:t>
            </a:r>
            <a:endParaRPr lang="en-US" sz="1800" i="1" dirty="0" smtClean="0">
              <a:latin typeface="Calibri" pitchFamily="34" charset="0"/>
            </a:endParaRPr>
          </a:p>
          <a:p>
            <a:pPr marL="512763" lvl="1" indent="-282575"/>
            <a:endParaRPr lang="en-US" sz="1800" dirty="0" smtClean="0">
              <a:latin typeface="Calibri" pitchFamily="34" charset="0"/>
              <a:ea typeface="+mn-ea"/>
              <a:cs typeface="+mn-cs"/>
            </a:endParaRPr>
          </a:p>
          <a:p>
            <a:pPr marL="512763" lvl="1" indent="-282575"/>
            <a:endParaRPr lang="en-US" sz="1800" dirty="0" smtClean="0">
              <a:solidFill>
                <a:srgbClr val="0133A1"/>
              </a:solidFill>
              <a:latin typeface="Calibri" pitchFamily="34" charset="0"/>
            </a:endParaRPr>
          </a:p>
          <a:p>
            <a:pPr marL="512763" lvl="1" indent="-282575"/>
            <a:endParaRPr lang="en-US" sz="1800" dirty="0" smtClean="0">
              <a:solidFill>
                <a:srgbClr val="0133A1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2665" y="126170"/>
            <a:ext cx="8229600" cy="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Transport Explored at Transition Between Electron and Ion Dominated Transport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08310" y="932675"/>
            <a:ext cx="7543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31390" y="4734770"/>
            <a:ext cx="2534730" cy="161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230188" lvl="0" indent="-230188" eaLnBrk="0" hangingPunct="0">
              <a:spcBef>
                <a:spcPct val="20000"/>
              </a:spcBef>
              <a:buClr>
                <a:schemeClr val="accent2"/>
              </a:buClr>
              <a:buFont typeface="Tahoma" pitchFamily="34" charset="0"/>
              <a:buChar char="●"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493720" y="5003605"/>
            <a:ext cx="3454644" cy="1152150"/>
          </a:xfrm>
          <a:prstGeom prst="rect">
            <a:avLst/>
          </a:prstGeom>
          <a:solidFill>
            <a:srgbClr val="DDE5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marL="230188" indent="-230188" eaLnBrk="0" hangingPunct="0">
              <a:spcBef>
                <a:spcPct val="20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b="0" dirty="0" err="1" smtClean="0">
                <a:latin typeface="Calibri" pitchFamily="34" charset="0"/>
              </a:rPr>
              <a:t>Ohmic</a:t>
            </a:r>
            <a:r>
              <a:rPr lang="en-US" b="0" dirty="0" smtClean="0">
                <a:latin typeface="Calibri" pitchFamily="34" charset="0"/>
              </a:rPr>
              <a:t> phenomena occur at q dependent, critical density  (or 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="0" dirty="0" smtClean="0">
                <a:latin typeface="Calibri" pitchFamily="34" charset="0"/>
              </a:rPr>
              <a:t>* at q</a:t>
            </a:r>
            <a:r>
              <a:rPr lang="en-US" b="0" dirty="0" smtClean="0">
                <a:latin typeface="Calibri" pitchFamily="34" charset="0"/>
                <a:ea typeface="OpenSymbol"/>
              </a:rPr>
              <a:t>≈</a:t>
            </a:r>
            <a:r>
              <a:rPr lang="en-US" b="0" dirty="0" smtClean="0">
                <a:latin typeface="Calibri" pitchFamily="34" charset="0"/>
              </a:rPr>
              <a:t>3/2)  </a:t>
            </a:r>
            <a:r>
              <a:rPr lang="en-US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EX/2-2 Rice</a:t>
            </a:r>
          </a:p>
        </p:txBody>
      </p:sp>
      <p:pic>
        <p:nvPicPr>
          <p:cNvPr id="3074" name="Picture 2" descr="C:\Users\g.PSFC\Documents\Physics Meetings\IAEA\IAEA12\Raw material\cprrfig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695" y="1124700"/>
            <a:ext cx="3407843" cy="371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198023</TotalTime>
  <Words>2400</Words>
  <Application>Microsoft Office PowerPoint</Application>
  <PresentationFormat>On-screen Show (4:3)</PresentationFormat>
  <Paragraphs>314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Tahoma</vt:lpstr>
      <vt:lpstr>Calibri</vt:lpstr>
      <vt:lpstr>Euclid Extra</vt:lpstr>
      <vt:lpstr>OpenSymbol</vt:lpstr>
      <vt:lpstr>Symbol</vt:lpstr>
      <vt:lpstr>Cambria</vt:lpstr>
      <vt:lpstr>Verdana</vt:lpstr>
      <vt:lpstr>SymbolMono BT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MIT PSFC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Visions for Data Management and Remote Collaboration on ITER</dc:title>
  <dc:creator>Martin Greenwald</dc:creator>
  <cp:lastModifiedBy>Martin Greenwald</cp:lastModifiedBy>
  <cp:revision>2861</cp:revision>
  <dcterms:created xsi:type="dcterms:W3CDTF">2005-10-03T18:27:06Z</dcterms:created>
  <dcterms:modified xsi:type="dcterms:W3CDTF">2012-10-05T20:39:23Z</dcterms:modified>
</cp:coreProperties>
</file>