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087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7" r:id="rId3"/>
    <p:sldId id="291" r:id="rId4"/>
    <p:sldId id="278" r:id="rId5"/>
    <p:sldId id="279" r:id="rId6"/>
    <p:sldId id="280" r:id="rId7"/>
    <p:sldId id="282" r:id="rId8"/>
    <p:sldId id="281" r:id="rId9"/>
    <p:sldId id="283" r:id="rId10"/>
    <p:sldId id="284" r:id="rId11"/>
    <p:sldId id="285" r:id="rId12"/>
    <p:sldId id="287" r:id="rId13"/>
    <p:sldId id="286" r:id="rId14"/>
    <p:sldId id="288" r:id="rId15"/>
    <p:sldId id="289" r:id="rId16"/>
    <p:sldId id="290" r:id="rId1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3CFFF"/>
    <a:srgbClr val="737DFF"/>
    <a:srgbClr val="1E1FFF"/>
    <a:srgbClr val="C6C0FF"/>
    <a:srgbClr val="FEFF7D"/>
    <a:srgbClr val="FF6FCF"/>
    <a:srgbClr val="FFFFCC"/>
    <a:srgbClr val="FF9999"/>
    <a:srgbClr val="CCFF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9643" autoAdjust="0"/>
  </p:normalViewPr>
  <p:slideViewPr>
    <p:cSldViewPr>
      <p:cViewPr>
        <p:scale>
          <a:sx n="110" d="100"/>
          <a:sy n="110" d="100"/>
        </p:scale>
        <p:origin x="-4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A4F063E-6811-4E76-B5A3-99EC45582830}" type="datetime1">
              <a:rPr lang="en-US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DF0AAC-B0BD-4022-B7D9-C2A7F65C8E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3E99117-3F4A-461D-AB74-0C368CC1CA1C}" type="datetime1">
              <a:rPr lang="en-US"/>
              <a:pPr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D5D4099-1B77-460D-992F-AF9D3F7A0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309010"/>
            <a:ext cx="6096000" cy="58477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12244" y="3274786"/>
            <a:ext cx="3719512" cy="42575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12244" y="5461001"/>
            <a:ext cx="3719512" cy="392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 b="1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04800" y="6553200"/>
            <a:ext cx="8229600" cy="91440"/>
          </a:xfrm>
          <a:prstGeom prst="rect">
            <a:avLst/>
          </a:prstGeom>
          <a:gradFill>
            <a:gsLst>
              <a:gs pos="0">
                <a:srgbClr val="D3CFFF"/>
              </a:gs>
              <a:gs pos="100000">
                <a:srgbClr val="737DF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71112"/>
            <a:ext cx="8229600" cy="6146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6071" y="788736"/>
            <a:ext cx="8779329" cy="1"/>
          </a:xfrm>
          <a:prstGeom prst="line">
            <a:avLst/>
          </a:prstGeom>
          <a:ln w="41275">
            <a:gradFill flip="none" rotWithShape="1">
              <a:gsLst>
                <a:gs pos="0">
                  <a:srgbClr val="D3CFFF"/>
                </a:gs>
                <a:gs pos="100000">
                  <a:srgbClr val="737D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569158" y="6438231"/>
            <a:ext cx="406324" cy="263389"/>
          </a:xfrm>
          <a:prstGeom prst="rect">
            <a:avLst/>
          </a:prstGeom>
        </p:spPr>
        <p:txBody>
          <a:bodyPr wrap="none" anchor="ctr" anchorCtr="0"/>
          <a:lstStyle>
            <a:lvl1pPr algn="ctr"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34853A94-6A2E-B849-AD03-223A80854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381674" y="6443579"/>
            <a:ext cx="5019126" cy="2761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rgbClr val="737D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IAEA FEC-2012, San Diego / 12 October 2012 / SEE 1-1 / H. Neilson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39725" y="685800"/>
            <a:ext cx="8524875" cy="5656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3200">
                <a:latin typeface="Arial"/>
                <a:cs typeface="Arial"/>
              </a:defRPr>
            </a:lvl1pPr>
            <a:lvl2pPr marL="512763" indent="-228600">
              <a:defRPr sz="2800">
                <a:latin typeface="Arial"/>
                <a:cs typeface="Arial"/>
              </a:defRPr>
            </a:lvl2pPr>
            <a:lvl3pPr marL="741363" indent="-228600">
              <a:buFont typeface="Courier New"/>
              <a:buChar char="o"/>
              <a:defRPr sz="2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 flipV="1">
            <a:off x="5974080" y="3230880"/>
            <a:ext cx="5943600" cy="91440"/>
          </a:xfrm>
          <a:prstGeom prst="rect">
            <a:avLst/>
          </a:prstGeom>
          <a:gradFill>
            <a:gsLst>
              <a:gs pos="0">
                <a:srgbClr val="D3CFFF"/>
              </a:gs>
              <a:gs pos="100000">
                <a:srgbClr val="737DF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467600" cy="1447800"/>
          </a:xfrm>
        </p:spPr>
        <p:txBody>
          <a:bodyPr/>
          <a:lstStyle/>
          <a:p>
            <a:r>
              <a:rPr lang="en-US" sz="4000" dirty="0" smtClean="0"/>
              <a:t>International Perspectives on a Path to MFE DEMO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6800" y="3352800"/>
            <a:ext cx="7010400" cy="1255215"/>
          </a:xfrm>
        </p:spPr>
        <p:txBody>
          <a:bodyPr/>
          <a:lstStyle/>
          <a:p>
            <a:r>
              <a:rPr lang="en-US" i="1" dirty="0" smtClean="0"/>
              <a:t>presented by: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Hutch Neilson</a:t>
            </a:r>
          </a:p>
          <a:p>
            <a:r>
              <a:rPr lang="en-US" dirty="0" smtClean="0"/>
              <a:t>Princeton Plasma Physics Laboratory, U.S.A.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5461001"/>
            <a:ext cx="6400800" cy="1001813"/>
          </a:xfrm>
        </p:spPr>
        <p:txBody>
          <a:bodyPr/>
          <a:lstStyle/>
          <a:p>
            <a:r>
              <a:rPr lang="en-US" dirty="0" smtClean="0"/>
              <a:t>IAEA Fusion Energy Conference – 2012</a:t>
            </a:r>
          </a:p>
          <a:p>
            <a:r>
              <a:rPr lang="en-US" dirty="0" smtClean="0"/>
              <a:t>San Diego, CA  U.S.A.</a:t>
            </a:r>
          </a:p>
          <a:p>
            <a:r>
              <a:rPr lang="en-US" dirty="0" smtClean="0"/>
              <a:t>12 October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DEMO and the Roadmap to DEMO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8624456" cy="5446379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Socio-economic goals for DEMO are broadly agreed: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High level of worker and public safety.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Low environmental impact.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Closed fuel cycle.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High availability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Potential for economic competitiveness.</a:t>
            </a:r>
            <a:endParaRPr lang="en-US" sz="2400" dirty="0" smtClean="0"/>
          </a:p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Internationally, conditions </a:t>
            </a:r>
            <a:r>
              <a:rPr lang="en-US" sz="2400" b="1" dirty="0" smtClean="0"/>
              <a:t>for DEMO R&amp;D vary </a:t>
            </a:r>
            <a:r>
              <a:rPr lang="en-US" sz="2400" b="1" dirty="0" smtClean="0"/>
              <a:t>widely:</a:t>
            </a:r>
            <a:endParaRPr lang="en-US" sz="2400" b="1" dirty="0" smtClean="0"/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Perceived need and urgency for fusion.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Priority of funding for fusion relative to other national needs.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Perceived risks and uncertainties of fusion.</a:t>
            </a:r>
          </a:p>
          <a:p>
            <a:pPr marL="280988" indent="-280988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There is no agreed-upon single roadmap to DEMO.</a:t>
            </a:r>
            <a:endParaRPr lang="en-US" sz="2400" dirty="0" smtClean="0"/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endParaRPr lang="en-US" sz="2400" b="1" dirty="0" smtClean="0"/>
          </a:p>
          <a:p>
            <a:pPr marL="280988" indent="-280988">
              <a:lnSpc>
                <a:spcPct val="105000"/>
              </a:lnSpc>
              <a:spcBef>
                <a:spcPts val="300"/>
              </a:spcBef>
            </a:pPr>
            <a:endParaRPr lang="en-US" sz="2400" b="1" dirty="0" smtClean="0"/>
          </a:p>
          <a:p>
            <a:pPr marL="280988" indent="-280988">
              <a:lnSpc>
                <a:spcPct val="105000"/>
              </a:lnSpc>
              <a:spcBef>
                <a:spcPts val="300"/>
              </a:spcBef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oadmap_eng.highresCrisp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6203" r="-1119"/>
          <a:stretch>
            <a:fillRect/>
          </a:stretch>
        </p:blipFill>
        <p:spPr>
          <a:xfrm>
            <a:off x="828187" y="1174649"/>
            <a:ext cx="7630013" cy="5302352"/>
          </a:xfrm>
        </p:spPr>
      </p:pic>
      <p:sp>
        <p:nvSpPr>
          <p:cNvPr id="30" name="Rectangle 29"/>
          <p:cNvSpPr/>
          <p:nvPr/>
        </p:nvSpPr>
        <p:spPr>
          <a:xfrm>
            <a:off x="6705600" y="4876800"/>
            <a:ext cx="2133600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*Fusion Energy Forum of Japan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Courtesy of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Prof. K. Okano, 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Univ. of Tokyo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8"/>
            <a:ext cx="8229600" cy="767088"/>
          </a:xfrm>
        </p:spPr>
        <p:txBody>
          <a:bodyPr/>
          <a:lstStyle/>
          <a:p>
            <a:r>
              <a:rPr lang="en-US" sz="2400" dirty="0" smtClean="0"/>
              <a:t>Elements of a Detailed Roadmap:</a:t>
            </a:r>
            <a:br>
              <a:rPr lang="en-US" sz="2400" dirty="0" smtClean="0"/>
            </a:br>
            <a:r>
              <a:rPr lang="en-US" sz="2400" dirty="0" smtClean="0"/>
              <a:t>An Illustration from a Case Study (2007)*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2428387" y="888079"/>
            <a:ext cx="5203802" cy="270160"/>
            <a:chOff x="2537690" y="1051561"/>
            <a:chExt cx="5203802" cy="270160"/>
          </a:xfrm>
        </p:grpSpPr>
        <p:sp>
          <p:nvSpPr>
            <p:cNvPr id="12" name="Rectangle 11"/>
            <p:cNvSpPr/>
            <p:nvPr/>
          </p:nvSpPr>
          <p:spPr>
            <a:xfrm>
              <a:off x="2537690" y="1051561"/>
              <a:ext cx="697989" cy="243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2010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43503" y="1077882"/>
              <a:ext cx="697989" cy="243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2050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Line Callout 1 17"/>
          <p:cNvSpPr/>
          <p:nvPr/>
        </p:nvSpPr>
        <p:spPr>
          <a:xfrm>
            <a:off x="7239000" y="1219200"/>
            <a:ext cx="1524000" cy="533400"/>
          </a:xfrm>
          <a:prstGeom prst="borderCallout1">
            <a:avLst>
              <a:gd name="adj1" fmla="val 32438"/>
              <a:gd name="adj2" fmla="val -2065"/>
              <a:gd name="adj3" fmla="val 76869"/>
              <a:gd name="adj4" fmla="val -95209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ITER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86400" y="4724400"/>
            <a:ext cx="3539850" cy="1981200"/>
            <a:chOff x="5105400" y="4953000"/>
            <a:chExt cx="3539850" cy="1981200"/>
          </a:xfrm>
        </p:grpSpPr>
        <p:sp>
          <p:nvSpPr>
            <p:cNvPr id="22" name="Line Callout 1 21"/>
            <p:cNvSpPr/>
            <p:nvPr/>
          </p:nvSpPr>
          <p:spPr>
            <a:xfrm>
              <a:off x="5715000" y="4953000"/>
              <a:ext cx="2900680" cy="533400"/>
            </a:xfrm>
            <a:prstGeom prst="borderCallout1">
              <a:avLst>
                <a:gd name="adj1" fmla="val 59105"/>
                <a:gd name="adj2" fmla="val -217"/>
                <a:gd name="adj3" fmla="val 149137"/>
                <a:gd name="adj4" fmla="val -63216"/>
              </a:avLst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In-pile </a:t>
              </a:r>
              <a:r>
                <a:rPr lang="en-US" sz="2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mat’l</a:t>
              </a:r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irradiation</a:t>
              </a:r>
              <a:endParaRPr lang="en-US" sz="2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Line Callout 1 23"/>
            <p:cNvSpPr/>
            <p:nvPr/>
          </p:nvSpPr>
          <p:spPr>
            <a:xfrm>
              <a:off x="5105400" y="6324600"/>
              <a:ext cx="3281680" cy="609600"/>
            </a:xfrm>
            <a:prstGeom prst="borderCallout1">
              <a:avLst>
                <a:gd name="adj1" fmla="val 59105"/>
                <a:gd name="adj2" fmla="val -217"/>
                <a:gd name="adj3" fmla="val 28629"/>
                <a:gd name="adj4" fmla="val -39595"/>
              </a:avLst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Divertor Test Facility (?)</a:t>
              </a:r>
              <a:endParaRPr lang="en-US" sz="2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Line Callout 1 22"/>
            <p:cNvSpPr/>
            <p:nvPr/>
          </p:nvSpPr>
          <p:spPr>
            <a:xfrm>
              <a:off x="5744570" y="5615710"/>
              <a:ext cx="2900680" cy="609600"/>
            </a:xfrm>
            <a:prstGeom prst="borderCallout1">
              <a:avLst>
                <a:gd name="adj1" fmla="val 59105"/>
                <a:gd name="adj2" fmla="val -217"/>
                <a:gd name="adj3" fmla="val 79105"/>
                <a:gd name="adj4" fmla="val -23025"/>
              </a:avLst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Fusion neutron irradiation (IFMIF)</a:t>
              </a:r>
              <a:endParaRPr lang="en-US" sz="2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5" name="Line Callout 1 24"/>
          <p:cNvSpPr/>
          <p:nvPr/>
        </p:nvSpPr>
        <p:spPr>
          <a:xfrm>
            <a:off x="5943600" y="4038600"/>
            <a:ext cx="2900680" cy="533400"/>
          </a:xfrm>
          <a:prstGeom prst="borderCallout1">
            <a:avLst>
              <a:gd name="adj1" fmla="val 59105"/>
              <a:gd name="adj2" fmla="val -217"/>
              <a:gd name="adj3" fmla="val 62556"/>
              <a:gd name="adj4" fmla="val -30180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DEMO Blanket Tests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Line Callout 1 25"/>
          <p:cNvSpPr/>
          <p:nvPr/>
        </p:nvSpPr>
        <p:spPr>
          <a:xfrm>
            <a:off x="5638800" y="1905000"/>
            <a:ext cx="3352800" cy="685800"/>
          </a:xfrm>
          <a:prstGeom prst="borderCallout1">
            <a:avLst>
              <a:gd name="adj1" fmla="val 41248"/>
              <a:gd name="adj2" fmla="val -768"/>
              <a:gd name="adj3" fmla="val 158336"/>
              <a:gd name="adj4" fmla="val -25238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DEMO Construction Triggered by ITER Q=10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Line Callout 1 26"/>
          <p:cNvSpPr/>
          <p:nvPr/>
        </p:nvSpPr>
        <p:spPr>
          <a:xfrm>
            <a:off x="6400800" y="1905000"/>
            <a:ext cx="2209800" cy="685800"/>
          </a:xfrm>
          <a:prstGeom prst="borderCallout1">
            <a:avLst>
              <a:gd name="adj1" fmla="val 97373"/>
              <a:gd name="adj2" fmla="val 7862"/>
              <a:gd name="adj3" fmla="val 138271"/>
              <a:gd name="adj4" fmla="val -484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Electric Power Demo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7010400" y="1905000"/>
            <a:ext cx="1524000" cy="533400"/>
          </a:xfrm>
          <a:prstGeom prst="borderCallout1">
            <a:avLst>
              <a:gd name="adj1" fmla="val 32438"/>
              <a:gd name="adj2" fmla="val -2065"/>
              <a:gd name="adj3" fmla="val 68877"/>
              <a:gd name="adj4" fmla="val -123997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ITER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TBMs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96110" y="4267200"/>
            <a:ext cx="7890163" cy="1143000"/>
            <a:chOff x="1196110" y="4267200"/>
            <a:chExt cx="7890163" cy="1143000"/>
          </a:xfrm>
        </p:grpSpPr>
        <p:sp>
          <p:nvSpPr>
            <p:cNvPr id="21" name="Line Callout 1 20"/>
            <p:cNvSpPr/>
            <p:nvPr/>
          </p:nvSpPr>
          <p:spPr>
            <a:xfrm>
              <a:off x="6172201" y="4267200"/>
              <a:ext cx="2914072" cy="609600"/>
            </a:xfrm>
            <a:prstGeom prst="borderCallout1">
              <a:avLst>
                <a:gd name="adj1" fmla="val 66681"/>
                <a:gd name="adj2" fmla="val 69"/>
                <a:gd name="adj3" fmla="val 85014"/>
                <a:gd name="adj4" fmla="val -10579"/>
              </a:avLst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Satellite Tokamak, Eng. R&amp;D, Simulation</a:t>
              </a:r>
              <a:endParaRPr lang="en-US" sz="2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6110" y="4343400"/>
              <a:ext cx="4724400" cy="10668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88640"/>
            <a:ext cx="7239000" cy="99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1112"/>
            <a:ext cx="7162800" cy="614687"/>
          </a:xfrm>
        </p:spPr>
        <p:txBody>
          <a:bodyPr/>
          <a:lstStyle/>
          <a:p>
            <a:r>
              <a:rPr lang="en-US" sz="2400" dirty="0" smtClean="0"/>
              <a:t>Some Roadmaps Envision an Intermediate Fusion Nuclear Facility (FNF)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IAEA FEC-2012, San Diego / 12 October 2012 / SEE 1-1 / H. Neilson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0907" y="3814567"/>
            <a:ext cx="4816476" cy="408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ym typeface="Wingdings"/>
              </a:rPr>
              <a:t>Range of FNF Missions is Broad</a:t>
            </a:r>
            <a:endParaRPr lang="en-US" sz="2400" b="1" dirty="0" smtClean="0">
              <a:sym typeface="Wingding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5334000"/>
            <a:ext cx="8524875" cy="10968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latin typeface="Arial"/>
                <a:cs typeface="Arial"/>
              </a:rPr>
              <a:t>International discussion of the S&amp;T issues and strategy for next-step </a:t>
            </a:r>
            <a:r>
              <a:rPr lang="en-US" sz="2400" b="1" dirty="0" err="1" smtClean="0">
                <a:latin typeface="Arial"/>
                <a:cs typeface="Arial"/>
              </a:rPr>
              <a:t>FNFs</a:t>
            </a:r>
            <a:r>
              <a:rPr lang="en-US" sz="2400" b="1" dirty="0" smtClean="0">
                <a:latin typeface="Arial"/>
                <a:cs typeface="Arial"/>
              </a:rPr>
              <a:t> can help all </a:t>
            </a:r>
            <a:r>
              <a:rPr lang="en-US" sz="2400" b="1" dirty="0" smtClean="0">
                <a:latin typeface="Arial"/>
                <a:cs typeface="Arial"/>
              </a:rPr>
              <a:t>parties choose the best path.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59527" y="996542"/>
            <a:ext cx="5334000" cy="2537534"/>
            <a:chOff x="2285621" y="1414509"/>
            <a:chExt cx="5715000" cy="2718786"/>
          </a:xfrm>
        </p:grpSpPr>
        <p:sp>
          <p:nvSpPr>
            <p:cNvPr id="9" name="Oval 8"/>
            <p:cNvSpPr/>
            <p:nvPr/>
          </p:nvSpPr>
          <p:spPr bwMode="auto">
            <a:xfrm>
              <a:off x="2285621" y="1414509"/>
              <a:ext cx="1553592" cy="83228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ITER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338582" y="1414509"/>
              <a:ext cx="1553592" cy="83228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  <a:prstDash val="dash"/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FNF(s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)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391543" y="1414509"/>
              <a:ext cx="1553592" cy="83228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DEMO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85621" y="3800382"/>
              <a:ext cx="5715000" cy="332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17375E"/>
                  </a:solidFill>
                  <a:latin typeface="Arial"/>
                  <a:cs typeface="Arial"/>
                </a:rPr>
                <a:t>DEMO Science and Technology R&amp;D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 rot="16200000" flipV="1">
              <a:off x="3413247" y="2297075"/>
              <a:ext cx="410361" cy="2265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 rot="16200000" flipV="1">
              <a:off x="5522849" y="2297075"/>
              <a:ext cx="410361" cy="2265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 bwMode="auto">
            <a:xfrm rot="5400000">
              <a:off x="4297546" y="2297075"/>
              <a:ext cx="410361" cy="2265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 rot="5400000">
              <a:off x="6299645" y="2297075"/>
              <a:ext cx="410361" cy="2265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 bwMode="auto">
            <a:xfrm rot="10800000" flipV="1">
              <a:off x="2868218" y="3427012"/>
              <a:ext cx="479718" cy="357187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 bwMode="auto">
            <a:xfrm rot="10800000" flipV="1">
              <a:off x="4546653" y="3427012"/>
              <a:ext cx="479718" cy="357187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 bwMode="auto">
            <a:xfrm rot="10800000" flipV="1">
              <a:off x="6225087" y="3427012"/>
              <a:ext cx="479718" cy="357187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 bwMode="auto">
            <a:xfrm>
              <a:off x="2396592" y="2635188"/>
              <a:ext cx="5493058" cy="7767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8100000" algn="tl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Fusion Knowledge Base</a:t>
              </a:r>
              <a:endParaRPr lang="en-US" sz="2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Critical Roadmap Strategy Issues* – 1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37836" y="865909"/>
            <a:ext cx="8524875" cy="4837545"/>
          </a:xfrm>
        </p:spPr>
        <p:txBody>
          <a:bodyPr>
            <a:normAutofit fontScale="85000" lnSpcReduction="10000"/>
          </a:bodyPr>
          <a:lstStyle/>
          <a:p>
            <a:pPr marL="404813" indent="-404813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b="1" dirty="0" smtClean="0"/>
              <a:t>The requirements and state of readiness for the various next-step facility options.</a:t>
            </a:r>
          </a:p>
          <a:p>
            <a:pPr marL="688975" lvl="1" indent="-227013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118" dirty="0" smtClean="0"/>
              <a:t>What is the plan for closing physics and technology readiness gaps for next-step facilities, whether FNF or DEMO?</a:t>
            </a:r>
          </a:p>
          <a:p>
            <a:pPr marL="404813" indent="-404813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b="1" dirty="0" smtClean="0"/>
              <a:t>The assumptions used in fusion design codes.</a:t>
            </a:r>
          </a:p>
          <a:p>
            <a:pPr marL="685800" lvl="1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118" dirty="0" smtClean="0"/>
              <a:t>What physics and technology assumptions could be used for next-step facilities now being planned</a:t>
            </a:r>
            <a:r>
              <a:rPr lang="en-US" sz="2118" dirty="0" smtClean="0"/>
              <a:t>?</a:t>
            </a:r>
            <a:endParaRPr lang="en-US" sz="2118" dirty="0" smtClean="0"/>
          </a:p>
          <a:p>
            <a:pPr marL="457200" indent="-4572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b="1" dirty="0" smtClean="0"/>
              <a:t>The strategy for plasma exhaust solution development</a:t>
            </a:r>
          </a:p>
          <a:p>
            <a:pPr marL="685800" lvl="1">
              <a:lnSpc>
                <a:spcPct val="125000"/>
              </a:lnSpc>
              <a:spcBef>
                <a:spcPts val="300"/>
              </a:spcBef>
            </a:pPr>
            <a:r>
              <a:rPr lang="en-US" sz="2118" dirty="0" smtClean="0"/>
              <a:t>What is the plan for developing the physics and technology of plasma exhaust, including materials, geometry, and operating scenarios?</a:t>
            </a:r>
          </a:p>
          <a:p>
            <a:pPr marL="685800" lvl="1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118" dirty="0" smtClean="0"/>
              <a:t>What are the roles of existing devices, ITER, new devices, and next-step fusion nuclear facilities in an optimum development strategy</a:t>
            </a:r>
            <a:r>
              <a:rPr lang="en-US" sz="2118" dirty="0" smtClean="0"/>
              <a:t>?</a:t>
            </a:r>
            <a:endParaRPr lang="en-US" sz="2400" dirty="0" smtClean="0"/>
          </a:p>
          <a:p>
            <a:pPr marL="404813" indent="-404813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endParaRPr lang="en-US" sz="2400" dirty="0" smtClean="0"/>
          </a:p>
          <a:p>
            <a:pPr marL="404813" indent="-404813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endParaRPr lang="en-US" sz="2400" dirty="0" smtClean="0"/>
          </a:p>
          <a:p>
            <a:pPr marL="630237" indent="-4572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7222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*GHN, </a:t>
            </a:r>
            <a:r>
              <a:rPr lang="en-US" sz="1600" i="1" dirty="0" smtClean="0"/>
              <a:t>et al., </a:t>
            </a:r>
            <a:r>
              <a:rPr lang="en-US" sz="1600" dirty="0" smtClean="0"/>
              <a:t>“Summary of the International Workshop on Magnetic Fusion Energy (MFE) </a:t>
            </a:r>
            <a:r>
              <a:rPr lang="en-US" sz="1600" dirty="0" err="1" smtClean="0"/>
              <a:t>Roadmapping</a:t>
            </a:r>
            <a:r>
              <a:rPr lang="en-US" sz="1600" dirty="0" smtClean="0"/>
              <a:t> in the ITER Era; 7–10 September 2011, Princeton, NJ, USA,” </a:t>
            </a:r>
            <a:r>
              <a:rPr lang="en-US" sz="1600" dirty="0" err="1" smtClean="0"/>
              <a:t>Nucl</a:t>
            </a:r>
            <a:r>
              <a:rPr lang="en-US" sz="1600" dirty="0" smtClean="0"/>
              <a:t>. Fusion </a:t>
            </a:r>
            <a:r>
              <a:rPr lang="en-US" sz="1600" b="1" dirty="0" smtClean="0"/>
              <a:t>52 </a:t>
            </a:r>
            <a:r>
              <a:rPr lang="en-US" sz="1600" dirty="0" smtClean="0"/>
              <a:t>(2012) 047001.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5748047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Critical Roadmap Strategy Issues – 2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37836" y="865909"/>
            <a:ext cx="8524875" cy="408709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4"/>
            </a:pPr>
            <a:r>
              <a:rPr lang="en-US" sz="2400" b="1" dirty="0" smtClean="0"/>
              <a:t>The </a:t>
            </a:r>
            <a:r>
              <a:rPr lang="en-US" sz="2400" b="1" dirty="0" smtClean="0"/>
              <a:t>strategy for fusion materials development.</a:t>
            </a:r>
          </a:p>
          <a:p>
            <a:pPr marL="685800" lvl="1">
              <a:lnSpc>
                <a:spcPct val="125000"/>
              </a:lnSpc>
              <a:spcBef>
                <a:spcPts val="300"/>
              </a:spcBef>
            </a:pPr>
            <a:r>
              <a:rPr lang="en-US" sz="2118" dirty="0" smtClean="0"/>
              <a:t>What are the irradiation testing requirements to satisfy materials pre-requisites for next-step facilities? For DEMO?</a:t>
            </a:r>
          </a:p>
          <a:p>
            <a:pPr marL="685800" lvl="1">
              <a:lnSpc>
                <a:spcPct val="125000"/>
              </a:lnSpc>
              <a:spcBef>
                <a:spcPts val="300"/>
              </a:spcBef>
            </a:pPr>
            <a:r>
              <a:rPr lang="en-US" sz="2118" dirty="0" smtClean="0"/>
              <a:t>What is the self-consistent plan for materials development and fusion facility construction?</a:t>
            </a:r>
            <a:endParaRPr lang="en-US" sz="2400" b="1" dirty="0" smtClean="0"/>
          </a:p>
          <a:p>
            <a:pPr marL="457200" indent="-4572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4"/>
            </a:pPr>
            <a:r>
              <a:rPr lang="en-US" sz="2400" b="1" dirty="0" smtClean="0"/>
              <a:t>The strategy for blanket development.</a:t>
            </a:r>
          </a:p>
          <a:p>
            <a:pPr marL="688975" lvl="1" indent="-227013">
              <a:lnSpc>
                <a:spcPct val="125000"/>
              </a:lnSpc>
              <a:spcBef>
                <a:spcPts val="300"/>
              </a:spcBef>
            </a:pPr>
            <a:r>
              <a:rPr lang="en-US" sz="2118" dirty="0" smtClean="0"/>
              <a:t>What </a:t>
            </a:r>
            <a:r>
              <a:rPr lang="en-US" sz="2118" dirty="0" smtClean="0"/>
              <a:t>is the plan for developing blankets and associated fuel-cycle systems capable of achieving tritium self-sufficiency and harnessing fusion power?</a:t>
            </a:r>
          </a:p>
          <a:p>
            <a:pPr marL="688975" lvl="1" indent="-227013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118" dirty="0" smtClean="0"/>
              <a:t>How can we derive maximum benefit from ITER TBM</a:t>
            </a:r>
            <a:r>
              <a:rPr lang="en-US" sz="2118" dirty="0" smtClean="0"/>
              <a:t>?</a:t>
            </a:r>
            <a:endParaRPr lang="en-US" sz="2118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Role of International Collaboration in a Coordinated DEMO </a:t>
            </a:r>
            <a:r>
              <a:rPr lang="en-US" sz="2400" dirty="0" err="1" smtClean="0"/>
              <a:t>Programme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8524875" cy="54276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International collaboration has been central to fusion for over half a century.</a:t>
            </a:r>
          </a:p>
          <a:p>
            <a:r>
              <a:rPr lang="en-US" sz="2400" dirty="0" smtClean="0"/>
              <a:t>IAEA has had an indispensible role in fusion cooperation and is well suited to provide auspices for international collaboration in addressing DEMO issues.</a:t>
            </a:r>
          </a:p>
          <a:p>
            <a:r>
              <a:rPr lang="en-US" sz="2400" dirty="0" smtClean="0"/>
              <a:t>A new </a:t>
            </a:r>
            <a:r>
              <a:rPr lang="en-US" sz="2400" i="1" dirty="0" smtClean="0"/>
              <a:t>IAEA DEMO </a:t>
            </a:r>
            <a:r>
              <a:rPr lang="en-US" sz="2400" i="1" dirty="0" err="1" smtClean="0"/>
              <a:t>Programme</a:t>
            </a:r>
            <a:r>
              <a:rPr lang="en-US" sz="2400" i="1" dirty="0" smtClean="0"/>
              <a:t> Workshop</a:t>
            </a:r>
            <a:r>
              <a:rPr lang="en-US" sz="2400" dirty="0" smtClean="0"/>
              <a:t> series will “facilitate international collaboration on defining and coordinating DEMO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activities.”</a:t>
            </a:r>
          </a:p>
          <a:p>
            <a:r>
              <a:rPr lang="en-US" sz="2400" dirty="0" smtClean="0"/>
              <a:t>Opportunities for beneficial collaboration, e.g. coordination or joint work, will be identified.</a:t>
            </a:r>
          </a:p>
          <a:p>
            <a:r>
              <a:rPr lang="en-US" sz="2400" dirty="0" smtClean="0"/>
              <a:t>Workshop output should be usable by any party as input to their planning of possible roadmaps to DEMO.</a:t>
            </a:r>
          </a:p>
          <a:p>
            <a:r>
              <a:rPr lang="en-US" sz="2400" dirty="0" smtClean="0"/>
              <a:t>Annual workshops are planned.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IAEA DEMO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Workshop </a:t>
            </a:r>
            <a:br>
              <a:rPr lang="en-US" sz="2400" dirty="0" smtClean="0"/>
            </a:br>
            <a:r>
              <a:rPr lang="en-US" sz="2400" dirty="0" smtClean="0"/>
              <a:t>UCLA, 15-18 October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838201"/>
            <a:ext cx="8524875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70 registered participants from 16 countries and international organizations.</a:t>
            </a:r>
          </a:p>
          <a:p>
            <a:r>
              <a:rPr lang="en-US" sz="2400" dirty="0" smtClean="0"/>
              <a:t>Topics:</a:t>
            </a:r>
          </a:p>
          <a:p>
            <a:pPr marL="741363" lvl="1" indent="-457200">
              <a:buFont typeface="+mj-lt"/>
              <a:buAutoNum type="arabicPeriod"/>
            </a:pPr>
            <a:r>
              <a:rPr lang="en-US" sz="2000" dirty="0" smtClean="0"/>
              <a:t>Fusion power extraction and tritium fuel cycle.</a:t>
            </a:r>
          </a:p>
          <a:p>
            <a:pPr marL="741363" lvl="1" indent="-457200">
              <a:buFont typeface="+mj-lt"/>
              <a:buAutoNum type="arabicPeriod"/>
            </a:pPr>
            <a:r>
              <a:rPr lang="en-US" sz="2000" dirty="0" smtClean="0"/>
              <a:t>Plasma power exhaust and impurity control.</a:t>
            </a:r>
          </a:p>
          <a:p>
            <a:pPr marL="741363" lvl="1" indent="-457200">
              <a:buFont typeface="+mj-lt"/>
              <a:buAutoNum type="arabicPeriod"/>
            </a:pPr>
            <a:r>
              <a:rPr lang="en-US" sz="2000" dirty="0" smtClean="0"/>
              <a:t>Magnetic configuration and operating scenario for a next-step fusion nuclear facility.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382000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sz="2400" b="1" dirty="0" smtClean="0"/>
              <a:t>Final Comment</a:t>
            </a:r>
          </a:p>
          <a:p>
            <a:pPr>
              <a:lnSpc>
                <a:spcPct val="105000"/>
              </a:lnSpc>
            </a:pPr>
            <a:r>
              <a:rPr lang="en-US" sz="2400" b="1" i="1" dirty="0" smtClean="0"/>
              <a:t>It is hoped that the IAEA DEMO </a:t>
            </a:r>
            <a:r>
              <a:rPr lang="en-US" sz="2400" b="1" i="1" dirty="0" err="1" smtClean="0"/>
              <a:t>Programme</a:t>
            </a:r>
            <a:r>
              <a:rPr lang="en-US" sz="2400" b="1" i="1" dirty="0" smtClean="0"/>
              <a:t> Workshop series will be a step toward strengthened international collaboration in the development of fusion that will receive wide support from the fusion community.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Authors</a:t>
            </a:r>
            <a:endParaRPr lang="en-US" sz="4000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-1371600" y="3124200"/>
            <a:ext cx="8524875" cy="5656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1196474" y="945147"/>
          <a:ext cx="72390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M.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Abdou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, U.S.A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R. Kurtz, U.S.A.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G.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Federici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, EU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B.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Kuteev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, Russia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A.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Garofalo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, U.S.A.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H. Neilson, U.S.A.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R.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Kamendje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, IAEA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D. Ward, U.K.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P. Kaw, India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H. Yamada, Japan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K. Kim, Korea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H.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Zohm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, Germany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8125" y="3429000"/>
            <a:ext cx="8524875" cy="29718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The authors…</a:t>
            </a:r>
          </a:p>
          <a:p>
            <a:pPr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400" dirty="0" smtClean="0"/>
              <a:t>Represent a community perspective, not the views or policies of their governments.</a:t>
            </a:r>
          </a:p>
          <a:p>
            <a:pPr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400" dirty="0" smtClean="0"/>
              <a:t>Were invited by IAEA to consult on possibilities &amp; opportunities for a coordinated international approach to DEMO.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Topics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39725" y="912091"/>
            <a:ext cx="8524875" cy="54299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 Scientific and Technical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Roadmap strategy alternatives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Role of International Collaboration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716" y="13368"/>
            <a:ext cx="6839284" cy="614687"/>
          </a:xfrm>
        </p:spPr>
        <p:txBody>
          <a:bodyPr/>
          <a:lstStyle/>
          <a:p>
            <a:r>
              <a:rPr lang="en-US" sz="3600" dirty="0" smtClean="0"/>
              <a:t>Context: MFE in Transition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39725" y="838200"/>
            <a:ext cx="8524875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sz="2400" b="1" smtClean="0"/>
              <a:t>ITER: Landmark accomplishments by the world MFE community:</a:t>
            </a:r>
          </a:p>
          <a:p>
            <a:pPr>
              <a:lnSpc>
                <a:spcPct val="115000"/>
              </a:lnSpc>
              <a:spcBef>
                <a:spcPts val="300"/>
              </a:spcBef>
              <a:buFont typeface="Wingdings" charset="2"/>
              <a:buChar char="ü"/>
            </a:pPr>
            <a:r>
              <a:rPr lang="en-US" sz="2400" smtClean="0"/>
              <a:t>Established ITER’s scientific &amp; technical (S&amp;T) basis.</a:t>
            </a:r>
          </a:p>
          <a:p>
            <a:pPr>
              <a:lnSpc>
                <a:spcPct val="115000"/>
              </a:lnSpc>
              <a:spcBef>
                <a:spcPts val="300"/>
              </a:spcBef>
              <a:buFont typeface="Wingdings" charset="2"/>
              <a:buChar char="ü"/>
            </a:pPr>
            <a:r>
              <a:rPr lang="en-US" sz="2400" smtClean="0"/>
              <a:t>Developed the design.</a:t>
            </a:r>
          </a:p>
          <a:p>
            <a:pPr>
              <a:lnSpc>
                <a:spcPct val="115000"/>
              </a:lnSpc>
              <a:spcBef>
                <a:spcPts val="300"/>
              </a:spcBef>
              <a:buFont typeface="Wingdings" charset="2"/>
              <a:buChar char="ü"/>
            </a:pPr>
            <a:r>
              <a:rPr lang="en-US" sz="2400" smtClean="0"/>
              <a:t>Formed an international project.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Font typeface="Wingdings" charset="2"/>
              <a:buChar char="ü"/>
            </a:pPr>
            <a:r>
              <a:rPr lang="en-US" sz="2400" smtClean="0"/>
              <a:t>Started construction.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400" b="1" smtClean="0"/>
              <a:t>With ITER, MFE R&amp;D has crossed a threshold to a programme increasingly focused on demonstrating electricity generation from fusion, or DEMO. 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400" b="1" smtClean="0"/>
              <a:t>Making ITER succeed is an imperative for the DEMO era.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400" b="1" smtClean="0"/>
              <a:t>The question is, what else is needed?</a:t>
            </a:r>
          </a:p>
          <a:p>
            <a:pPr>
              <a:lnSpc>
                <a:spcPct val="115000"/>
              </a:lnSpc>
              <a:spcBef>
                <a:spcPts val="300"/>
              </a:spcBef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1112"/>
            <a:ext cx="6248400" cy="614687"/>
          </a:xfrm>
        </p:spPr>
        <p:txBody>
          <a:bodyPr/>
          <a:lstStyle/>
          <a:p>
            <a:r>
              <a:rPr lang="en-US" sz="2800" dirty="0" smtClean="0"/>
              <a:t>Scientific and Technical Issues </a:t>
            </a:r>
            <a:br>
              <a:rPr lang="en-US" sz="2800" dirty="0" smtClean="0"/>
            </a:br>
            <a:r>
              <a:rPr lang="en-US" sz="2800" dirty="0" smtClean="0"/>
              <a:t>for Fusion Development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0182" y="917561"/>
            <a:ext cx="8451273" cy="54601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/>
              <a:t>The R&amp;D required to develop the knowledge base for DEMO has been documented in</a:t>
            </a:r>
            <a:r>
              <a:rPr lang="en-US" sz="2800" b="1" dirty="0" smtClean="0"/>
              <a:t> national </a:t>
            </a:r>
            <a:r>
              <a:rPr lang="en-US" sz="2800" b="1" dirty="0" smtClean="0"/>
              <a:t>studies.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b="1" dirty="0" smtClean="0"/>
              <a:t>The high-level issues are broadly agreed:</a:t>
            </a: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Plasma confinement in MFE Systems.</a:t>
            </a:r>
            <a:endParaRPr lang="en-US" sz="2800" dirty="0" smtClean="0"/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Plasma Exhaust</a:t>
            </a: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Materials </a:t>
            </a:r>
            <a:r>
              <a:rPr lang="en-US" sz="2800" dirty="0" smtClean="0"/>
              <a:t>and technology for power extraction and tritium self-sufficiency.</a:t>
            </a:r>
            <a:endParaRPr lang="en-US" sz="2800" dirty="0" smtClean="0"/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Availability</a:t>
            </a:r>
            <a:endParaRPr lang="en-US" sz="2800" dirty="0" smtClean="0"/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/>
              <a:t>Research on these issues constitutes a world </a:t>
            </a:r>
            <a:r>
              <a:rPr lang="en-US" sz="2800" b="1" i="1" dirty="0" smtClean="0"/>
              <a:t>DEMO </a:t>
            </a:r>
            <a:r>
              <a:rPr lang="en-US" sz="2800" b="1" i="1" dirty="0" err="1" smtClean="0"/>
              <a:t>Programme</a:t>
            </a:r>
            <a:r>
              <a:rPr lang="en-US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112"/>
            <a:ext cx="8686800" cy="614687"/>
          </a:xfrm>
        </p:spPr>
        <p:txBody>
          <a:bodyPr/>
          <a:lstStyle/>
          <a:p>
            <a:r>
              <a:rPr lang="en-US" sz="3200" dirty="0" smtClean="0"/>
              <a:t>1. Plasma confinement in MFE Systems.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816" y="893619"/>
            <a:ext cx="8524875" cy="261158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800" b="1" dirty="0" smtClean="0"/>
              <a:t>What is the best solution for next steps, DEMO, and fusion plants?</a:t>
            </a:r>
          </a:p>
          <a:p>
            <a:pPr marL="514350" indent="-514350">
              <a:lnSpc>
                <a:spcPct val="105000"/>
              </a:lnSpc>
              <a:spcBef>
                <a:spcPts val="300"/>
              </a:spcBef>
            </a:pPr>
            <a:r>
              <a:rPr lang="en-US" sz="2800" dirty="0" smtClean="0"/>
              <a:t>Magnetic configuration (tokamak? stellarator? other?)</a:t>
            </a:r>
          </a:p>
          <a:p>
            <a:pPr marL="514350" indent="-514350">
              <a:lnSpc>
                <a:spcPct val="105000"/>
              </a:lnSpc>
              <a:spcBef>
                <a:spcPts val="300"/>
              </a:spcBef>
            </a:pPr>
            <a:r>
              <a:rPr lang="en-US" sz="2800" dirty="0" smtClean="0"/>
              <a:t>Plasma operating scenario (continuous? pulsed?)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1" y="80472"/>
            <a:ext cx="8686800" cy="614687"/>
          </a:xfrm>
        </p:spPr>
        <p:txBody>
          <a:bodyPr/>
          <a:lstStyle/>
          <a:p>
            <a:r>
              <a:rPr lang="en-US" sz="2800" dirty="0" smtClean="0"/>
              <a:t>2. </a:t>
            </a:r>
            <a:r>
              <a:rPr lang="en-US" sz="2800" dirty="0" smtClean="0"/>
              <a:t>Plasma Exhaust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838200"/>
            <a:ext cx="8524875" cy="54289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DEMO exhaust conditions will be much harsher than </a:t>
            </a:r>
            <a:r>
              <a:rPr lang="en-US" sz="2400" b="1" dirty="0" err="1" smtClean="0"/>
              <a:t>ITER’s</a:t>
            </a:r>
            <a:r>
              <a:rPr lang="en-US" sz="2400" b="1" dirty="0" smtClean="0"/>
              <a:t>:</a:t>
            </a:r>
          </a:p>
          <a:p>
            <a:pPr marL="401638" indent="-401638">
              <a:lnSpc>
                <a:spcPct val="115000"/>
              </a:lnSpc>
              <a:spcBef>
                <a:spcPts val="300"/>
              </a:spcBef>
            </a:pPr>
            <a:r>
              <a:rPr lang="en-US" sz="2400" dirty="0" smtClean="0"/>
              <a:t>≥ 5×ITER’s power, similar area.</a:t>
            </a:r>
          </a:p>
          <a:p>
            <a:pPr marL="401638" indent="-401638">
              <a:lnSpc>
                <a:spcPct val="115000"/>
              </a:lnSpc>
              <a:spcBef>
                <a:spcPts val="300"/>
              </a:spcBef>
            </a:pPr>
            <a:r>
              <a:rPr lang="en-US" sz="2400" dirty="0" smtClean="0"/>
              <a:t>Materials performance degradation under prolonged fusion neutron irradiation.</a:t>
            </a:r>
          </a:p>
          <a:p>
            <a:pPr marL="401638" indent="-401638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400" dirty="0" smtClean="0"/>
              <a:t>High operating temperatures 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How will we ensure compatibility with good plasma performance, tritium breeding, and long component lifetimes?</a:t>
            </a:r>
            <a:r>
              <a:rPr lang="en-US" sz="2400" b="1" dirty="0" smtClean="0"/>
              <a:t> 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Advances </a:t>
            </a:r>
            <a:r>
              <a:rPr lang="en-US" sz="2400" b="1" dirty="0" smtClean="0"/>
              <a:t>beyond ITER are needed to find a solution:</a:t>
            </a:r>
          </a:p>
          <a:p>
            <a:pPr marL="401638" indent="-401638">
              <a:lnSpc>
                <a:spcPct val="115000"/>
              </a:lnSpc>
              <a:spcBef>
                <a:spcPts val="300"/>
              </a:spcBef>
            </a:pPr>
            <a:r>
              <a:rPr lang="en-US" sz="2400" dirty="0" smtClean="0"/>
              <a:t>Configuration of divertor fields and structures.</a:t>
            </a:r>
          </a:p>
          <a:p>
            <a:pPr marL="401638" indent="-401638">
              <a:lnSpc>
                <a:spcPct val="115000"/>
              </a:lnSpc>
              <a:spcBef>
                <a:spcPts val="300"/>
              </a:spcBef>
            </a:pPr>
            <a:r>
              <a:rPr lang="en-US" sz="2400" dirty="0" smtClean="0"/>
              <a:t>Operating scenarios, e.g. radiation, temperature, pumping</a:t>
            </a:r>
          </a:p>
          <a:p>
            <a:pPr marL="401638" indent="-401638">
              <a:lnSpc>
                <a:spcPct val="115000"/>
              </a:lnSpc>
              <a:spcBef>
                <a:spcPts val="300"/>
              </a:spcBef>
            </a:pPr>
            <a:r>
              <a:rPr lang="en-US" sz="2400" dirty="0" smtClean="0"/>
              <a:t>Materials- solids,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1" y="80472"/>
            <a:ext cx="8686800" cy="614687"/>
          </a:xfrm>
        </p:spPr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dirty="0" smtClean="0"/>
              <a:t>Materials and technology for power extraction and tritium self-sufficiency.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838200"/>
            <a:ext cx="8524875" cy="5428917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How will we handle: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The damaging effects of fusion neutrons on materials?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The harsh thermal conditions?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The interactions with plasma?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400" dirty="0" smtClean="0"/>
              <a:t>The interactions among various combinations of structural and functional materials?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Required research covers a wide span: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From basic science to engineering of complex systems.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400" dirty="0" smtClean="0"/>
              <a:t>From small test stands to integrated nuclear facilities.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Field is at an early stage compared to DEMO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1" y="80472"/>
            <a:ext cx="8686800" cy="614687"/>
          </a:xfrm>
        </p:spPr>
        <p:txBody>
          <a:bodyPr/>
          <a:lstStyle/>
          <a:p>
            <a:r>
              <a:rPr lang="en-US" sz="2800" dirty="0" smtClean="0"/>
              <a:t>4. Availability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53A94-6A2E-B849-AD03-223A808544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IAEA FEC-2012, San Diego / 12 October 2012 / SEE 1-1 / H. Neilson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838200"/>
            <a:ext cx="8524875" cy="5428917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Availability is critical to fusion’s economic viability.</a:t>
            </a:r>
          </a:p>
          <a:p>
            <a:pPr marL="0" indent="0">
              <a:lnSpc>
                <a:spcPct val="10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DEMO must demonstrate the potential for fusion power plants to have high availability.</a:t>
            </a:r>
          </a:p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en-US" sz="2400" b="1" dirty="0" smtClean="0"/>
              <a:t>Large advances in Reliability, Availability, Maintainability, and </a:t>
            </a:r>
            <a:r>
              <a:rPr lang="en-US" sz="2400" b="1" dirty="0" err="1" smtClean="0"/>
              <a:t>Inspectability</a:t>
            </a:r>
            <a:r>
              <a:rPr lang="en-US" sz="2400" b="1" dirty="0" smtClean="0"/>
              <a:t> (RAMI) beyond the needs of current machines and ITER are needed.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High component reliability and longevity. </a:t>
            </a:r>
            <a:r>
              <a:rPr lang="en-US" sz="2400" i="1" dirty="0" smtClean="0"/>
              <a:t>Need data!</a:t>
            </a:r>
            <a:endParaRPr lang="en-US" sz="2400" dirty="0" smtClean="0"/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Capability to inspect for damage and make rapid repairs </a:t>
            </a:r>
            <a:r>
              <a:rPr lang="en-US" sz="2400" i="1" dirty="0" smtClean="0"/>
              <a:t>in situ</a:t>
            </a:r>
            <a:r>
              <a:rPr lang="en-US" sz="2400" dirty="0" smtClean="0"/>
              <a:t>.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</a:pPr>
            <a:r>
              <a:rPr lang="en-US" sz="2400" dirty="0" smtClean="0"/>
              <a:t>Rapid replacement of limited-life components.</a:t>
            </a:r>
          </a:p>
          <a:p>
            <a:pPr marL="401638" indent="-401638">
              <a:lnSpc>
                <a:spcPct val="105000"/>
              </a:lnSpc>
              <a:spcBef>
                <a:spcPts val="300"/>
              </a:spcBef>
              <a:buNone/>
            </a:pPr>
            <a:endParaRPr lang="en-US" sz="2400" dirty="0" smtClean="0"/>
          </a:p>
          <a:p>
            <a:pPr marL="401638" indent="-401638">
              <a:lnSpc>
                <a:spcPct val="105000"/>
              </a:lnSpc>
              <a:spcBef>
                <a:spcPts val="300"/>
              </a:spcBef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N 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GHN Generic.potx</Template>
  <TotalTime>1080</TotalTime>
  <Words>1596</Words>
  <Application>Microsoft Macintosh PowerPoint</Application>
  <PresentationFormat>On-screen Show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GHN Generic</vt:lpstr>
      <vt:lpstr>International Perspectives on a Path to MFE DEMO</vt:lpstr>
      <vt:lpstr>Authors</vt:lpstr>
      <vt:lpstr>Topics</vt:lpstr>
      <vt:lpstr>Context: MFE in Transition</vt:lpstr>
      <vt:lpstr>Scientific and Technical Issues  for Fusion Development</vt:lpstr>
      <vt:lpstr>1. Plasma confinement in MFE Systems.</vt:lpstr>
      <vt:lpstr>2. Plasma Exhaust</vt:lpstr>
      <vt:lpstr>3. Materials and technology for power extraction and tritium self-sufficiency.</vt:lpstr>
      <vt:lpstr>4. Availability</vt:lpstr>
      <vt:lpstr>DEMO and the Roadmap to DEMO</vt:lpstr>
      <vt:lpstr>Elements of a Detailed Roadmap: An Illustration from a Case Study (2007)* </vt:lpstr>
      <vt:lpstr>Some Roadmaps Envision an Intermediate Fusion Nuclear Facility (FNF)</vt:lpstr>
      <vt:lpstr>Critical Roadmap Strategy Issues* – 1</vt:lpstr>
      <vt:lpstr>Critical Roadmap Strategy Issues – 2</vt:lpstr>
      <vt:lpstr>The Role of International Collaboration in a Coordinated DEMO Programme</vt:lpstr>
      <vt:lpstr>1st IAEA DEMO Programme Workshop  UCLA, 15-18 October 2012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Perspectives on a Path to MFE DEMO</dc:title>
  <dc:creator>Hutch Neilson</dc:creator>
  <cp:lastModifiedBy>Hutch Neilson</cp:lastModifiedBy>
  <cp:revision>27</cp:revision>
  <cp:lastPrinted>2012-07-06T10:33:09Z</cp:lastPrinted>
  <dcterms:created xsi:type="dcterms:W3CDTF">2012-10-09T14:45:38Z</dcterms:created>
  <dcterms:modified xsi:type="dcterms:W3CDTF">2012-10-09T14:58:49Z</dcterms:modified>
</cp:coreProperties>
</file>