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video/unknown"/>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0.gif" ContentType="image/gif"/>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3.gif" ContentType="image/gif"/>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7" r:id="rId1"/>
  </p:sldMasterIdLst>
  <p:notesMasterIdLst>
    <p:notesMasterId r:id="rId29"/>
  </p:notesMasterIdLst>
  <p:sldIdLst>
    <p:sldId id="256" r:id="rId2"/>
    <p:sldId id="262" r:id="rId3"/>
    <p:sldId id="323" r:id="rId4"/>
    <p:sldId id="322" r:id="rId5"/>
    <p:sldId id="259" r:id="rId6"/>
    <p:sldId id="324" r:id="rId7"/>
    <p:sldId id="325" r:id="rId8"/>
    <p:sldId id="341" r:id="rId9"/>
    <p:sldId id="327" r:id="rId10"/>
    <p:sldId id="328" r:id="rId11"/>
    <p:sldId id="343" r:id="rId12"/>
    <p:sldId id="329" r:id="rId13"/>
    <p:sldId id="317" r:id="rId14"/>
    <p:sldId id="332" r:id="rId15"/>
    <p:sldId id="333" r:id="rId16"/>
    <p:sldId id="331" r:id="rId17"/>
    <p:sldId id="318" r:id="rId18"/>
    <p:sldId id="334" r:id="rId19"/>
    <p:sldId id="266" r:id="rId20"/>
    <p:sldId id="335" r:id="rId21"/>
    <p:sldId id="314" r:id="rId22"/>
    <p:sldId id="336" r:id="rId23"/>
    <p:sldId id="337" r:id="rId24"/>
    <p:sldId id="338" r:id="rId25"/>
    <p:sldId id="316" r:id="rId26"/>
    <p:sldId id="340" r:id="rId27"/>
    <p:sldId id="339" r:id="rId2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55" d="100"/>
          <a:sy n="55" d="100"/>
        </p:scale>
        <p:origin x="-427"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 Id="rId5" Type="http://schemas.openxmlformats.org/officeDocument/2006/relationships/image" Target="../media/image35.emf"/><Relationship Id="rId4"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983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83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83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983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E2FC3072-C94B-8A4C-BB7A-4E6D3730D87B}" type="slidenum">
              <a:rPr lang="en-US"/>
              <a:pPr>
                <a:defRPr/>
              </a:pPr>
              <a:t>‹#›</a:t>
            </a:fld>
            <a:endParaRPr lang="en-US"/>
          </a:p>
        </p:txBody>
      </p:sp>
    </p:spTree>
    <p:extLst>
      <p:ext uri="{BB962C8B-B14F-4D97-AF65-F5344CB8AC3E}">
        <p14:creationId xmlns:p14="http://schemas.microsoft.com/office/powerpoint/2010/main" val="10792967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F92BC261-3703-AE41-AEFC-BFE9C6918EC6}" type="slidenum">
              <a:rPr lang="en-US"/>
              <a:pPr/>
              <a:t>1</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7FD5A8B-4A93-504B-BE38-EB132B12F166}" type="slidenum">
              <a:rPr lang="en-US"/>
              <a:pPr/>
              <a:t>10</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7FD5A8B-4A93-504B-BE38-EB132B12F166}" type="slidenum">
              <a:rPr lang="en-US"/>
              <a:pPr/>
              <a:t>11</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7FD5A8B-4A93-504B-BE38-EB132B12F166}" type="slidenum">
              <a:rPr lang="en-US"/>
              <a:pPr/>
              <a:t>12</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B55FBBCC-6D4A-E646-BD3C-38B9FDBCA2A6}" type="slidenum">
              <a:rPr lang="en-US"/>
              <a:pPr/>
              <a:t>13</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B55FBBCC-6D4A-E646-BD3C-38B9FDBCA2A6}" type="slidenum">
              <a:rPr lang="en-US"/>
              <a:pPr/>
              <a:t>14</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B55FBBCC-6D4A-E646-BD3C-38B9FDBCA2A6}" type="slidenum">
              <a:rPr lang="en-US"/>
              <a:pPr/>
              <a:t>15</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B55FBBCC-6D4A-E646-BD3C-38B9FDBCA2A6}" type="slidenum">
              <a:rPr lang="en-US"/>
              <a:pPr/>
              <a:t>16</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1E951C5E-D7E4-7F4B-A1A3-2769037FCDCE}" type="slidenum">
              <a:rPr lang="en-US"/>
              <a:pPr/>
              <a:t>17</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1E951C5E-D7E4-7F4B-A1A3-2769037FCDCE}" type="slidenum">
              <a:rPr lang="en-US"/>
              <a:pPr/>
              <a:t>18</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8D82129E-30B0-E14C-AC4A-B0D3CC490C50}" type="slidenum">
              <a:rPr lang="en-US"/>
              <a:pPr/>
              <a:t>19</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09643A7-F15A-524B-B132-2AEEA1C0C981}" type="slidenum">
              <a:rPr lang="en-US"/>
              <a:pPr/>
              <a:t>2</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8D82129E-30B0-E14C-AC4A-B0D3CC490C50}" type="slidenum">
              <a:rPr lang="en-US"/>
              <a:pPr/>
              <a:t>20</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64C194E7-E21C-A04B-837E-25E06FDB56E9}" type="slidenum">
              <a:rPr lang="en-US" sz="1200"/>
              <a:pPr algn="r"/>
              <a:t>21</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64C194E7-E21C-A04B-837E-25E06FDB56E9}" type="slidenum">
              <a:rPr lang="en-US" sz="1200"/>
              <a:pPr algn="r"/>
              <a:t>22</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64C194E7-E21C-A04B-837E-25E06FDB56E9}" type="slidenum">
              <a:rPr lang="en-US" sz="1200"/>
              <a:pPr algn="r"/>
              <a:t>23</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64C194E7-E21C-A04B-837E-25E06FDB56E9}" type="slidenum">
              <a:rPr lang="en-US" sz="1200"/>
              <a:pPr algn="r"/>
              <a:t>24</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1C1582DC-536D-DC4A-87B7-F60441D9BE39}" type="slidenum">
              <a:rPr lang="en-US" sz="1200"/>
              <a:pPr algn="r"/>
              <a:t>25</a:t>
            </a:fld>
            <a:endParaRPr 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1C1582DC-536D-DC4A-87B7-F60441D9BE39}" type="slidenum">
              <a:rPr lang="en-US" sz="1200"/>
              <a:pPr algn="r"/>
              <a:t>26</a:t>
            </a:fld>
            <a:endParaRPr 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wrap="none" anchor="b">
            <a:prstTxWarp prst="textNoShape">
              <a:avLst/>
            </a:prstTxWarp>
          </a:bodyPr>
          <a:lstStyle/>
          <a:p>
            <a:pPr algn="r"/>
            <a:fld id="{1C1582DC-536D-DC4A-87B7-F60441D9BE39}" type="slidenum">
              <a:rPr lang="en-US" sz="1200"/>
              <a:pPr algn="r"/>
              <a:t>27</a:t>
            </a:fld>
            <a:endParaRPr 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09643A7-F15A-524B-B132-2AEEA1C0C981}" type="slidenum">
              <a:rPr lang="en-US"/>
              <a:pPr/>
              <a:t>3</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09643A7-F15A-524B-B132-2AEEA1C0C981}" type="slidenum">
              <a:rPr lang="en-US"/>
              <a:pPr/>
              <a:t>4</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7FD5A8B-4A93-504B-BE38-EB132B12F166}" type="slidenum">
              <a:rPr lang="en-US"/>
              <a:pPr/>
              <a:t>5</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7FD5A8B-4A93-504B-BE38-EB132B12F166}" type="slidenum">
              <a:rPr lang="en-US"/>
              <a:pPr/>
              <a:t>6</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7FD5A8B-4A93-504B-BE38-EB132B12F166}" type="slidenum">
              <a:rPr lang="en-US"/>
              <a:pPr/>
              <a:t>7</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7FD5A8B-4A93-504B-BE38-EB132B12F166}" type="slidenum">
              <a:rPr lang="en-US"/>
              <a:pPr/>
              <a:t>8</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7FD5A8B-4A93-504B-BE38-EB132B12F166}" type="slidenum">
              <a:rPr lang="en-US"/>
              <a:pPr/>
              <a:t>9</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3"/>
          <p:cNvGrpSpPr>
            <a:grpSpLocks/>
          </p:cNvGrpSpPr>
          <p:nvPr/>
        </p:nvGrpSpPr>
        <p:grpSpPr bwMode="auto">
          <a:xfrm>
            <a:off x="434975" y="1403350"/>
            <a:ext cx="711200" cy="474663"/>
            <a:chOff x="720" y="336"/>
            <a:chExt cx="624" cy="432"/>
          </a:xfrm>
        </p:grpSpPr>
        <p:sp>
          <p:nvSpPr>
            <p:cNvPr id="5" name="Rectangle 4"/>
            <p:cNvSpPr>
              <a:spLocks noChangeArrowheads="1"/>
            </p:cNvSpPr>
            <p:nvPr/>
          </p:nvSpPr>
          <p:spPr bwMode="auto">
            <a:xfrm>
              <a:off x="720" y="336"/>
              <a:ext cx="384" cy="432"/>
            </a:xfrm>
            <a:prstGeom prst="rect">
              <a:avLst/>
            </a:prstGeom>
            <a:solidFill>
              <a:schemeClr val="folHlink"/>
            </a:solidFill>
            <a:ln w="9525">
              <a:noFill/>
              <a:miter lim="800000"/>
              <a:headEnd/>
              <a:tailEnd/>
            </a:ln>
          </p:spPr>
          <p:txBody>
            <a:bodyPr wrap="none" anchor="ctr">
              <a:prstTxWarp prst="textNoShape">
                <a:avLst/>
              </a:prstTxWarp>
            </a:bodyPr>
            <a:lstStyle/>
            <a:p>
              <a:pPr>
                <a:defRPr/>
              </a:pPr>
              <a:endParaRPr lang="en-US"/>
            </a:p>
          </p:txBody>
        </p:sp>
        <p:sp>
          <p:nvSpPr>
            <p:cNvPr id="6"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prstTxWarp prst="textNoShape">
                <a:avLst/>
              </a:prstTxWarp>
            </a:bodyPr>
            <a:lstStyle/>
            <a:p>
              <a:pPr>
                <a:defRPr/>
              </a:pPr>
              <a:endParaRPr lang="en-US"/>
            </a:p>
          </p:txBody>
        </p:sp>
      </p:grpSp>
      <p:grpSp>
        <p:nvGrpSpPr>
          <p:cNvPr id="7" name="Group 16"/>
          <p:cNvGrpSpPr>
            <a:grpSpLocks/>
          </p:cNvGrpSpPr>
          <p:nvPr/>
        </p:nvGrpSpPr>
        <p:grpSpPr bwMode="auto">
          <a:xfrm>
            <a:off x="558800" y="1825625"/>
            <a:ext cx="738188" cy="474663"/>
            <a:chOff x="912" y="2640"/>
            <a:chExt cx="672" cy="432"/>
          </a:xfrm>
        </p:grpSpPr>
        <p:sp>
          <p:nvSpPr>
            <p:cNvPr id="8" name="Rectangle 7"/>
            <p:cNvSpPr>
              <a:spLocks noChangeArrowheads="1"/>
            </p:cNvSpPr>
            <p:nvPr/>
          </p:nvSpPr>
          <p:spPr bwMode="auto">
            <a:xfrm>
              <a:off x="912" y="2640"/>
              <a:ext cx="384" cy="432"/>
            </a:xfrm>
            <a:prstGeom prst="rect">
              <a:avLst/>
            </a:prstGeom>
            <a:solidFill>
              <a:schemeClr val="accent2"/>
            </a:solidFill>
            <a:ln w="9525">
              <a:noFill/>
              <a:miter lim="800000"/>
              <a:headEnd/>
              <a:tailEnd/>
            </a:ln>
          </p:spPr>
          <p:txBody>
            <a:bodyPr wrap="none" anchor="ctr">
              <a:prstTxWarp prst="textNoShape">
                <a:avLst/>
              </a:prstTxWarp>
            </a:bodyPr>
            <a:lstStyle/>
            <a:p>
              <a:pPr>
                <a:defRPr/>
              </a:pPr>
              <a:endParaRPr lang="en-US"/>
            </a:p>
          </p:txBody>
        </p:sp>
        <p:sp>
          <p:nvSpPr>
            <p:cNvPr id="9"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w="9525">
              <a:noFill/>
              <a:miter lim="800000"/>
              <a:headEnd/>
              <a:tailEnd/>
            </a:ln>
          </p:spPr>
          <p:txBody>
            <a:bodyPr wrap="none" anchor="ctr">
              <a:prstTxWarp prst="textNoShape">
                <a:avLst/>
              </a:prstTxWarp>
            </a:bodyPr>
            <a:lstStyle/>
            <a:p>
              <a:pPr>
                <a:defRPr/>
              </a:pPr>
              <a:endParaRPr lang="en-US"/>
            </a:p>
          </p:txBody>
        </p:sp>
      </p:grpSp>
      <p:sp>
        <p:nvSpPr>
          <p:cNvPr id="10" name="Rectangle 9"/>
          <p:cNvSpPr>
            <a:spLocks noChangeArrowheads="1"/>
          </p:cNvSpPr>
          <p:nvPr/>
        </p:nvSpPr>
        <p:spPr bwMode="auto">
          <a:xfrm>
            <a:off x="144463" y="1752600"/>
            <a:ext cx="560387" cy="422275"/>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prstTxWarp prst="textNoShape">
              <a:avLst/>
            </a:prstTxWarp>
          </a:bodyPr>
          <a:lstStyle/>
          <a:p>
            <a:pPr>
              <a:defRPr/>
            </a:pPr>
            <a:endParaRPr lang="en-US"/>
          </a:p>
        </p:txBody>
      </p:sp>
      <p:sp>
        <p:nvSpPr>
          <p:cNvPr id="11" name="Rectangle 10"/>
          <p:cNvSpPr>
            <a:spLocks noChangeArrowheads="1"/>
          </p:cNvSpPr>
          <p:nvPr/>
        </p:nvSpPr>
        <p:spPr bwMode="auto">
          <a:xfrm>
            <a:off x="779463" y="1295400"/>
            <a:ext cx="31750" cy="1052513"/>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 name="Rectangle 17"/>
          <p:cNvSpPr>
            <a:spLocks noChangeArrowheads="1"/>
          </p:cNvSpPr>
          <p:nvPr/>
        </p:nvSpPr>
        <p:spPr bwMode="gray">
          <a:xfrm flipV="1">
            <a:off x="460375" y="2122488"/>
            <a:ext cx="8683625" cy="46037"/>
          </a:xfrm>
          <a:prstGeom prst="rect">
            <a:avLst/>
          </a:prstGeom>
          <a:gradFill rotWithShape="0">
            <a:gsLst>
              <a:gs pos="0">
                <a:schemeClr val="bg2"/>
              </a:gs>
              <a:gs pos="100000">
                <a:schemeClr val="bg1"/>
              </a:gs>
            </a:gsLst>
            <a:lin ang="0" scaled="1"/>
          </a:gradFill>
          <a:ln w="9525">
            <a:noFill/>
            <a:miter lim="800000"/>
            <a:headEnd/>
            <a:tailEnd/>
          </a:ln>
        </p:spPr>
        <p:txBody>
          <a:bodyPr rot="10800000" wrap="none" anchor="ctr">
            <a:prstTxWarp prst="textNoShape">
              <a:avLst/>
            </a:prstTxWarp>
          </a:bodyPr>
          <a:lstStyle/>
          <a:p>
            <a:pPr algn="ctr">
              <a:defRPr/>
            </a:pPr>
            <a:endParaRPr kumimoji="1" lang="en-US"/>
          </a:p>
        </p:txBody>
      </p:sp>
      <p:sp>
        <p:nvSpPr>
          <p:cNvPr id="6554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65549" name="Rectangle 13"/>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fld id="{D6D884D9-A72B-6540-8C26-EC0E07D8094E}" type="datetime1">
              <a:rPr lang="en-US"/>
              <a:pPr>
                <a:defRPr/>
              </a:pPr>
              <a:t>10/10/2012</a:t>
            </a:fld>
            <a:endParaRPr lang="en-US"/>
          </a:p>
        </p:txBody>
      </p:sp>
      <p:sp>
        <p:nvSpPr>
          <p:cNvPr id="14"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5"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B1F45950-7DA5-F44C-8A4A-A50BECF60E1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fld id="{449726E8-9C1E-E64E-B80E-E5BCF86BBB3A}" type="datetime1">
              <a:rPr lang="en-US"/>
              <a:pPr>
                <a:defRPr/>
              </a:pPr>
              <a:t>10/10/2012</a:t>
            </a:fld>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4B93030-9404-614A-8A6B-D5F016E5CD8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304800"/>
            <a:ext cx="1952625" cy="58277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304800"/>
            <a:ext cx="5707063" cy="58277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fld id="{CF0402A1-44F8-1E4F-9FF3-83E42563BE61}" type="datetime1">
              <a:rPr lang="en-US"/>
              <a:pPr>
                <a:defRPr/>
              </a:pPr>
              <a:t>10/10/2012</a:t>
            </a:fld>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0A936CC7-D631-6C4F-8852-28E9283AEB8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fld id="{2B694DDD-847C-B547-9A3F-95F2602FCD73}" type="datetime1">
              <a:rPr lang="en-US"/>
              <a:pPr>
                <a:defRPr/>
              </a:pPr>
              <a:t>10/10/2012</a:t>
            </a:fld>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BDDA5E28-FB19-4E48-A5F3-DA8BA201DF5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fld id="{F68A6D88-89AD-5C46-BC3E-CB5A3E8FEEDD}" type="datetime1">
              <a:rPr lang="en-US"/>
              <a:pPr>
                <a:defRPr/>
              </a:pPr>
              <a:t>10/10/2012</a:t>
            </a:fld>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3478A168-267B-0048-8ABC-4BC344D9D6F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fld id="{47311C5C-3EF4-2248-82A8-60D4898C44A2}" type="datetime1">
              <a:rPr lang="en-US"/>
              <a:pPr>
                <a:defRPr/>
              </a:pPr>
              <a:t>10/10/2012</a:t>
            </a:fld>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3255449-D3E2-6D43-ABE2-4B636F367E6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fld id="{A44F1F4B-FCE6-7E47-955B-E7B13A307C2A}" type="datetime1">
              <a:rPr lang="en-US"/>
              <a:pPr>
                <a:defRPr/>
              </a:pPr>
              <a:t>10/10/2012</a:t>
            </a:fld>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2CA9F1C4-411D-9E47-8D7E-1B241570FB1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fld id="{EAE3A222-0143-4E43-9320-60EB7012EBC3}" type="datetime1">
              <a:rPr lang="en-US"/>
              <a:pPr>
                <a:defRPr/>
              </a:pPr>
              <a:t>10/10/2012</a:t>
            </a:fld>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926C9337-1A55-5E45-BC9C-2724CFE810C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DACD5201-FE59-2F43-B38D-0DDB06351568}" type="datetime1">
              <a:rPr lang="en-US"/>
              <a:pPr>
                <a:defRPr/>
              </a:pPr>
              <a:t>10/10/2012</a:t>
            </a:fld>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BEBB565A-211B-8448-AEF2-21D1C594C77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fld id="{4203A0EC-4B7A-3D40-B2C6-A2FD44357559}" type="datetime1">
              <a:rPr lang="en-US"/>
              <a:pPr>
                <a:defRPr/>
              </a:pPr>
              <a:t>10/10/2012</a:t>
            </a:fld>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1183E0D-9B2E-6946-9C7F-46B0293478A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fld id="{8B932FA0-2C7C-F447-A253-522E6F5D741B}" type="datetime1">
              <a:rPr lang="en-US"/>
              <a:pPr>
                <a:defRPr/>
              </a:pPr>
              <a:t>10/10/2012</a:t>
            </a:fld>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50C6659-C2F1-D245-99F1-C0AC8ACE251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20688" y="568325"/>
            <a:ext cx="438150" cy="474663"/>
          </a:xfrm>
          <a:prstGeom prst="rect">
            <a:avLst/>
          </a:prstGeom>
          <a:solidFill>
            <a:schemeClr val="accent2"/>
          </a:solidFill>
          <a:ln w="9525">
            <a:noFill/>
            <a:miter lim="800000"/>
            <a:headEnd/>
            <a:tailEnd/>
          </a:ln>
        </p:spPr>
        <p:txBody>
          <a:bodyPr wrap="none" anchor="ctr">
            <a:prstTxWarp prst="textNoShape">
              <a:avLst/>
            </a:prstTxWarp>
          </a:bodyPr>
          <a:lstStyle/>
          <a:p>
            <a:pPr algn="ctr">
              <a:defRPr/>
            </a:pPr>
            <a:endParaRPr kumimoji="1" lang="en-US"/>
          </a:p>
        </p:txBody>
      </p:sp>
      <p:sp>
        <p:nvSpPr>
          <p:cNvPr id="1027" name="Rectangle 3"/>
          <p:cNvSpPr>
            <a:spLocks noChangeArrowheads="1"/>
          </p:cNvSpPr>
          <p:nvPr/>
        </p:nvSpPr>
        <p:spPr bwMode="ltGray">
          <a:xfrm>
            <a:off x="803275" y="568325"/>
            <a:ext cx="328613" cy="474663"/>
          </a:xfrm>
          <a:prstGeom prst="rect">
            <a:avLst/>
          </a:prstGeom>
          <a:gradFill rotWithShape="0">
            <a:gsLst>
              <a:gs pos="0">
                <a:schemeClr val="accent2"/>
              </a:gs>
              <a:gs pos="100000">
                <a:schemeClr val="bg1"/>
              </a:gs>
            </a:gsLst>
            <a:lin ang="0" scaled="1"/>
          </a:gradFill>
          <a:ln w="9525">
            <a:noFill/>
            <a:miter lim="800000"/>
            <a:headEnd/>
            <a:tailEnd/>
          </a:ln>
        </p:spPr>
        <p:txBody>
          <a:bodyPr wrap="none" anchor="ctr">
            <a:prstTxWarp prst="textNoShape">
              <a:avLst/>
            </a:prstTxWarp>
          </a:bodyPr>
          <a:lstStyle/>
          <a:p>
            <a:pPr algn="ctr">
              <a:defRPr/>
            </a:pPr>
            <a:endParaRPr kumimoji="1" lang="en-US"/>
          </a:p>
        </p:txBody>
      </p:sp>
      <p:sp>
        <p:nvSpPr>
          <p:cNvPr id="1028" name="Rectangle 4"/>
          <p:cNvSpPr>
            <a:spLocks noChangeArrowheads="1"/>
          </p:cNvSpPr>
          <p:nvPr/>
        </p:nvSpPr>
        <p:spPr bwMode="ltGray">
          <a:xfrm>
            <a:off x="544513" y="990600"/>
            <a:ext cx="422275" cy="474663"/>
          </a:xfrm>
          <a:prstGeom prst="rect">
            <a:avLst/>
          </a:prstGeom>
          <a:solidFill>
            <a:schemeClr val="folHlink"/>
          </a:solidFill>
          <a:ln w="9525">
            <a:noFill/>
            <a:miter lim="800000"/>
            <a:headEnd/>
            <a:tailEnd/>
          </a:ln>
        </p:spPr>
        <p:txBody>
          <a:bodyPr wrap="none" anchor="ctr">
            <a:prstTxWarp prst="textNoShape">
              <a:avLst/>
            </a:prstTxWarp>
          </a:bodyPr>
          <a:lstStyle/>
          <a:p>
            <a:pPr algn="ctr">
              <a:defRPr/>
            </a:pPr>
            <a:endParaRPr kumimoji="1" lang="en-US"/>
          </a:p>
        </p:txBody>
      </p:sp>
      <p:sp>
        <p:nvSpPr>
          <p:cNvPr id="1029" name="Rectangle 5"/>
          <p:cNvSpPr>
            <a:spLocks noChangeArrowheads="1"/>
          </p:cNvSpPr>
          <p:nvPr/>
        </p:nvSpPr>
        <p:spPr bwMode="ltGray">
          <a:xfrm>
            <a:off x="914400" y="990600"/>
            <a:ext cx="368300" cy="474663"/>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prstTxWarp prst="textNoShape">
              <a:avLst/>
            </a:prstTxWarp>
          </a:bodyPr>
          <a:lstStyle/>
          <a:p>
            <a:pPr algn="ctr">
              <a:defRPr/>
            </a:pPr>
            <a:endParaRPr kumimoji="1" lang="en-US"/>
          </a:p>
        </p:txBody>
      </p:sp>
      <p:sp>
        <p:nvSpPr>
          <p:cNvPr id="1030" name="Rectangle 6"/>
          <p:cNvSpPr>
            <a:spLocks noChangeArrowheads="1"/>
          </p:cNvSpPr>
          <p:nvPr/>
        </p:nvSpPr>
        <p:spPr bwMode="ltGray">
          <a:xfrm>
            <a:off x="155575" y="917575"/>
            <a:ext cx="560388" cy="422275"/>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prstTxWarp prst="textNoShape">
              <a:avLst/>
            </a:prstTxWarp>
          </a:bodyPr>
          <a:lstStyle/>
          <a:p>
            <a:pPr algn="ctr">
              <a:defRPr/>
            </a:pPr>
            <a:endParaRPr kumimoji="1" lang="en-US"/>
          </a:p>
        </p:txBody>
      </p:sp>
      <p:sp>
        <p:nvSpPr>
          <p:cNvPr id="1031" name="Rectangle 7"/>
          <p:cNvSpPr>
            <a:spLocks noChangeArrowheads="1"/>
          </p:cNvSpPr>
          <p:nvPr/>
        </p:nvSpPr>
        <p:spPr bwMode="gray">
          <a:xfrm>
            <a:off x="765175" y="460375"/>
            <a:ext cx="31750" cy="1052513"/>
          </a:xfrm>
          <a:prstGeom prst="rect">
            <a:avLst/>
          </a:prstGeom>
          <a:solidFill>
            <a:schemeClr val="bg2"/>
          </a:solidFill>
          <a:ln w="9525">
            <a:noFill/>
            <a:miter lim="800000"/>
            <a:headEnd/>
            <a:tailEnd/>
          </a:ln>
        </p:spPr>
        <p:txBody>
          <a:bodyPr wrap="none" anchor="ctr">
            <a:prstTxWarp prst="textNoShape">
              <a:avLst/>
            </a:prstTxWarp>
          </a:bodyPr>
          <a:lstStyle/>
          <a:p>
            <a:pPr algn="ctr">
              <a:defRPr/>
            </a:pPr>
            <a:endParaRPr kumimoji="1" lang="en-US"/>
          </a:p>
        </p:txBody>
      </p:sp>
      <p:sp>
        <p:nvSpPr>
          <p:cNvPr id="1032" name="Rectangle 8"/>
          <p:cNvSpPr>
            <a:spLocks noChangeArrowheads="1"/>
          </p:cNvSpPr>
          <p:nvPr/>
        </p:nvSpPr>
        <p:spPr bwMode="gray">
          <a:xfrm flipV="1">
            <a:off x="460375" y="1143000"/>
            <a:ext cx="8683625" cy="46038"/>
          </a:xfrm>
          <a:prstGeom prst="rect">
            <a:avLst/>
          </a:prstGeom>
          <a:gradFill rotWithShape="0">
            <a:gsLst>
              <a:gs pos="0">
                <a:schemeClr val="bg2"/>
              </a:gs>
              <a:gs pos="100000">
                <a:schemeClr val="bg1"/>
              </a:gs>
            </a:gsLst>
            <a:lin ang="0" scaled="1"/>
          </a:gradFill>
          <a:ln w="9525">
            <a:noFill/>
            <a:miter lim="800000"/>
            <a:headEnd/>
            <a:tailEnd/>
          </a:ln>
        </p:spPr>
        <p:txBody>
          <a:bodyPr rot="10800000" wrap="none" anchor="ctr">
            <a:prstTxWarp prst="textNoShape">
              <a:avLst/>
            </a:prstTxWarp>
          </a:bodyPr>
          <a:lstStyle/>
          <a:p>
            <a:pPr algn="ctr">
              <a:defRPr/>
            </a:pPr>
            <a:endParaRPr kumimoji="1" lang="en-US"/>
          </a:p>
        </p:txBody>
      </p:sp>
      <p:sp>
        <p:nvSpPr>
          <p:cNvPr id="1033" name="Rectangle 9"/>
          <p:cNvSpPr>
            <a:spLocks noGrp="1" noChangeArrowheads="1"/>
          </p:cNvSpPr>
          <p:nvPr>
            <p:ph type="title"/>
          </p:nvPr>
        </p:nvSpPr>
        <p:spPr bwMode="auto">
          <a:xfrm>
            <a:off x="1143000" y="304800"/>
            <a:ext cx="7793038" cy="914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2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fld id="{0B90C3F3-065B-6049-92C8-F5A03E114310}" type="datetime1">
              <a:rPr lang="en-US"/>
              <a:pPr>
                <a:defRPr/>
              </a:pPr>
              <a:t>10/10/2012</a:t>
            </a:fld>
            <a:endParaRPr lang="en-US"/>
          </a:p>
        </p:txBody>
      </p:sp>
      <p:sp>
        <p:nvSpPr>
          <p:cNvPr id="6452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p>
        </p:txBody>
      </p:sp>
      <p:sp>
        <p:nvSpPr>
          <p:cNvPr id="6452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4537F0B6-44E8-284E-A5FC-8A5BD78FA4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6"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2"/>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SzPct val="55000"/>
        <a:buFont typeface="Wingdings" charset="2"/>
        <a:buChar char="n"/>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folHlink"/>
        </a:buClr>
        <a:buSzPct val="50000"/>
        <a:buFont typeface="Wingdings" charset="2"/>
        <a:buChar char="n"/>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accent2"/>
        </a:buClr>
        <a:buSzPct val="55000"/>
        <a:buFont typeface="Wingdings" charset="2"/>
        <a:buChar char="n"/>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notesSlide" Target="../notesSlides/notesSlide14.xml"/><Relationship Id="rId7" Type="http://schemas.openxmlformats.org/officeDocument/2006/relationships/oleObject" Target="../embeddings/Microsoft_Word_97_-_2003_Document1.doc"/><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30.emf"/><Relationship Id="rId5" Type="http://schemas.openxmlformats.org/officeDocument/2006/relationships/image" Target="../media/image28.emf"/><Relationship Id="rId10" Type="http://schemas.openxmlformats.org/officeDocument/2006/relationships/oleObject" Target="../embeddings/Microsoft_Word_97_-_2003_Document2.doc"/><Relationship Id="rId4" Type="http://schemas.openxmlformats.org/officeDocument/2006/relationships/oleObject" Target="../embeddings/oleObject9.bin"/><Relationship Id="rId9" Type="http://schemas.openxmlformats.org/officeDocument/2006/relationships/oleObject" Target="../embeddings/oleObject11.bin"/></Relationships>
</file>

<file path=ppt/slides/_rels/slide15.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36.png"/><Relationship Id="rId3" Type="http://schemas.openxmlformats.org/officeDocument/2006/relationships/notesSlide" Target="../notesSlides/notesSlide15.xml"/><Relationship Id="rId7" Type="http://schemas.openxmlformats.org/officeDocument/2006/relationships/oleObject" Target="../embeddings/oleObject13.bin"/><Relationship Id="rId12" Type="http://schemas.openxmlformats.org/officeDocument/2006/relationships/image" Target="../media/image34.emf"/><Relationship Id="rId2" Type="http://schemas.openxmlformats.org/officeDocument/2006/relationships/slideLayout" Target="../slideLayouts/slideLayout2.xml"/><Relationship Id="rId16" Type="http://schemas.openxmlformats.org/officeDocument/2006/relationships/image" Target="../media/image37.png"/><Relationship Id="rId1" Type="http://schemas.openxmlformats.org/officeDocument/2006/relationships/vmlDrawing" Target="../drawings/vmlDrawing6.vml"/><Relationship Id="rId6" Type="http://schemas.openxmlformats.org/officeDocument/2006/relationships/image" Target="../media/image31.emf"/><Relationship Id="rId11" Type="http://schemas.openxmlformats.org/officeDocument/2006/relationships/oleObject" Target="../embeddings/oleObject15.bin"/><Relationship Id="rId5" Type="http://schemas.openxmlformats.org/officeDocument/2006/relationships/oleObject" Target="../embeddings/Microsoft_Word_97_-_2003_Document3.doc"/><Relationship Id="rId15" Type="http://schemas.openxmlformats.org/officeDocument/2006/relationships/image" Target="../media/image35.emf"/><Relationship Id="rId10" Type="http://schemas.openxmlformats.org/officeDocument/2006/relationships/image" Target="../media/image33.emf"/><Relationship Id="rId4" Type="http://schemas.openxmlformats.org/officeDocument/2006/relationships/oleObject" Target="../embeddings/oleObject12.bin"/><Relationship Id="rId9" Type="http://schemas.openxmlformats.org/officeDocument/2006/relationships/oleObject" Target="../embeddings/oleObject14.bin"/><Relationship Id="rId14" Type="http://schemas.openxmlformats.org/officeDocument/2006/relationships/oleObject" Target="../embeddings/oleObject16.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7.bin"/><Relationship Id="rId5" Type="http://schemas.openxmlformats.org/officeDocument/2006/relationships/image" Target="../media/image38.png"/><Relationship Id="rId4" Type="http://schemas.openxmlformats.org/officeDocument/2006/relationships/oleObject" Target="Macintosh%20HD:Users:sergeikrasheninnikov:Desktop:Sergei%20Krash:2012:Meetings-2012:SciDac-kick%20off:Krash-talk.doc!OLE_LINK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FEC2012%20Presentations\10.October%202012%20Wednesday\EX-4-TH-3\WHe_110_T1000N25-t.mov" TargetMode="External"/><Relationship Id="rId1" Type="http://schemas.microsoft.com/office/2007/relationships/media" Target="file:///E:\FEC2012%20Presentations\10.October%202012%20Wednesday\EX-4-TH-3\WHe_110_T1000N25-t.mov" TargetMode="External"/><Relationship Id="rId5" Type="http://schemas.openxmlformats.org/officeDocument/2006/relationships/image" Target="../media/image4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Macintosh%20HD:Users:sergeikrasheninnikov:Desktop:Sergei%20Krash:2012:Meetings-2012:IAEA-2012:IAEA-paper:Krash.S-TH-3-2-paper-f.doc!OLE_LINK11" TargetMode="External"/><Relationship Id="rId5" Type="http://schemas.openxmlformats.org/officeDocument/2006/relationships/image" Target="../media/image42.png"/><Relationship Id="rId4" Type="http://schemas.openxmlformats.org/officeDocument/2006/relationships/oleObject" Target="Macintosh%20HD:Users:sergeikrasheninnikov:Desktop:Sergei%20Krash:2012:Meetings-2012:IAEA-2012:IAEA-paper:Krash.S-TH-3-2-paper-f.doc!OLE_LINK10"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Macintosh%20HD:Users:sergeikrasheninnikov:Desktop:Sergei%20Krash:2012:Meetings-2012:IAEA-2012:IAEA-paper:Krash.S-TH-3-2-paper-f.doc!OLE_LINK13" TargetMode="External"/><Relationship Id="rId5" Type="http://schemas.openxmlformats.org/officeDocument/2006/relationships/image" Target="../media/image44.png"/><Relationship Id="rId4" Type="http://schemas.openxmlformats.org/officeDocument/2006/relationships/oleObject" Target="Macintosh%20HD:Users:sergeikrasheninnikov:Desktop:Sergei%20Krash:2012:Meetings-2012:IAEA-2012:IAEA-paper:Krash.S-TH-3-2-paper-f.doc!OLE_LINK1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Macintosh%20HD:Users:sergeikrasheninnikov:Desktop:Sergei%20Krash:2012:Meetings-2012:IAEA-2012:IAEA-paper:Krash.S-TH-3-2-paper-f.doc!OLE_LINK15" TargetMode="External"/><Relationship Id="rId5" Type="http://schemas.openxmlformats.org/officeDocument/2006/relationships/image" Target="../media/image48.png"/><Relationship Id="rId4" Type="http://schemas.openxmlformats.org/officeDocument/2006/relationships/oleObject" Target="Macintosh%20HD:Users:sergeikrasheninnikov:Desktop:Sergei%20Krash:2012:Meetings-2012:IAEA-2012:IAEA-paper:Krash.S-TH-3-2-paper-f.doc!OLE_LINK14"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3.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video" Target="../media/media1.gif"/><Relationship Id="rId7" Type="http://schemas.openxmlformats.org/officeDocument/2006/relationships/oleObject" Target="../embeddings/oleObject3.bin"/><Relationship Id="rId12" Type="http://schemas.openxmlformats.org/officeDocument/2006/relationships/image" Target="../media/image16.emf"/><Relationship Id="rId2" Type="http://schemas.microsoft.com/office/2007/relationships/media" Target="../media/media1.gif"/><Relationship Id="rId1" Type="http://schemas.openxmlformats.org/officeDocument/2006/relationships/vmlDrawing" Target="../drawings/vmlDrawing2.vml"/><Relationship Id="rId6" Type="http://schemas.openxmlformats.org/officeDocument/2006/relationships/image" Target="../media/image17.png"/><Relationship Id="rId11" Type="http://schemas.openxmlformats.org/officeDocument/2006/relationships/oleObject" Target="../embeddings/oleObject5.bin"/><Relationship Id="rId5" Type="http://schemas.openxmlformats.org/officeDocument/2006/relationships/notesSlide" Target="../notesSlides/notesSlide7.xml"/><Relationship Id="rId10" Type="http://schemas.openxmlformats.org/officeDocument/2006/relationships/image" Target="../media/image15.emf"/><Relationship Id="rId4" Type="http://schemas.openxmlformats.org/officeDocument/2006/relationships/slideLayout" Target="../slideLayouts/slideLayout2.xml"/><Relationship Id="rId9"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notesSlide" Target="../notesSlides/notesSlide8.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8.emf"/><Relationship Id="rId5" Type="http://schemas.openxmlformats.org/officeDocument/2006/relationships/oleObject" Target="../embeddings/oleObject6.bin"/><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1.emf"/><Relationship Id="rId4"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990600" y="533400"/>
            <a:ext cx="7772400" cy="1447800"/>
          </a:xfrm>
        </p:spPr>
        <p:txBody>
          <a:bodyPr/>
          <a:lstStyle/>
          <a:p>
            <a:pPr algn="ctr" eaLnBrk="1" hangingPunct="1"/>
            <a:r>
              <a:rPr lang="en-US" sz="3600" b="1" dirty="0" smtClean="0">
                <a:solidFill>
                  <a:schemeClr val="hlink"/>
                </a:solidFill>
              </a:rPr>
              <a:t>On Edge Plasma, First Wall, and Dust Issues in Fusion Devices</a:t>
            </a:r>
            <a:endParaRPr lang="en-US" b="1" dirty="0"/>
          </a:p>
        </p:txBody>
      </p:sp>
      <p:sp>
        <p:nvSpPr>
          <p:cNvPr id="14339" name="Rectangle 3"/>
          <p:cNvSpPr>
            <a:spLocks noGrp="1" noChangeArrowheads="1"/>
          </p:cNvSpPr>
          <p:nvPr>
            <p:ph type="subTitle" idx="1"/>
          </p:nvPr>
        </p:nvSpPr>
        <p:spPr>
          <a:xfrm>
            <a:off x="152400" y="2438400"/>
            <a:ext cx="8839200" cy="4267200"/>
          </a:xfrm>
        </p:spPr>
        <p:txBody>
          <a:bodyPr/>
          <a:lstStyle/>
          <a:p>
            <a:pPr>
              <a:spcBef>
                <a:spcPts val="0"/>
              </a:spcBef>
            </a:pPr>
            <a:r>
              <a:rPr lang="en-US" sz="2400" u="sng" dirty="0" smtClean="0"/>
              <a:t>S. I. Krasheninnikov</a:t>
            </a:r>
            <a:r>
              <a:rPr lang="en-US" sz="2400" u="sng" baseline="30000" dirty="0" smtClean="0"/>
              <a:t>1</a:t>
            </a:r>
            <a:r>
              <a:rPr lang="en-US" sz="2400" dirty="0" smtClean="0"/>
              <a:t>, J. R. Angus</a:t>
            </a:r>
            <a:r>
              <a:rPr lang="en-US" sz="2400" baseline="30000" dirty="0" smtClean="0"/>
              <a:t>1</a:t>
            </a:r>
            <a:r>
              <a:rPr lang="en-US" sz="2400" dirty="0" smtClean="0"/>
              <a:t>, J. Guterl</a:t>
            </a:r>
            <a:r>
              <a:rPr lang="en-US" sz="2400" baseline="30000" dirty="0" smtClean="0"/>
              <a:t>1</a:t>
            </a:r>
            <a:r>
              <a:rPr lang="en-US" sz="2400" dirty="0" smtClean="0"/>
              <a:t>, A. Yu. Pigarov</a:t>
            </a:r>
            <a:r>
              <a:rPr lang="en-US" sz="2400" baseline="30000" dirty="0" smtClean="0"/>
              <a:t>1</a:t>
            </a:r>
            <a:r>
              <a:rPr lang="en-US" sz="2400" dirty="0" smtClean="0"/>
              <a:t>, R. D. Smirnov</a:t>
            </a:r>
            <a:r>
              <a:rPr lang="en-US" sz="2400" baseline="30000" dirty="0" smtClean="0"/>
              <a:t>1</a:t>
            </a:r>
            <a:r>
              <a:rPr lang="en-US" sz="2400" dirty="0" smtClean="0"/>
              <a:t>, R. P. Doerner</a:t>
            </a:r>
            <a:r>
              <a:rPr lang="en-US" sz="2400" baseline="30000" dirty="0" smtClean="0"/>
              <a:t>1</a:t>
            </a:r>
            <a:r>
              <a:rPr lang="en-US" sz="2400" dirty="0" smtClean="0"/>
              <a:t>, M. Umansky</a:t>
            </a:r>
            <a:r>
              <a:rPr lang="en-US" sz="2400" baseline="30000" dirty="0" smtClean="0"/>
              <a:t>2</a:t>
            </a:r>
            <a:r>
              <a:rPr lang="en-US" sz="2400" dirty="0" smtClean="0"/>
              <a:t>, T. D. Rognlien</a:t>
            </a:r>
            <a:r>
              <a:rPr lang="en-US" sz="2400" baseline="30000" dirty="0" smtClean="0"/>
              <a:t>2</a:t>
            </a:r>
            <a:r>
              <a:rPr lang="en-US" sz="2400" dirty="0" smtClean="0"/>
              <a:t>, D. K. Mansfield</a:t>
            </a:r>
            <a:r>
              <a:rPr lang="en-US" sz="2400" baseline="30000" dirty="0" smtClean="0"/>
              <a:t>3</a:t>
            </a:r>
            <a:r>
              <a:rPr lang="en-US" sz="2400" dirty="0" smtClean="0"/>
              <a:t>, A. L. Roquemore</a:t>
            </a:r>
            <a:r>
              <a:rPr lang="en-US" sz="2400" baseline="30000" dirty="0" smtClean="0"/>
              <a:t>3</a:t>
            </a:r>
            <a:r>
              <a:rPr lang="en-US" sz="2400" dirty="0" smtClean="0"/>
              <a:t>, C. H. Skinner</a:t>
            </a:r>
            <a:r>
              <a:rPr lang="en-US" sz="2400" baseline="30000" dirty="0" smtClean="0"/>
              <a:t>3</a:t>
            </a:r>
            <a:r>
              <a:rPr lang="en-US" sz="2400" dirty="0" smtClean="0"/>
              <a:t>,</a:t>
            </a:r>
          </a:p>
          <a:p>
            <a:pPr>
              <a:spcBef>
                <a:spcPts val="0"/>
              </a:spcBef>
            </a:pPr>
            <a:r>
              <a:rPr lang="en-US" sz="2400" dirty="0" smtClean="0"/>
              <a:t>E. D. Marenkov</a:t>
            </a:r>
            <a:r>
              <a:rPr lang="en-US" sz="2400" baseline="30000" dirty="0" smtClean="0"/>
              <a:t>4</a:t>
            </a:r>
            <a:r>
              <a:rPr lang="en-US" sz="2400" dirty="0" smtClean="0"/>
              <a:t>, and A. A. Pisarev</a:t>
            </a:r>
            <a:r>
              <a:rPr lang="en-US" sz="2400" baseline="30000" dirty="0" smtClean="0"/>
              <a:t>4</a:t>
            </a:r>
            <a:r>
              <a:rPr lang="en-US" sz="2400" dirty="0" smtClean="0"/>
              <a:t> </a:t>
            </a:r>
          </a:p>
          <a:p>
            <a:r>
              <a:rPr lang="en-US" sz="1800" dirty="0" smtClean="0"/>
              <a:t> </a:t>
            </a:r>
          </a:p>
          <a:p>
            <a:r>
              <a:rPr lang="en-US" sz="1400" i="1" baseline="30000" dirty="0" smtClean="0"/>
              <a:t>1</a:t>
            </a:r>
            <a:r>
              <a:rPr lang="en-US" sz="1400" i="1" dirty="0" smtClean="0"/>
              <a:t>University of California at San Diego, La Jolla, CA 92093, USA</a:t>
            </a:r>
          </a:p>
          <a:p>
            <a:r>
              <a:rPr lang="en-US" sz="1400" i="1" baseline="30000" dirty="0" smtClean="0"/>
              <a:t>2</a:t>
            </a:r>
            <a:r>
              <a:rPr lang="en-US" sz="1400" i="1" dirty="0" smtClean="0"/>
              <a:t>Lawrence Livermore National Laboratory, Livermore, CA 94551, USA</a:t>
            </a:r>
          </a:p>
          <a:p>
            <a:r>
              <a:rPr lang="en-US" sz="1400" i="1" baseline="30000" dirty="0" smtClean="0"/>
              <a:t>3</a:t>
            </a:r>
            <a:r>
              <a:rPr lang="en-US" sz="1400" i="1" dirty="0" smtClean="0"/>
              <a:t>Princeton Plasma Physics Laboratory, Princeton, NJ 08543, USA</a:t>
            </a:r>
          </a:p>
          <a:p>
            <a:r>
              <a:rPr lang="en-US" sz="1400" i="1" baseline="30000" dirty="0" smtClean="0"/>
              <a:t>4</a:t>
            </a:r>
            <a:r>
              <a:rPr lang="en-US" sz="1400" i="1" dirty="0" smtClean="0"/>
              <a:t>Nuclear Research National University </a:t>
            </a:r>
            <a:r>
              <a:rPr lang="en-US" sz="1400" i="1" dirty="0" err="1" smtClean="0"/>
              <a:t>MEPhI</a:t>
            </a:r>
            <a:r>
              <a:rPr lang="en-US" sz="1400" i="1" dirty="0" smtClean="0"/>
              <a:t>, Moscow, 115409, Russia </a:t>
            </a:r>
          </a:p>
          <a:p>
            <a:pPr eaLnBrk="1" hangingPunct="1">
              <a:spcBef>
                <a:spcPct val="0"/>
              </a:spcBef>
            </a:pPr>
            <a:endParaRPr lang="en-US" sz="2000" dirty="0"/>
          </a:p>
          <a:p>
            <a:pPr eaLnBrk="1" hangingPunct="1">
              <a:spcBef>
                <a:spcPct val="0"/>
              </a:spcBef>
            </a:pPr>
            <a:endParaRPr lang="en-US" sz="1600" i="1" dirty="0"/>
          </a:p>
          <a:p>
            <a:pPr eaLnBrk="1" hangingPunct="1">
              <a:spcBef>
                <a:spcPct val="0"/>
              </a:spcBef>
            </a:pPr>
            <a:endParaRPr lang="en-US" sz="1600" i="1" dirty="0" smtClean="0"/>
          </a:p>
          <a:p>
            <a:pPr eaLnBrk="1" hangingPunct="1">
              <a:spcBef>
                <a:spcPct val="0"/>
              </a:spcBef>
            </a:pPr>
            <a:r>
              <a:rPr lang="en-US" sz="1600" i="1" dirty="0" smtClean="0"/>
              <a:t>24</a:t>
            </a:r>
            <a:r>
              <a:rPr lang="en-US" sz="1600" i="1" baseline="30000" dirty="0" smtClean="0"/>
              <a:t>th</a:t>
            </a:r>
            <a:r>
              <a:rPr lang="en-US" sz="1600" i="1" dirty="0" smtClean="0"/>
              <a:t> IAEA Fusion Energy Conference, San Diego, USA</a:t>
            </a:r>
          </a:p>
          <a:p>
            <a:pPr eaLnBrk="1" hangingPunct="1">
              <a:spcBef>
                <a:spcPct val="0"/>
              </a:spcBef>
            </a:pPr>
            <a:r>
              <a:rPr lang="en-US" sz="1600" i="1" dirty="0" smtClean="0"/>
              <a:t>October 8-13, </a:t>
            </a:r>
            <a:r>
              <a:rPr lang="en-US" sz="1600" i="1" dirty="0"/>
              <a:t>2012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1379" y="609600"/>
            <a:ext cx="4202621" cy="4983163"/>
          </a:xfrm>
          <a:prstGeom prst="rect">
            <a:avLst/>
          </a:prstGeom>
        </p:spPr>
      </p:pic>
      <p:sp>
        <p:nvSpPr>
          <p:cNvPr id="18441" name="Rectangle 13"/>
          <p:cNvSpPr>
            <a:spLocks noGrp="1" noChangeArrowheads="1"/>
          </p:cNvSpPr>
          <p:nvPr>
            <p:ph type="sldNum" sz="quarter" idx="12"/>
          </p:nvPr>
        </p:nvSpPr>
        <p:spPr>
          <a:noFill/>
        </p:spPr>
        <p:txBody>
          <a:bodyPr/>
          <a:lstStyle/>
          <a:p>
            <a:fld id="{910714EA-81C1-E047-8DCA-C3D55FF3969C}" type="slidenum">
              <a:rPr lang="en-US"/>
              <a:pPr/>
              <a:t>10</a:t>
            </a:fld>
            <a:endParaRPr lang="en-US"/>
          </a:p>
        </p:txBody>
      </p:sp>
      <p:sp>
        <p:nvSpPr>
          <p:cNvPr id="18442" name="Rectangle 2"/>
          <p:cNvSpPr>
            <a:spLocks noGrp="1" noChangeArrowheads="1"/>
          </p:cNvSpPr>
          <p:nvPr>
            <p:ph type="title"/>
          </p:nvPr>
        </p:nvSpPr>
        <p:spPr/>
        <p:txBody>
          <a:bodyPr/>
          <a:lstStyle/>
          <a:p>
            <a:pPr lvl="1" algn="ctr" eaLnBrk="1" hangingPunct="1">
              <a:lnSpc>
                <a:spcPct val="90000"/>
              </a:lnSpc>
              <a:spcBef>
                <a:spcPct val="50000"/>
              </a:spcBef>
            </a:pPr>
            <a:r>
              <a:rPr lang="en-US" sz="3600" dirty="0" smtClean="0"/>
              <a:t>2D modeling of intermittent edge and SOL plasma transport (con-</a:t>
            </a:r>
            <a:r>
              <a:rPr lang="en-US" sz="3600" dirty="0" err="1" smtClean="0"/>
              <a:t>ed</a:t>
            </a:r>
            <a:r>
              <a:rPr lang="en-US" sz="3600" dirty="0" smtClean="0"/>
              <a:t>)</a:t>
            </a:r>
          </a:p>
        </p:txBody>
      </p:sp>
      <p:sp>
        <p:nvSpPr>
          <p:cNvPr id="18443" name="Rectangle 3"/>
          <p:cNvSpPr>
            <a:spLocks noGrp="1" noChangeArrowheads="1"/>
          </p:cNvSpPr>
          <p:nvPr>
            <p:ph type="body" idx="1"/>
          </p:nvPr>
        </p:nvSpPr>
        <p:spPr>
          <a:xfrm>
            <a:off x="0" y="1676400"/>
            <a:ext cx="5105400" cy="4648200"/>
          </a:xfrm>
        </p:spPr>
        <p:txBody>
          <a:bodyPr/>
          <a:lstStyle/>
          <a:p>
            <a:pPr eaLnBrk="1" hangingPunct="1">
              <a:lnSpc>
                <a:spcPct val="90000"/>
              </a:lnSpc>
            </a:pPr>
            <a:r>
              <a:rPr lang="en-US" sz="2400" dirty="0" smtClean="0"/>
              <a:t>In order to resolve this issue, a novel “Macro-Blob” (</a:t>
            </a:r>
            <a:r>
              <a:rPr lang="en-US" sz="2400" dirty="0" smtClean="0">
                <a:solidFill>
                  <a:srgbClr val="FF0000"/>
                </a:solidFill>
              </a:rPr>
              <a:t>MB</a:t>
            </a:r>
            <a:r>
              <a:rPr lang="en-US" sz="2400" dirty="0" smtClean="0"/>
              <a:t>) approach was developed and implemented into 2D UEDGE code (</a:t>
            </a:r>
            <a:r>
              <a:rPr lang="en-US" sz="2000" dirty="0" err="1" smtClean="0">
                <a:solidFill>
                  <a:srgbClr val="0000FF"/>
                </a:solidFill>
              </a:rPr>
              <a:t>Pigarov</a:t>
            </a:r>
            <a:r>
              <a:rPr lang="en-US" sz="2000" dirty="0" smtClean="0">
                <a:solidFill>
                  <a:srgbClr val="0000FF"/>
                </a:solidFill>
              </a:rPr>
              <a:t>, 2011, 2012</a:t>
            </a:r>
            <a:r>
              <a:rPr lang="en-US" sz="2400" dirty="0" smtClean="0"/>
              <a:t>)</a:t>
            </a:r>
          </a:p>
          <a:p>
            <a:pPr eaLnBrk="1" hangingPunct="1">
              <a:lnSpc>
                <a:spcPct val="90000"/>
              </a:lnSpc>
              <a:spcBef>
                <a:spcPts val="2000"/>
              </a:spcBef>
            </a:pPr>
            <a:r>
              <a:rPr lang="en-US" sz="2400" dirty="0" smtClean="0"/>
              <a:t>In the </a:t>
            </a:r>
            <a:r>
              <a:rPr lang="en-US" sz="2400" dirty="0" smtClean="0">
                <a:solidFill>
                  <a:srgbClr val="FF0000"/>
                </a:solidFill>
              </a:rPr>
              <a:t>MB </a:t>
            </a:r>
            <a:r>
              <a:rPr lang="en-US" sz="2400" dirty="0" smtClean="0"/>
              <a:t>approach we use a coherent spatiotemporal variation of anomalous cross-field convective plasma velocity to reproduce the ballistic motion of spatially localized plasma fluid elements from the separatrix to the wall</a:t>
            </a:r>
          </a:p>
        </p:txBody>
      </p:sp>
      <p:sp>
        <p:nvSpPr>
          <p:cNvPr id="2" name="TextBox 1"/>
          <p:cNvSpPr txBox="1"/>
          <p:nvPr/>
        </p:nvSpPr>
        <p:spPr>
          <a:xfrm>
            <a:off x="5402378" y="5636269"/>
            <a:ext cx="3383859" cy="1200328"/>
          </a:xfrm>
          <a:prstGeom prst="rect">
            <a:avLst/>
          </a:prstGeom>
          <a:noFill/>
        </p:spPr>
        <p:txBody>
          <a:bodyPr wrap="none" rtlCol="0">
            <a:spAutoFit/>
          </a:bodyPr>
          <a:lstStyle/>
          <a:p>
            <a:pPr algn="ctr"/>
            <a:r>
              <a:rPr lang="en-US" dirty="0"/>
              <a:t>r</a:t>
            </a:r>
            <a:r>
              <a:rPr lang="en-US" dirty="0" smtClean="0"/>
              <a:t>adial slice of plasma</a:t>
            </a:r>
          </a:p>
          <a:p>
            <a:pPr algn="ctr"/>
            <a:r>
              <a:rPr lang="en-US" dirty="0"/>
              <a:t>p</a:t>
            </a:r>
            <a:r>
              <a:rPr lang="en-US" dirty="0" smtClean="0"/>
              <a:t>arameters at the outer</a:t>
            </a:r>
          </a:p>
          <a:p>
            <a:pPr algn="ctr"/>
            <a:r>
              <a:rPr lang="en-US" dirty="0" smtClean="0"/>
              <a:t>side of torus </a:t>
            </a:r>
            <a:endParaRPr lang="en-US" dirty="0"/>
          </a:p>
        </p:txBody>
      </p:sp>
      <p:sp>
        <p:nvSpPr>
          <p:cNvPr id="3" name="Up Arrow 2"/>
          <p:cNvSpPr/>
          <p:nvPr/>
        </p:nvSpPr>
        <p:spPr bwMode="auto">
          <a:xfrm>
            <a:off x="6934200" y="5257800"/>
            <a:ext cx="228600" cy="304800"/>
          </a:xfrm>
          <a:prstGeom prst="upArrow">
            <a:avLst/>
          </a:prstGeom>
          <a:solidFill>
            <a:srgbClr val="FF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5420" y="609600"/>
            <a:ext cx="4177183" cy="4953000"/>
          </a:xfrm>
          <a:prstGeom prst="rect">
            <a:avLst/>
          </a:prstGeom>
        </p:spPr>
      </p:pic>
      <p:sp>
        <p:nvSpPr>
          <p:cNvPr id="18441" name="Rectangle 13"/>
          <p:cNvSpPr>
            <a:spLocks noGrp="1" noChangeArrowheads="1"/>
          </p:cNvSpPr>
          <p:nvPr>
            <p:ph type="sldNum" sz="quarter" idx="12"/>
          </p:nvPr>
        </p:nvSpPr>
        <p:spPr>
          <a:noFill/>
        </p:spPr>
        <p:txBody>
          <a:bodyPr/>
          <a:lstStyle/>
          <a:p>
            <a:fld id="{910714EA-81C1-E047-8DCA-C3D55FF3969C}" type="slidenum">
              <a:rPr lang="en-US"/>
              <a:pPr/>
              <a:t>11</a:t>
            </a:fld>
            <a:endParaRPr lang="en-US"/>
          </a:p>
        </p:txBody>
      </p:sp>
      <p:sp>
        <p:nvSpPr>
          <p:cNvPr id="18442" name="Rectangle 2"/>
          <p:cNvSpPr>
            <a:spLocks noGrp="1" noChangeArrowheads="1"/>
          </p:cNvSpPr>
          <p:nvPr>
            <p:ph type="title"/>
          </p:nvPr>
        </p:nvSpPr>
        <p:spPr/>
        <p:txBody>
          <a:bodyPr/>
          <a:lstStyle/>
          <a:p>
            <a:pPr lvl="1" algn="ctr" eaLnBrk="1" hangingPunct="1">
              <a:lnSpc>
                <a:spcPct val="90000"/>
              </a:lnSpc>
              <a:spcBef>
                <a:spcPct val="50000"/>
              </a:spcBef>
            </a:pPr>
            <a:r>
              <a:rPr lang="en-US" sz="3600" dirty="0" smtClean="0"/>
              <a:t>2D modeling of intermittent edge and SOL plasma transport (con-</a:t>
            </a:r>
            <a:r>
              <a:rPr lang="en-US" sz="3600" dirty="0" err="1" smtClean="0"/>
              <a:t>ed</a:t>
            </a:r>
            <a:r>
              <a:rPr lang="en-US" sz="3600" dirty="0" smtClean="0"/>
              <a:t>)</a:t>
            </a:r>
          </a:p>
        </p:txBody>
      </p:sp>
      <p:sp>
        <p:nvSpPr>
          <p:cNvPr id="18443" name="Rectangle 3"/>
          <p:cNvSpPr>
            <a:spLocks noGrp="1" noChangeArrowheads="1"/>
          </p:cNvSpPr>
          <p:nvPr>
            <p:ph type="body" idx="1"/>
          </p:nvPr>
        </p:nvSpPr>
        <p:spPr>
          <a:xfrm>
            <a:off x="0" y="1676400"/>
            <a:ext cx="5105400" cy="4648200"/>
          </a:xfrm>
        </p:spPr>
        <p:txBody>
          <a:bodyPr/>
          <a:lstStyle/>
          <a:p>
            <a:pPr eaLnBrk="1" hangingPunct="1">
              <a:lnSpc>
                <a:spcPct val="90000"/>
              </a:lnSpc>
            </a:pPr>
            <a:r>
              <a:rPr lang="en-US" sz="2400" dirty="0" smtClean="0"/>
              <a:t>In order to resolve this issue, a novel “Macro-Blob” (</a:t>
            </a:r>
            <a:r>
              <a:rPr lang="en-US" sz="2400" dirty="0" smtClean="0">
                <a:solidFill>
                  <a:srgbClr val="FF0000"/>
                </a:solidFill>
              </a:rPr>
              <a:t>MB</a:t>
            </a:r>
            <a:r>
              <a:rPr lang="en-US" sz="2400" dirty="0" smtClean="0"/>
              <a:t>) approach was developed and implemented into 2D UEDGE code (</a:t>
            </a:r>
            <a:r>
              <a:rPr lang="en-US" sz="2000" dirty="0" err="1" smtClean="0">
                <a:solidFill>
                  <a:srgbClr val="0000FF"/>
                </a:solidFill>
              </a:rPr>
              <a:t>Pigarov</a:t>
            </a:r>
            <a:r>
              <a:rPr lang="en-US" sz="2000" dirty="0" smtClean="0">
                <a:solidFill>
                  <a:srgbClr val="0000FF"/>
                </a:solidFill>
              </a:rPr>
              <a:t>, 2011, 2012</a:t>
            </a:r>
            <a:r>
              <a:rPr lang="en-US" sz="2400" dirty="0" smtClean="0"/>
              <a:t>)</a:t>
            </a:r>
          </a:p>
          <a:p>
            <a:pPr eaLnBrk="1" hangingPunct="1">
              <a:lnSpc>
                <a:spcPct val="90000"/>
              </a:lnSpc>
              <a:spcBef>
                <a:spcPts val="2000"/>
              </a:spcBef>
            </a:pPr>
            <a:r>
              <a:rPr lang="en-US" sz="2400" dirty="0" smtClean="0"/>
              <a:t>In the </a:t>
            </a:r>
            <a:r>
              <a:rPr lang="en-US" sz="2400" dirty="0" smtClean="0">
                <a:solidFill>
                  <a:srgbClr val="FF0000"/>
                </a:solidFill>
              </a:rPr>
              <a:t>MB </a:t>
            </a:r>
            <a:r>
              <a:rPr lang="en-US" sz="2400" dirty="0" smtClean="0"/>
              <a:t>approach we use a coherent spatiotemporal variation of anomalous cross-field convective plasma velocity to reproduce the ballistic motion of spatially localized plasma fluid elements from the separatrix to the wall</a:t>
            </a:r>
          </a:p>
        </p:txBody>
      </p:sp>
      <p:sp>
        <p:nvSpPr>
          <p:cNvPr id="7" name="TextBox 6"/>
          <p:cNvSpPr txBox="1"/>
          <p:nvPr/>
        </p:nvSpPr>
        <p:spPr>
          <a:xfrm>
            <a:off x="5402378" y="5562600"/>
            <a:ext cx="3383859" cy="1200328"/>
          </a:xfrm>
          <a:prstGeom prst="rect">
            <a:avLst/>
          </a:prstGeom>
          <a:noFill/>
        </p:spPr>
        <p:txBody>
          <a:bodyPr wrap="none" rtlCol="0">
            <a:spAutoFit/>
          </a:bodyPr>
          <a:lstStyle/>
          <a:p>
            <a:pPr algn="ctr"/>
            <a:r>
              <a:rPr lang="en-US" dirty="0"/>
              <a:t>r</a:t>
            </a:r>
            <a:r>
              <a:rPr lang="en-US" dirty="0" smtClean="0"/>
              <a:t>adial slice of plasma</a:t>
            </a:r>
          </a:p>
          <a:p>
            <a:pPr algn="ctr"/>
            <a:r>
              <a:rPr lang="en-US" dirty="0"/>
              <a:t>p</a:t>
            </a:r>
            <a:r>
              <a:rPr lang="en-US" dirty="0" smtClean="0"/>
              <a:t>arameters at the outer</a:t>
            </a:r>
          </a:p>
          <a:p>
            <a:pPr algn="ctr"/>
            <a:r>
              <a:rPr lang="en-US" dirty="0"/>
              <a:t>side </a:t>
            </a:r>
            <a:r>
              <a:rPr lang="en-US" dirty="0" smtClean="0"/>
              <a:t>of torus </a:t>
            </a:r>
            <a:endParaRPr lang="en-US" dirty="0"/>
          </a:p>
        </p:txBody>
      </p:sp>
      <p:sp>
        <p:nvSpPr>
          <p:cNvPr id="9" name="Up Arrow 8"/>
          <p:cNvSpPr/>
          <p:nvPr/>
        </p:nvSpPr>
        <p:spPr bwMode="auto">
          <a:xfrm>
            <a:off x="6934200" y="5257800"/>
            <a:ext cx="228600" cy="304800"/>
          </a:xfrm>
          <a:prstGeom prst="upArrow">
            <a:avLst/>
          </a:prstGeom>
          <a:solidFill>
            <a:srgbClr val="FF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1" name="Rectangle 13"/>
          <p:cNvSpPr>
            <a:spLocks noGrp="1" noChangeArrowheads="1"/>
          </p:cNvSpPr>
          <p:nvPr>
            <p:ph type="sldNum" sz="quarter" idx="12"/>
          </p:nvPr>
        </p:nvSpPr>
        <p:spPr>
          <a:noFill/>
        </p:spPr>
        <p:txBody>
          <a:bodyPr/>
          <a:lstStyle/>
          <a:p>
            <a:fld id="{910714EA-81C1-E047-8DCA-C3D55FF3969C}" type="slidenum">
              <a:rPr lang="en-US"/>
              <a:pPr/>
              <a:t>12</a:t>
            </a:fld>
            <a:endParaRPr lang="en-US"/>
          </a:p>
        </p:txBody>
      </p:sp>
      <p:sp>
        <p:nvSpPr>
          <p:cNvPr id="18442" name="Rectangle 2"/>
          <p:cNvSpPr>
            <a:spLocks noGrp="1" noChangeArrowheads="1"/>
          </p:cNvSpPr>
          <p:nvPr>
            <p:ph type="title"/>
          </p:nvPr>
        </p:nvSpPr>
        <p:spPr/>
        <p:txBody>
          <a:bodyPr/>
          <a:lstStyle/>
          <a:p>
            <a:pPr lvl="1" algn="ctr" eaLnBrk="1" hangingPunct="1">
              <a:lnSpc>
                <a:spcPct val="90000"/>
              </a:lnSpc>
              <a:spcBef>
                <a:spcPct val="50000"/>
              </a:spcBef>
            </a:pPr>
            <a:r>
              <a:rPr lang="en-US" sz="3600" dirty="0" smtClean="0"/>
              <a:t>2D modeling of intermittent edge and SOL plasma transport (con-</a:t>
            </a:r>
            <a:r>
              <a:rPr lang="en-US" sz="3600" dirty="0" err="1" smtClean="0"/>
              <a:t>ed</a:t>
            </a:r>
            <a:r>
              <a:rPr lang="en-US" sz="3600" dirty="0" smtClean="0"/>
              <a:t>)</a:t>
            </a:r>
          </a:p>
        </p:txBody>
      </p:sp>
      <p:sp>
        <p:nvSpPr>
          <p:cNvPr id="18443" name="Rectangle 3"/>
          <p:cNvSpPr>
            <a:spLocks noGrp="1" noChangeArrowheads="1"/>
          </p:cNvSpPr>
          <p:nvPr>
            <p:ph type="body" idx="1"/>
          </p:nvPr>
        </p:nvSpPr>
        <p:spPr>
          <a:xfrm>
            <a:off x="0" y="1447800"/>
            <a:ext cx="5715000" cy="5181600"/>
          </a:xfrm>
        </p:spPr>
        <p:txBody>
          <a:bodyPr/>
          <a:lstStyle/>
          <a:p>
            <a:pPr eaLnBrk="1" hangingPunct="1">
              <a:lnSpc>
                <a:spcPct val="90000"/>
              </a:lnSpc>
            </a:pPr>
            <a:r>
              <a:rPr lang="en-US" sz="2400" dirty="0" smtClean="0"/>
              <a:t>To find time-averaged characteristics in the fluctuating edge plasma we simulated a discharge with a large sequence of macro-blobs by using the UEDGE-MB model (</a:t>
            </a:r>
            <a:r>
              <a:rPr lang="en-US" sz="2400" dirty="0" smtClean="0">
                <a:solidFill>
                  <a:srgbClr val="0000FF"/>
                </a:solidFill>
              </a:rPr>
              <a:t>Pigarov, 2012</a:t>
            </a:r>
            <a:r>
              <a:rPr lang="en-US" sz="2400" dirty="0" smtClean="0"/>
              <a:t>)</a:t>
            </a:r>
          </a:p>
          <a:p>
            <a:pPr eaLnBrk="1" hangingPunct="1">
              <a:lnSpc>
                <a:spcPct val="90000"/>
              </a:lnSpc>
              <a:spcBef>
                <a:spcPts val="2000"/>
              </a:spcBef>
            </a:pPr>
            <a:r>
              <a:rPr lang="en-US" sz="2400" dirty="0" smtClean="0"/>
              <a:t>As a result we find the dynamic equilibrium of averaged edge plasma parameters</a:t>
            </a:r>
          </a:p>
          <a:p>
            <a:pPr eaLnBrk="1" hangingPunct="1">
              <a:lnSpc>
                <a:spcPct val="90000"/>
              </a:lnSpc>
              <a:spcBef>
                <a:spcPts val="2000"/>
              </a:spcBef>
            </a:pPr>
            <a:r>
              <a:rPr lang="en-US" sz="2400" dirty="0" smtClean="0"/>
              <a:t>We have simulated L-mode DIII-D data with the </a:t>
            </a:r>
            <a:r>
              <a:rPr lang="en-US" sz="2400" dirty="0" smtClean="0">
                <a:solidFill>
                  <a:srgbClr val="FF0000"/>
                </a:solidFill>
              </a:rPr>
              <a:t>MB model</a:t>
            </a:r>
            <a:r>
              <a:rPr lang="en-US" sz="2400" dirty="0" smtClean="0"/>
              <a:t> and found a large increase of both wall loading and sputtering in comparison with a </a:t>
            </a:r>
            <a:r>
              <a:rPr lang="en-US" sz="2400" dirty="0" smtClean="0">
                <a:solidFill>
                  <a:srgbClr val="0000FF"/>
                </a:solidFill>
              </a:rPr>
              <a:t>standard time-average convective transport  </a:t>
            </a:r>
          </a:p>
        </p:txBody>
      </p:sp>
      <p:cxnSp>
        <p:nvCxnSpPr>
          <p:cNvPr id="14" name="Straight Arrow Connector 13"/>
          <p:cNvCxnSpPr/>
          <p:nvPr/>
        </p:nvCxnSpPr>
        <p:spPr bwMode="auto">
          <a:xfrm rot="5400000" flipH="1" flipV="1">
            <a:off x="5143500" y="3543300"/>
            <a:ext cx="1295400" cy="914400"/>
          </a:xfrm>
          <a:prstGeom prst="straightConnector1">
            <a:avLst/>
          </a:prstGeom>
          <a:solidFill>
            <a:schemeClr val="accent1"/>
          </a:solidFill>
          <a:ln w="38100" cap="flat" cmpd="sng" algn="ctr">
            <a:solidFill>
              <a:srgbClr val="FF0000"/>
            </a:solidFill>
            <a:prstDash val="solid"/>
            <a:miter lim="800000"/>
            <a:headEnd type="none" w="med" len="med"/>
            <a:tailEnd type="arrow"/>
          </a:ln>
          <a:effectLst/>
        </p:spPr>
      </p:cxnSp>
      <p:cxnSp>
        <p:nvCxnSpPr>
          <p:cNvPr id="15" name="Straight Arrow Connector 14"/>
          <p:cNvCxnSpPr/>
          <p:nvPr/>
        </p:nvCxnSpPr>
        <p:spPr bwMode="auto">
          <a:xfrm flipV="1">
            <a:off x="5562600" y="5334000"/>
            <a:ext cx="685800" cy="152400"/>
          </a:xfrm>
          <a:prstGeom prst="straightConnector1">
            <a:avLst/>
          </a:prstGeom>
          <a:solidFill>
            <a:schemeClr val="accent1"/>
          </a:solidFill>
          <a:ln w="38100" cap="flat" cmpd="sng" algn="ctr">
            <a:solidFill>
              <a:srgbClr val="FF0000"/>
            </a:solidFill>
            <a:prstDash val="solid"/>
            <a:miter lim="800000"/>
            <a:headEnd type="none" w="med" len="med"/>
            <a:tailEnd type="arrow"/>
          </a:ln>
          <a:effectLst/>
        </p:spPr>
      </p:cxnSp>
      <p:pic>
        <p:nvPicPr>
          <p:cNvPr id="23" name="Picture 22"/>
          <p:cNvPicPr>
            <a:picLocks noChangeAspect="1"/>
          </p:cNvPicPr>
          <p:nvPr/>
        </p:nvPicPr>
        <p:blipFill>
          <a:blip r:embed="rId3"/>
          <a:stretch>
            <a:fillRect/>
          </a:stretch>
        </p:blipFill>
        <p:spPr>
          <a:xfrm>
            <a:off x="6324600" y="1219200"/>
            <a:ext cx="2623514" cy="2743200"/>
          </a:xfrm>
          <a:prstGeom prst="rect">
            <a:avLst/>
          </a:prstGeom>
        </p:spPr>
      </p:pic>
      <p:pic>
        <p:nvPicPr>
          <p:cNvPr id="24" name="Picture 23"/>
          <p:cNvPicPr>
            <a:picLocks noChangeAspect="1"/>
          </p:cNvPicPr>
          <p:nvPr/>
        </p:nvPicPr>
        <p:blipFill>
          <a:blip r:embed="rId4"/>
          <a:stretch>
            <a:fillRect/>
          </a:stretch>
        </p:blipFill>
        <p:spPr>
          <a:xfrm>
            <a:off x="6324600" y="4038600"/>
            <a:ext cx="2596454" cy="2662307"/>
          </a:xfrm>
          <a:prstGeom prst="rect">
            <a:avLst/>
          </a:prstGeom>
        </p:spPr>
      </p:pic>
      <p:sp>
        <p:nvSpPr>
          <p:cNvPr id="25" name="TextBox 24"/>
          <p:cNvSpPr txBox="1"/>
          <p:nvPr/>
        </p:nvSpPr>
        <p:spPr>
          <a:xfrm>
            <a:off x="6629400" y="6172200"/>
            <a:ext cx="2286000" cy="307777"/>
          </a:xfrm>
          <a:prstGeom prst="rect">
            <a:avLst/>
          </a:prstGeom>
          <a:noFill/>
        </p:spPr>
        <p:txBody>
          <a:bodyPr wrap="square" rtlCol="0">
            <a:spAutoFit/>
          </a:bodyPr>
          <a:lstStyle/>
          <a:p>
            <a:r>
              <a:rPr lang="en-US" sz="1400" dirty="0" smtClean="0"/>
              <a:t>Plasma flux to the wall, kA</a:t>
            </a:r>
            <a:endParaRPr lang="en-US" sz="1400" dirty="0"/>
          </a:p>
        </p:txBody>
      </p:sp>
      <p:sp>
        <p:nvSpPr>
          <p:cNvPr id="27" name="TextBox 26"/>
          <p:cNvSpPr txBox="1"/>
          <p:nvPr/>
        </p:nvSpPr>
        <p:spPr>
          <a:xfrm>
            <a:off x="6629400" y="3352800"/>
            <a:ext cx="2286000" cy="307777"/>
          </a:xfrm>
          <a:prstGeom prst="rect">
            <a:avLst/>
          </a:prstGeom>
          <a:noFill/>
        </p:spPr>
        <p:txBody>
          <a:bodyPr wrap="square" rtlCol="0">
            <a:spAutoFit/>
          </a:bodyPr>
          <a:lstStyle/>
          <a:p>
            <a:r>
              <a:rPr lang="en-US" sz="1400" dirty="0" smtClean="0"/>
              <a:t>Plasma flux to the wall, kA</a:t>
            </a:r>
            <a:endParaRPr lang="en-US" sz="1400" dirty="0"/>
          </a:p>
        </p:txBody>
      </p:sp>
      <p:sp>
        <p:nvSpPr>
          <p:cNvPr id="28" name="TextBox 27"/>
          <p:cNvSpPr txBox="1"/>
          <p:nvPr/>
        </p:nvSpPr>
        <p:spPr>
          <a:xfrm>
            <a:off x="5562600" y="4267200"/>
            <a:ext cx="1066800" cy="523220"/>
          </a:xfrm>
          <a:prstGeom prst="rect">
            <a:avLst/>
          </a:prstGeom>
          <a:noFill/>
        </p:spPr>
        <p:txBody>
          <a:bodyPr wrap="square" rtlCol="0">
            <a:spAutoFit/>
          </a:bodyPr>
          <a:lstStyle/>
          <a:p>
            <a:pPr algn="ctr"/>
            <a:r>
              <a:rPr lang="en-US" sz="1400" dirty="0" smtClean="0"/>
              <a:t>Sputtering</a:t>
            </a:r>
          </a:p>
          <a:p>
            <a:pPr algn="ctr"/>
            <a:r>
              <a:rPr lang="en-US" sz="1400" dirty="0"/>
              <a:t>y</a:t>
            </a:r>
            <a:r>
              <a:rPr lang="en-US" sz="1400" dirty="0" smtClean="0"/>
              <a:t>ield, %</a:t>
            </a:r>
            <a:endParaRPr lang="en-US" sz="1400" dirty="0"/>
          </a:p>
        </p:txBody>
      </p:sp>
      <p:sp>
        <p:nvSpPr>
          <p:cNvPr id="29" name="TextBox 28"/>
          <p:cNvSpPr txBox="1"/>
          <p:nvPr/>
        </p:nvSpPr>
        <p:spPr>
          <a:xfrm>
            <a:off x="6629400" y="1295400"/>
            <a:ext cx="1524000" cy="369332"/>
          </a:xfrm>
          <a:prstGeom prst="rect">
            <a:avLst/>
          </a:prstGeom>
          <a:noFill/>
        </p:spPr>
        <p:txBody>
          <a:bodyPr wrap="square" rtlCol="0">
            <a:spAutoFit/>
          </a:bodyPr>
          <a:lstStyle/>
          <a:p>
            <a:pPr algn="ctr"/>
            <a:r>
              <a:rPr lang="en-US" sz="1800" dirty="0" err="1" smtClean="0"/>
              <a:t>P</a:t>
            </a:r>
            <a:r>
              <a:rPr lang="en-US" sz="1800" baseline="-25000" dirty="0" err="1" smtClean="0"/>
              <a:t>wall</a:t>
            </a:r>
            <a:r>
              <a:rPr lang="en-US" sz="1800" dirty="0" smtClean="0"/>
              <a:t>/P</a:t>
            </a:r>
            <a:r>
              <a:rPr lang="en-US" sz="1800" baseline="-25000" dirty="0" smtClean="0"/>
              <a:t>SOL</a:t>
            </a:r>
            <a:r>
              <a:rPr lang="en-US" sz="1800" dirty="0" smtClean="0"/>
              <a:t>,</a:t>
            </a:r>
            <a:r>
              <a:rPr lang="en-US" sz="1800" baseline="-25000" dirty="0" smtClean="0"/>
              <a:t> </a:t>
            </a:r>
            <a:r>
              <a:rPr lang="en-US" sz="1800" dirty="0" smtClean="0"/>
              <a:t>%</a:t>
            </a:r>
            <a:endParaRPr lang="en-US"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13"/>
          <p:cNvSpPr>
            <a:spLocks noGrp="1" noChangeArrowheads="1"/>
          </p:cNvSpPr>
          <p:nvPr>
            <p:ph type="sldNum" sz="quarter" idx="12"/>
          </p:nvPr>
        </p:nvSpPr>
        <p:spPr>
          <a:noFill/>
        </p:spPr>
        <p:txBody>
          <a:bodyPr/>
          <a:lstStyle/>
          <a:p>
            <a:fld id="{7FF566AC-EBCB-F845-A4EF-96B3D0F84D95}" type="slidenum">
              <a:rPr lang="en-US"/>
              <a:pPr/>
              <a:t>13</a:t>
            </a:fld>
            <a:endParaRPr lang="en-US" dirty="0"/>
          </a:p>
        </p:txBody>
      </p:sp>
      <p:sp>
        <p:nvSpPr>
          <p:cNvPr id="20487" name="Rectangle 2"/>
          <p:cNvSpPr>
            <a:spLocks noGrp="1" noChangeArrowheads="1"/>
          </p:cNvSpPr>
          <p:nvPr>
            <p:ph type="title"/>
          </p:nvPr>
        </p:nvSpPr>
        <p:spPr/>
        <p:txBody>
          <a:bodyPr/>
          <a:lstStyle/>
          <a:p>
            <a:pPr lvl="1" algn="ctr" eaLnBrk="1" hangingPunct="1">
              <a:lnSpc>
                <a:spcPct val="90000"/>
              </a:lnSpc>
              <a:spcBef>
                <a:spcPct val="50000"/>
              </a:spcBef>
            </a:pPr>
            <a:r>
              <a:rPr lang="en-US" sz="3600" dirty="0" smtClean="0"/>
              <a:t>Transport of H/He species in wall material</a:t>
            </a:r>
          </a:p>
        </p:txBody>
      </p:sp>
      <p:sp>
        <p:nvSpPr>
          <p:cNvPr id="20488" name="Rectangle 3"/>
          <p:cNvSpPr>
            <a:spLocks noGrp="1" noChangeArrowheads="1"/>
          </p:cNvSpPr>
          <p:nvPr>
            <p:ph type="body" idx="1"/>
          </p:nvPr>
        </p:nvSpPr>
        <p:spPr>
          <a:xfrm>
            <a:off x="0" y="1447800"/>
            <a:ext cx="6019800" cy="5410200"/>
          </a:xfrm>
        </p:spPr>
        <p:txBody>
          <a:bodyPr/>
          <a:lstStyle/>
          <a:p>
            <a:pPr eaLnBrk="1" hangingPunct="1">
              <a:lnSpc>
                <a:spcPct val="90000"/>
              </a:lnSpc>
            </a:pPr>
            <a:r>
              <a:rPr lang="en-US" sz="2400" dirty="0" smtClean="0"/>
              <a:t>To assess H trapping in wall material we developed the </a:t>
            </a:r>
            <a:r>
              <a:rPr lang="en-US" sz="2400" dirty="0" smtClean="0">
                <a:solidFill>
                  <a:srgbClr val="FF0000"/>
                </a:solidFill>
              </a:rPr>
              <a:t>FACE </a:t>
            </a:r>
            <a:r>
              <a:rPr lang="en-US" sz="2400" dirty="0" smtClean="0"/>
              <a:t>code (</a:t>
            </a:r>
            <a:r>
              <a:rPr lang="en-US" sz="2400" dirty="0" smtClean="0">
                <a:solidFill>
                  <a:srgbClr val="0000FF"/>
                </a:solidFill>
              </a:rPr>
              <a:t>Smirnov, 2012</a:t>
            </a:r>
            <a:r>
              <a:rPr lang="en-US" sz="2400" dirty="0" smtClean="0"/>
              <a:t>), which was also used for the analysis of the </a:t>
            </a:r>
            <a:r>
              <a:rPr lang="en-US" sz="2400" dirty="0" smtClean="0">
                <a:solidFill>
                  <a:srgbClr val="FF0000"/>
                </a:solidFill>
              </a:rPr>
              <a:t>T</a:t>
            </a:r>
            <a:r>
              <a:rPr lang="en-US" sz="2400" dirty="0" smtClean="0"/>
              <a:t>emperature </a:t>
            </a:r>
            <a:r>
              <a:rPr lang="en-US" sz="2400" dirty="0" smtClean="0">
                <a:solidFill>
                  <a:srgbClr val="FF0000"/>
                </a:solidFill>
              </a:rPr>
              <a:t>D</a:t>
            </a:r>
            <a:r>
              <a:rPr lang="en-US" sz="2400" dirty="0" smtClean="0"/>
              <a:t>esorption </a:t>
            </a:r>
            <a:r>
              <a:rPr lang="en-US" sz="2400" dirty="0" smtClean="0">
                <a:solidFill>
                  <a:srgbClr val="FF0000"/>
                </a:solidFill>
              </a:rPr>
              <a:t>S</a:t>
            </a:r>
            <a:r>
              <a:rPr lang="en-US" sz="2400" dirty="0" smtClean="0"/>
              <a:t>pectra (TDS) of H irradiated samples </a:t>
            </a:r>
          </a:p>
          <a:p>
            <a:pPr eaLnBrk="1" hangingPunct="1">
              <a:lnSpc>
                <a:spcPct val="90000"/>
              </a:lnSpc>
              <a:spcBef>
                <a:spcPts val="2000"/>
              </a:spcBef>
            </a:pPr>
            <a:r>
              <a:rPr lang="en-US" sz="2400" dirty="0" smtClean="0"/>
              <a:t>Unlike widely used TMAP code, which only can treat up to three traps, the FACE is capable of using unlimited amount of traps, which is crucial in many important fusion applications (e.g. for the TDS analysis of complex co-deposited structures)</a:t>
            </a:r>
          </a:p>
          <a:p>
            <a:pPr eaLnBrk="1" hangingPunct="1">
              <a:lnSpc>
                <a:spcPct val="90000"/>
              </a:lnSpc>
              <a:spcBef>
                <a:spcPts val="2000"/>
              </a:spcBef>
            </a:pPr>
            <a:r>
              <a:rPr lang="en-US" sz="2400" dirty="0" smtClean="0"/>
              <a:t>Modeling of W sample TDS with FACE shows vital impact of broad-band traps</a:t>
            </a:r>
          </a:p>
          <a:p>
            <a:pPr eaLnBrk="1" hangingPunct="1">
              <a:lnSpc>
                <a:spcPct val="90000"/>
              </a:lnSpc>
              <a:spcBef>
                <a:spcPts val="2000"/>
              </a:spcBef>
            </a:pPr>
            <a:endParaRPr lang="en-US" sz="2400" dirty="0" smtClean="0"/>
          </a:p>
          <a:p>
            <a:pPr eaLnBrk="1" hangingPunct="1">
              <a:lnSpc>
                <a:spcPct val="90000"/>
              </a:lnSpc>
            </a:pPr>
            <a:endParaRPr lang="en-US" sz="2600" dirty="0"/>
          </a:p>
          <a:p>
            <a:pPr eaLnBrk="1" hangingPunct="1">
              <a:lnSpc>
                <a:spcPct val="90000"/>
              </a:lnSpc>
            </a:pPr>
            <a:endParaRPr lang="en-US" sz="2600" dirty="0"/>
          </a:p>
          <a:p>
            <a:pPr eaLnBrk="1" hangingPunct="1">
              <a:lnSpc>
                <a:spcPct val="90000"/>
              </a:lnSpc>
            </a:pPr>
            <a:endParaRPr lang="en-US" sz="2600" dirty="0"/>
          </a:p>
          <a:p>
            <a:pPr eaLnBrk="1" hangingPunct="1">
              <a:lnSpc>
                <a:spcPct val="90000"/>
              </a:lnSpc>
            </a:pPr>
            <a:endParaRPr lang="en-US" sz="2600" dirty="0" smtClean="0"/>
          </a:p>
          <a:p>
            <a:pPr eaLnBrk="1" hangingPunct="1">
              <a:lnSpc>
                <a:spcPct val="90000"/>
              </a:lnSpc>
              <a:buNone/>
            </a:pPr>
            <a:endParaRPr lang="en-US" sz="2600" dirty="0" smtClean="0"/>
          </a:p>
          <a:p>
            <a:pPr eaLnBrk="1" hangingPunct="1">
              <a:lnSpc>
                <a:spcPct val="90000"/>
              </a:lnSpc>
              <a:buFont typeface="Wingdings" charset="2"/>
              <a:buNone/>
            </a:pPr>
            <a:endParaRPr lang="en-US" sz="2600" dirty="0"/>
          </a:p>
        </p:txBody>
      </p:sp>
      <p:pic>
        <p:nvPicPr>
          <p:cNvPr id="14" name="Picture 13"/>
          <p:cNvPicPr>
            <a:picLocks noChangeAspect="1"/>
          </p:cNvPicPr>
          <p:nvPr/>
        </p:nvPicPr>
        <p:blipFill>
          <a:blip r:embed="rId3"/>
          <a:stretch>
            <a:fillRect/>
          </a:stretch>
        </p:blipFill>
        <p:spPr>
          <a:xfrm>
            <a:off x="6324600" y="3965268"/>
            <a:ext cx="2731445" cy="2765731"/>
          </a:xfrm>
          <a:prstGeom prst="rect">
            <a:avLst/>
          </a:prstGeom>
        </p:spPr>
      </p:pic>
      <p:pic>
        <p:nvPicPr>
          <p:cNvPr id="15" name="Picture 14"/>
          <p:cNvPicPr>
            <a:picLocks noChangeAspect="1"/>
          </p:cNvPicPr>
          <p:nvPr/>
        </p:nvPicPr>
        <p:blipFill>
          <a:blip r:embed="rId4"/>
          <a:stretch>
            <a:fillRect/>
          </a:stretch>
        </p:blipFill>
        <p:spPr>
          <a:xfrm>
            <a:off x="6184900" y="914400"/>
            <a:ext cx="2959100" cy="3098800"/>
          </a:xfrm>
          <a:prstGeom prst="rect">
            <a:avLst/>
          </a:prstGeom>
        </p:spPr>
      </p:pic>
      <p:cxnSp>
        <p:nvCxnSpPr>
          <p:cNvPr id="17" name="Straight Arrow Connector 16"/>
          <p:cNvCxnSpPr/>
          <p:nvPr/>
        </p:nvCxnSpPr>
        <p:spPr bwMode="auto">
          <a:xfrm flipV="1">
            <a:off x="5867400" y="6019800"/>
            <a:ext cx="1143000" cy="304800"/>
          </a:xfrm>
          <a:prstGeom prst="straightConnector1">
            <a:avLst/>
          </a:prstGeom>
          <a:solidFill>
            <a:schemeClr val="accent1"/>
          </a:solidFill>
          <a:ln w="38100" cap="flat" cmpd="sng" algn="ctr">
            <a:solidFill>
              <a:srgbClr val="FF0000"/>
            </a:solidFill>
            <a:prstDash val="solid"/>
            <a:miter lim="800000"/>
            <a:headEnd type="none" w="med" len="med"/>
            <a:tailEnd type="arrow"/>
          </a:ln>
          <a:effectLst/>
        </p:spPr>
      </p:cxnSp>
      <p:sp>
        <p:nvSpPr>
          <p:cNvPr id="13" name="Right Arrow 12"/>
          <p:cNvSpPr/>
          <p:nvPr/>
        </p:nvSpPr>
        <p:spPr bwMode="auto">
          <a:xfrm>
            <a:off x="5867400" y="3886200"/>
            <a:ext cx="533400" cy="304800"/>
          </a:xfrm>
          <a:prstGeom prst="right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Donut 18"/>
          <p:cNvSpPr/>
          <p:nvPr/>
        </p:nvSpPr>
        <p:spPr bwMode="auto">
          <a:xfrm>
            <a:off x="6934200" y="5638800"/>
            <a:ext cx="914400" cy="533400"/>
          </a:xfrm>
          <a:prstGeom prst="donut">
            <a:avLst>
              <a:gd name="adj" fmla="val 6438"/>
            </a:avLst>
          </a:prstGeom>
          <a:solidFill>
            <a:srgbClr val="008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13"/>
          <p:cNvSpPr>
            <a:spLocks noGrp="1" noChangeArrowheads="1"/>
          </p:cNvSpPr>
          <p:nvPr>
            <p:ph type="sldNum" sz="quarter" idx="12"/>
          </p:nvPr>
        </p:nvSpPr>
        <p:spPr>
          <a:noFill/>
        </p:spPr>
        <p:txBody>
          <a:bodyPr/>
          <a:lstStyle/>
          <a:p>
            <a:fld id="{7FF566AC-EBCB-F845-A4EF-96B3D0F84D95}" type="slidenum">
              <a:rPr lang="en-US"/>
              <a:pPr/>
              <a:t>14</a:t>
            </a:fld>
            <a:endParaRPr lang="en-US"/>
          </a:p>
        </p:txBody>
      </p:sp>
      <p:sp>
        <p:nvSpPr>
          <p:cNvPr id="20487" name="Rectangle 2"/>
          <p:cNvSpPr>
            <a:spLocks noGrp="1" noChangeArrowheads="1"/>
          </p:cNvSpPr>
          <p:nvPr>
            <p:ph type="title"/>
          </p:nvPr>
        </p:nvSpPr>
        <p:spPr/>
        <p:txBody>
          <a:bodyPr/>
          <a:lstStyle/>
          <a:p>
            <a:pPr lvl="1" algn="ctr" eaLnBrk="1" hangingPunct="1">
              <a:lnSpc>
                <a:spcPct val="90000"/>
              </a:lnSpc>
              <a:spcBef>
                <a:spcPct val="50000"/>
              </a:spcBef>
            </a:pPr>
            <a:r>
              <a:rPr lang="en-US" sz="3600" dirty="0" smtClean="0"/>
              <a:t>Transport of H/He species in wall material (con-</a:t>
            </a:r>
            <a:r>
              <a:rPr lang="en-US" sz="3600" dirty="0" err="1" smtClean="0"/>
              <a:t>ed</a:t>
            </a:r>
            <a:r>
              <a:rPr lang="en-US" sz="3600" dirty="0" smtClean="0"/>
              <a:t>)</a:t>
            </a:r>
          </a:p>
        </p:txBody>
      </p:sp>
      <p:sp>
        <p:nvSpPr>
          <p:cNvPr id="20488" name="Rectangle 3"/>
          <p:cNvSpPr>
            <a:spLocks noGrp="1" noChangeArrowheads="1"/>
          </p:cNvSpPr>
          <p:nvPr>
            <p:ph type="body" idx="1"/>
          </p:nvPr>
        </p:nvSpPr>
        <p:spPr>
          <a:xfrm>
            <a:off x="152400" y="1447800"/>
            <a:ext cx="8839200" cy="2133600"/>
          </a:xfrm>
        </p:spPr>
        <p:txBody>
          <a:bodyPr/>
          <a:lstStyle/>
          <a:p>
            <a:pPr eaLnBrk="1" hangingPunct="1">
              <a:lnSpc>
                <a:spcPct val="90000"/>
              </a:lnSpc>
            </a:pPr>
            <a:r>
              <a:rPr lang="en-US" sz="2800" dirty="0" smtClean="0"/>
              <a:t>For the case of a broad energy spectrum of H traps one can use a lattice “random walk” model with continuous spectrum of trapping energy determining the distribution, </a:t>
            </a:r>
            <a:r>
              <a:rPr lang="en-US" sz="2800" dirty="0" err="1" smtClean="0"/>
              <a:t>P</a:t>
            </a:r>
            <a:r>
              <a:rPr lang="en-US" baseline="-25000" dirty="0" err="1" smtClean="0">
                <a:latin typeface="Symbol" charset="2"/>
                <a:cs typeface="Symbol" charset="2"/>
              </a:rPr>
              <a:t>t</a:t>
            </a:r>
            <a:r>
              <a:rPr lang="en-US" sz="2800" dirty="0" err="1" smtClean="0"/>
              <a:t>(</a:t>
            </a:r>
            <a:r>
              <a:rPr lang="en-US" dirty="0" err="1" smtClean="0">
                <a:latin typeface="Symbol" charset="2"/>
                <a:cs typeface="Symbol" charset="2"/>
              </a:rPr>
              <a:t>t</a:t>
            </a:r>
            <a:r>
              <a:rPr lang="en-US" sz="2800" dirty="0" smtClean="0"/>
              <a:t>), of the “waiting time”, </a:t>
            </a:r>
            <a:r>
              <a:rPr lang="en-US" dirty="0" err="1" smtClean="0">
                <a:sym typeface="Symbol" charset="2"/>
              </a:rPr>
              <a:t></a:t>
            </a:r>
            <a:r>
              <a:rPr lang="en-US" sz="2800" dirty="0" smtClean="0"/>
              <a:t>, for each step:</a:t>
            </a:r>
          </a:p>
          <a:p>
            <a:pPr eaLnBrk="1" hangingPunct="1">
              <a:lnSpc>
                <a:spcPct val="90000"/>
              </a:lnSpc>
            </a:pPr>
            <a:endParaRPr lang="en-US" sz="2600" dirty="0"/>
          </a:p>
          <a:p>
            <a:pPr eaLnBrk="1" hangingPunct="1">
              <a:lnSpc>
                <a:spcPct val="90000"/>
              </a:lnSpc>
            </a:pPr>
            <a:endParaRPr lang="en-US" sz="2600" dirty="0"/>
          </a:p>
          <a:p>
            <a:pPr eaLnBrk="1" hangingPunct="1">
              <a:lnSpc>
                <a:spcPct val="90000"/>
              </a:lnSpc>
            </a:pPr>
            <a:endParaRPr lang="en-US" sz="2600" dirty="0" smtClean="0"/>
          </a:p>
          <a:p>
            <a:pPr eaLnBrk="1" hangingPunct="1">
              <a:lnSpc>
                <a:spcPct val="90000"/>
              </a:lnSpc>
              <a:buNone/>
            </a:pPr>
            <a:endParaRPr lang="en-US" sz="2600" dirty="0" smtClean="0"/>
          </a:p>
          <a:p>
            <a:pPr eaLnBrk="1" hangingPunct="1">
              <a:lnSpc>
                <a:spcPct val="90000"/>
              </a:lnSpc>
              <a:buFont typeface="Wingdings" charset="2"/>
              <a:buNone/>
            </a:pPr>
            <a:endParaRPr lang="en-US" sz="2600" dirty="0"/>
          </a:p>
        </p:txBody>
      </p:sp>
      <p:cxnSp>
        <p:nvCxnSpPr>
          <p:cNvPr id="8" name="Straight Connector 7"/>
          <p:cNvCxnSpPr/>
          <p:nvPr/>
        </p:nvCxnSpPr>
        <p:spPr bwMode="auto">
          <a:xfrm flipV="1">
            <a:off x="5257800" y="3276600"/>
            <a:ext cx="2057400" cy="160020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9" name="Straight Connector 8"/>
          <p:cNvCxnSpPr/>
          <p:nvPr/>
        </p:nvCxnSpPr>
        <p:spPr bwMode="auto">
          <a:xfrm flipV="1">
            <a:off x="5638800" y="3581400"/>
            <a:ext cx="2057400" cy="160020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0" name="Straight Connector 9"/>
          <p:cNvCxnSpPr/>
          <p:nvPr/>
        </p:nvCxnSpPr>
        <p:spPr bwMode="auto">
          <a:xfrm flipV="1">
            <a:off x="6019800" y="3962400"/>
            <a:ext cx="2057400" cy="160020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1" name="Straight Connector 10"/>
          <p:cNvCxnSpPr/>
          <p:nvPr/>
        </p:nvCxnSpPr>
        <p:spPr bwMode="auto">
          <a:xfrm flipV="1">
            <a:off x="6400800" y="4343400"/>
            <a:ext cx="2057400" cy="160020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3" name="Straight Connector 12"/>
          <p:cNvCxnSpPr/>
          <p:nvPr/>
        </p:nvCxnSpPr>
        <p:spPr bwMode="auto">
          <a:xfrm rot="16200000" flipV="1">
            <a:off x="6972300" y="3314700"/>
            <a:ext cx="1447800" cy="137160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4" name="Straight Connector 13"/>
          <p:cNvCxnSpPr/>
          <p:nvPr/>
        </p:nvCxnSpPr>
        <p:spPr bwMode="auto">
          <a:xfrm rot="16200000" flipV="1">
            <a:off x="6438900" y="3695700"/>
            <a:ext cx="1447800" cy="137160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5" name="Straight Connector 14"/>
          <p:cNvCxnSpPr/>
          <p:nvPr/>
        </p:nvCxnSpPr>
        <p:spPr bwMode="auto">
          <a:xfrm rot="16200000" flipV="1">
            <a:off x="5981700" y="4076700"/>
            <a:ext cx="1447800" cy="137160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6" name="Straight Connector 15"/>
          <p:cNvCxnSpPr/>
          <p:nvPr/>
        </p:nvCxnSpPr>
        <p:spPr bwMode="auto">
          <a:xfrm rot="16200000" flipV="1">
            <a:off x="5448300" y="4457700"/>
            <a:ext cx="1447800" cy="137160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17" name="Oval 16"/>
          <p:cNvSpPr/>
          <p:nvPr/>
        </p:nvSpPr>
        <p:spPr bwMode="auto">
          <a:xfrm>
            <a:off x="6629400" y="5638800"/>
            <a:ext cx="152400" cy="1524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8" name="Oval 17"/>
          <p:cNvSpPr/>
          <p:nvPr/>
        </p:nvSpPr>
        <p:spPr bwMode="auto">
          <a:xfrm>
            <a:off x="7086600" y="3352800"/>
            <a:ext cx="152400" cy="1524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9" name="Oval 18"/>
          <p:cNvSpPr/>
          <p:nvPr/>
        </p:nvSpPr>
        <p:spPr bwMode="auto">
          <a:xfrm>
            <a:off x="6553200" y="3733800"/>
            <a:ext cx="152400" cy="1524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Oval 19"/>
          <p:cNvSpPr/>
          <p:nvPr/>
        </p:nvSpPr>
        <p:spPr bwMode="auto">
          <a:xfrm>
            <a:off x="6096000" y="4114800"/>
            <a:ext cx="152400" cy="1524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1" name="Oval 20"/>
          <p:cNvSpPr/>
          <p:nvPr/>
        </p:nvSpPr>
        <p:spPr bwMode="auto">
          <a:xfrm>
            <a:off x="5562600" y="4495800"/>
            <a:ext cx="152400" cy="1524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2" name="Oval 21"/>
          <p:cNvSpPr/>
          <p:nvPr/>
        </p:nvSpPr>
        <p:spPr bwMode="auto">
          <a:xfrm>
            <a:off x="7391400" y="3657600"/>
            <a:ext cx="152400" cy="1524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3" name="Oval 22"/>
          <p:cNvSpPr/>
          <p:nvPr/>
        </p:nvSpPr>
        <p:spPr bwMode="auto">
          <a:xfrm>
            <a:off x="6858000" y="4114800"/>
            <a:ext cx="152400" cy="1524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4" name="Oval 23"/>
          <p:cNvSpPr/>
          <p:nvPr/>
        </p:nvSpPr>
        <p:spPr bwMode="auto">
          <a:xfrm>
            <a:off x="6400800" y="4419600"/>
            <a:ext cx="152400" cy="1524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5" name="Oval 24"/>
          <p:cNvSpPr/>
          <p:nvPr/>
        </p:nvSpPr>
        <p:spPr bwMode="auto">
          <a:xfrm>
            <a:off x="5867400" y="4876800"/>
            <a:ext cx="152400" cy="1524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6" name="Oval 25"/>
          <p:cNvSpPr/>
          <p:nvPr/>
        </p:nvSpPr>
        <p:spPr bwMode="auto">
          <a:xfrm>
            <a:off x="6248400" y="5257800"/>
            <a:ext cx="152400" cy="1524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7" name="Oval 26"/>
          <p:cNvSpPr/>
          <p:nvPr/>
        </p:nvSpPr>
        <p:spPr bwMode="auto">
          <a:xfrm>
            <a:off x="6781800" y="4800600"/>
            <a:ext cx="152400" cy="1524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8" name="Oval 27"/>
          <p:cNvSpPr/>
          <p:nvPr/>
        </p:nvSpPr>
        <p:spPr bwMode="auto">
          <a:xfrm>
            <a:off x="7772400" y="4038600"/>
            <a:ext cx="152400" cy="1524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9" name="Oval 28"/>
          <p:cNvSpPr/>
          <p:nvPr/>
        </p:nvSpPr>
        <p:spPr bwMode="auto">
          <a:xfrm>
            <a:off x="8153400" y="4495800"/>
            <a:ext cx="152400" cy="1524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0" name="Oval 29"/>
          <p:cNvSpPr/>
          <p:nvPr/>
        </p:nvSpPr>
        <p:spPr bwMode="auto">
          <a:xfrm>
            <a:off x="7620000" y="4876800"/>
            <a:ext cx="152400" cy="1524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1" name="Oval 30"/>
          <p:cNvSpPr/>
          <p:nvPr/>
        </p:nvSpPr>
        <p:spPr bwMode="auto">
          <a:xfrm>
            <a:off x="7162800" y="5257800"/>
            <a:ext cx="152400" cy="1524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2" name="Curved Down Arrow 31"/>
          <p:cNvSpPr/>
          <p:nvPr/>
        </p:nvSpPr>
        <p:spPr bwMode="auto">
          <a:xfrm rot="2554536">
            <a:off x="6486493" y="4191375"/>
            <a:ext cx="914400" cy="609600"/>
          </a:xfrm>
          <a:prstGeom prst="curvedDownArrow">
            <a:avLst>
              <a:gd name="adj1" fmla="val 45100"/>
              <a:gd name="adj2" fmla="val 75000"/>
              <a:gd name="adj3" fmla="val 30274"/>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33" name="Oval 32"/>
          <p:cNvSpPr/>
          <p:nvPr/>
        </p:nvSpPr>
        <p:spPr bwMode="auto">
          <a:xfrm>
            <a:off x="7239000" y="4495800"/>
            <a:ext cx="152400" cy="152400"/>
          </a:xfrm>
          <a:prstGeom prst="ellipse">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aphicFrame>
        <p:nvGraphicFramePr>
          <p:cNvPr id="66562" name="Object 2"/>
          <p:cNvGraphicFramePr>
            <a:graphicFrameLocks noChangeAspect="1"/>
          </p:cNvGraphicFramePr>
          <p:nvPr/>
        </p:nvGraphicFramePr>
        <p:xfrm>
          <a:off x="304800" y="3657600"/>
          <a:ext cx="4953000" cy="1274763"/>
        </p:xfrm>
        <a:graphic>
          <a:graphicData uri="http://schemas.openxmlformats.org/presentationml/2006/ole">
            <mc:AlternateContent xmlns:mc="http://schemas.openxmlformats.org/markup-compatibility/2006">
              <mc:Choice xmlns:v="urn:schemas-microsoft-com:vml" Requires="v">
                <p:oleObj spid="_x0000_s66584" name="Equation" r:id="rId4" imgW="1778000" imgH="457200" progId="Equation.3">
                  <p:embed/>
                </p:oleObj>
              </mc:Choice>
              <mc:Fallback>
                <p:oleObj name="Equation" r:id="rId4" imgW="1778000" imgH="457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657600"/>
                        <a:ext cx="4953000" cy="1274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3" name="Object 3"/>
          <p:cNvGraphicFramePr>
            <a:graphicFrameLocks noChangeAspect="1"/>
          </p:cNvGraphicFramePr>
          <p:nvPr>
            <p:extLst>
              <p:ext uri="{D42A27DB-BD31-4B8C-83A1-F6EECF244321}">
                <p14:modId xmlns:p14="http://schemas.microsoft.com/office/powerpoint/2010/main" val="489625399"/>
              </p:ext>
            </p:extLst>
          </p:nvPr>
        </p:nvGraphicFramePr>
        <p:xfrm>
          <a:off x="381000" y="5105400"/>
          <a:ext cx="1377749" cy="457200"/>
        </p:xfrm>
        <a:graphic>
          <a:graphicData uri="http://schemas.openxmlformats.org/presentationml/2006/ole">
            <mc:AlternateContent xmlns:mc="http://schemas.openxmlformats.org/markup-compatibility/2006">
              <mc:Choice xmlns:v="urn:schemas-microsoft-com:vml" Requires="v">
                <p:oleObj spid="_x0000_s66585" name="Document" r:id="rId7" imgW="521208" imgH="173736" progId="Word.Document.8">
                  <p:embed/>
                </p:oleObj>
              </mc:Choice>
              <mc:Fallback>
                <p:oleObj name="Document" r:id="rId7" imgW="521208" imgH="173736" progId="Word.Document.8">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5105400"/>
                        <a:ext cx="1377749"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4" name="Object 4"/>
          <p:cNvGraphicFramePr>
            <a:graphicFrameLocks noChangeAspect="1"/>
          </p:cNvGraphicFramePr>
          <p:nvPr>
            <p:extLst>
              <p:ext uri="{D42A27DB-BD31-4B8C-83A1-F6EECF244321}">
                <p14:modId xmlns:p14="http://schemas.microsoft.com/office/powerpoint/2010/main" val="2664429166"/>
              </p:ext>
            </p:extLst>
          </p:nvPr>
        </p:nvGraphicFramePr>
        <p:xfrm>
          <a:off x="2514600" y="5181600"/>
          <a:ext cx="2380891" cy="457200"/>
        </p:xfrm>
        <a:graphic>
          <a:graphicData uri="http://schemas.openxmlformats.org/presentationml/2006/ole">
            <mc:AlternateContent xmlns:mc="http://schemas.openxmlformats.org/markup-compatibility/2006">
              <mc:Choice xmlns:v="urn:schemas-microsoft-com:vml" Requires="v">
                <p:oleObj spid="_x0000_s66586" name="Document" r:id="rId10" imgW="914400" imgH="176784" progId="Word.Document.8">
                  <p:embed/>
                </p:oleObj>
              </mc:Choice>
              <mc:Fallback>
                <p:oleObj name="Document" r:id="rId10" imgW="914400" imgH="176784" progId="Word.Document.8">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4600" y="5181600"/>
                        <a:ext cx="2380891"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 name="Rectangle 37"/>
          <p:cNvSpPr/>
          <p:nvPr/>
        </p:nvSpPr>
        <p:spPr>
          <a:xfrm>
            <a:off x="6553200" y="4038600"/>
            <a:ext cx="338554" cy="461665"/>
          </a:xfrm>
          <a:prstGeom prst="rect">
            <a:avLst/>
          </a:prstGeom>
        </p:spPr>
        <p:txBody>
          <a:bodyPr wrap="none">
            <a:spAutoFit/>
          </a:bodyPr>
          <a:lstStyle/>
          <a:p>
            <a:r>
              <a:rPr lang="en-US" b="1" dirty="0" err="1" smtClean="0">
                <a:sym typeface="Symbol" charset="2"/>
              </a:rPr>
              <a:t></a:t>
            </a:r>
            <a:endParaRPr lang="en-US" b="1" dirty="0"/>
          </a:p>
        </p:txBody>
      </p:sp>
      <p:sp>
        <p:nvSpPr>
          <p:cNvPr id="2" name="Rectangle 1"/>
          <p:cNvSpPr/>
          <p:nvPr/>
        </p:nvSpPr>
        <p:spPr>
          <a:xfrm>
            <a:off x="582004" y="5971309"/>
            <a:ext cx="6327053" cy="461665"/>
          </a:xfrm>
          <a:prstGeom prst="rect">
            <a:avLst/>
          </a:prstGeom>
        </p:spPr>
        <p:txBody>
          <a:bodyPr wrap="none">
            <a:spAutoFit/>
          </a:bodyPr>
          <a:lstStyle/>
          <a:p>
            <a:r>
              <a:rPr lang="en-US" dirty="0" smtClean="0"/>
              <a:t>E is the trapping energy, T is the temperature</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13"/>
          <p:cNvSpPr>
            <a:spLocks noGrp="1" noChangeArrowheads="1"/>
          </p:cNvSpPr>
          <p:nvPr>
            <p:ph type="sldNum" sz="quarter" idx="12"/>
          </p:nvPr>
        </p:nvSpPr>
        <p:spPr>
          <a:noFill/>
        </p:spPr>
        <p:txBody>
          <a:bodyPr/>
          <a:lstStyle/>
          <a:p>
            <a:fld id="{7FF566AC-EBCB-F845-A4EF-96B3D0F84D95}" type="slidenum">
              <a:rPr lang="en-US"/>
              <a:pPr/>
              <a:t>15</a:t>
            </a:fld>
            <a:endParaRPr lang="en-US"/>
          </a:p>
        </p:txBody>
      </p:sp>
      <p:sp>
        <p:nvSpPr>
          <p:cNvPr id="20487" name="Rectangle 2"/>
          <p:cNvSpPr>
            <a:spLocks noGrp="1" noChangeArrowheads="1"/>
          </p:cNvSpPr>
          <p:nvPr>
            <p:ph type="title"/>
          </p:nvPr>
        </p:nvSpPr>
        <p:spPr/>
        <p:txBody>
          <a:bodyPr/>
          <a:lstStyle/>
          <a:p>
            <a:pPr lvl="1" algn="ctr" eaLnBrk="1" hangingPunct="1">
              <a:lnSpc>
                <a:spcPct val="90000"/>
              </a:lnSpc>
              <a:spcBef>
                <a:spcPct val="50000"/>
              </a:spcBef>
            </a:pPr>
            <a:r>
              <a:rPr lang="en-US" sz="3600" dirty="0" smtClean="0"/>
              <a:t>Transport of H/He species in wall material (con-</a:t>
            </a:r>
            <a:r>
              <a:rPr lang="en-US" sz="3600" dirty="0" err="1" smtClean="0"/>
              <a:t>ed</a:t>
            </a:r>
            <a:r>
              <a:rPr lang="en-US" sz="3600" dirty="0" smtClean="0"/>
              <a:t>)</a:t>
            </a:r>
          </a:p>
        </p:txBody>
      </p:sp>
      <p:sp>
        <p:nvSpPr>
          <p:cNvPr id="35" name="Rectangle 3"/>
          <p:cNvSpPr>
            <a:spLocks noChangeArrowheads="1"/>
          </p:cNvSpPr>
          <p:nvPr/>
        </p:nvSpPr>
        <p:spPr bwMode="auto">
          <a:xfrm>
            <a:off x="304800" y="1371600"/>
            <a:ext cx="8686800" cy="914400"/>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folHlink"/>
              </a:buClr>
              <a:buSzPct val="60000"/>
              <a:buFont typeface="Wingdings" charset="2"/>
              <a:buChar char="n"/>
            </a:pPr>
            <a:r>
              <a:rPr lang="en-US" sz="2800" dirty="0">
                <a:ea typeface="ＭＳ Ｐゴシック" charset="-128"/>
                <a:cs typeface="ＭＳ Ｐゴシック" charset="-128"/>
              </a:rPr>
              <a:t>For                               </a:t>
            </a:r>
            <a:r>
              <a:rPr lang="en-US" sz="2800" dirty="0" smtClean="0">
                <a:ea typeface="ＭＳ Ｐゴシック" charset="-128"/>
                <a:cs typeface="ＭＳ Ｐゴシック" charset="-128"/>
              </a:rPr>
              <a:t>  we </a:t>
            </a:r>
            <a:r>
              <a:rPr lang="en-US" sz="2800" dirty="0">
                <a:ea typeface="ＭＳ Ｐゴシック" charset="-128"/>
                <a:cs typeface="ＭＳ Ｐゴシック" charset="-128"/>
              </a:rPr>
              <a:t>have                         </a:t>
            </a:r>
            <a:r>
              <a:rPr lang="en-US" sz="2800" dirty="0" smtClean="0">
                <a:ea typeface="ＭＳ Ｐゴシック" charset="-128"/>
                <a:cs typeface="ＭＳ Ｐゴシック" charset="-128"/>
              </a:rPr>
              <a:t> ,   </a:t>
            </a:r>
            <a:r>
              <a:rPr lang="en-US" sz="2800" dirty="0">
                <a:ea typeface="ＭＳ Ｐゴシック" charset="-128"/>
                <a:cs typeface="ＭＳ Ｐゴシック" charset="-128"/>
              </a:rPr>
              <a:t>which </a:t>
            </a:r>
            <a:r>
              <a:rPr lang="en-US" sz="2800" dirty="0" smtClean="0">
                <a:ea typeface="ＭＳ Ｐゴシック" charset="-128"/>
                <a:cs typeface="ＭＳ Ｐゴシック" charset="-128"/>
              </a:rPr>
              <a:t>describes H </a:t>
            </a:r>
            <a:r>
              <a:rPr lang="en-US" sz="2800" dirty="0" err="1">
                <a:ea typeface="ＭＳ Ｐゴシック" charset="-128"/>
                <a:cs typeface="ＭＳ Ｐゴシック" charset="-128"/>
              </a:rPr>
              <a:t>subdiffusion</a:t>
            </a:r>
            <a:r>
              <a:rPr lang="en-US" sz="2800" dirty="0">
                <a:ea typeface="ＭＳ Ｐゴシック" charset="-128"/>
                <a:cs typeface="ＭＳ Ｐゴシック" charset="-128"/>
              </a:rPr>
              <a:t> </a:t>
            </a:r>
            <a:r>
              <a:rPr lang="en-US" sz="2800" dirty="0" smtClean="0">
                <a:ea typeface="ＭＳ Ｐゴシック" charset="-128"/>
                <a:cs typeface="ＭＳ Ｐゴシック" charset="-128"/>
              </a:rPr>
              <a:t>process (0&lt;</a:t>
            </a:r>
            <a:r>
              <a:rPr lang="en-US" sz="3200" dirty="0" smtClean="0">
                <a:latin typeface="Symbol" charset="2"/>
                <a:ea typeface="ＭＳ Ｐゴシック" charset="-128"/>
                <a:cs typeface="Symbol" charset="2"/>
              </a:rPr>
              <a:t>a</a:t>
            </a:r>
            <a:r>
              <a:rPr lang="en-US" sz="2800" dirty="0" smtClean="0">
                <a:ea typeface="ＭＳ Ｐゴシック" charset="-128"/>
                <a:cs typeface="ＭＳ Ｐゴシック" charset="-128"/>
              </a:rPr>
              <a:t>&lt;1):</a:t>
            </a:r>
          </a:p>
        </p:txBody>
      </p:sp>
      <p:graphicFrame>
        <p:nvGraphicFramePr>
          <p:cNvPr id="68613" name="Object 5"/>
          <p:cNvGraphicFramePr>
            <a:graphicFrameLocks noChangeAspect="1"/>
          </p:cNvGraphicFramePr>
          <p:nvPr/>
        </p:nvGraphicFramePr>
        <p:xfrm>
          <a:off x="1371600" y="1447800"/>
          <a:ext cx="3048000" cy="441158"/>
        </p:xfrm>
        <a:graphic>
          <a:graphicData uri="http://schemas.openxmlformats.org/presentationml/2006/ole">
            <mc:AlternateContent xmlns:mc="http://schemas.openxmlformats.org/markup-compatibility/2006">
              <mc:Choice xmlns:v="urn:schemas-microsoft-com:vml" Requires="v">
                <p:oleObj spid="_x0000_s68649" name="Document" r:id="rId5" imgW="1219200" imgH="176784" progId="Word.Document.8">
                  <p:embed/>
                </p:oleObj>
              </mc:Choice>
              <mc:Fallback>
                <p:oleObj name="Document" r:id="rId5" imgW="1219200" imgH="176784" progId="Word.Document.8">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447800"/>
                        <a:ext cx="3048000" cy="4411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14" name="Object 6"/>
          <p:cNvGraphicFramePr>
            <a:graphicFrameLocks noChangeAspect="1"/>
          </p:cNvGraphicFramePr>
          <p:nvPr/>
        </p:nvGraphicFramePr>
        <p:xfrm>
          <a:off x="6172200" y="1295400"/>
          <a:ext cx="2286000" cy="579438"/>
        </p:xfrm>
        <a:graphic>
          <a:graphicData uri="http://schemas.openxmlformats.org/presentationml/2006/ole">
            <mc:AlternateContent xmlns:mc="http://schemas.openxmlformats.org/markup-compatibility/2006">
              <mc:Choice xmlns:v="urn:schemas-microsoft-com:vml" Requires="v">
                <p:oleObj spid="_x0000_s68650" name="Equation" r:id="rId7" imgW="901700" imgH="228600" progId="Equation.3">
                  <p:embed/>
                </p:oleObj>
              </mc:Choice>
              <mc:Fallback>
                <p:oleObj name="Equation" r:id="rId7" imgW="901700" imgH="228600" progId="Equation.3">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1295400"/>
                        <a:ext cx="2286000" cy="579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15" name="Object 7"/>
          <p:cNvGraphicFramePr>
            <a:graphicFrameLocks noChangeAspect="1"/>
          </p:cNvGraphicFramePr>
          <p:nvPr/>
        </p:nvGraphicFramePr>
        <p:xfrm>
          <a:off x="403225" y="2438400"/>
          <a:ext cx="4225925" cy="1057275"/>
        </p:xfrm>
        <a:graphic>
          <a:graphicData uri="http://schemas.openxmlformats.org/presentationml/2006/ole">
            <mc:AlternateContent xmlns:mc="http://schemas.openxmlformats.org/markup-compatibility/2006">
              <mc:Choice xmlns:v="urn:schemas-microsoft-com:vml" Requires="v">
                <p:oleObj spid="_x0000_s68651" name="Equation" r:id="rId9" imgW="1981200" imgH="495300" progId="Equation.3">
                  <p:embed/>
                </p:oleObj>
              </mc:Choice>
              <mc:Fallback>
                <p:oleObj name="Equation" r:id="rId9" imgW="1981200" imgH="495300" progId="Equation.3">
                  <p:embed/>
                  <p:pic>
                    <p:nvPicPr>
                      <p:cNvPr id="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225" y="2438400"/>
                        <a:ext cx="4225925"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16" name="Object 8"/>
          <p:cNvGraphicFramePr>
            <a:graphicFrameLocks noChangeAspect="1"/>
          </p:cNvGraphicFramePr>
          <p:nvPr/>
        </p:nvGraphicFramePr>
        <p:xfrm>
          <a:off x="5257800" y="2514600"/>
          <a:ext cx="3352800" cy="641350"/>
        </p:xfrm>
        <a:graphic>
          <a:graphicData uri="http://schemas.openxmlformats.org/presentationml/2006/ole">
            <mc:AlternateContent xmlns:mc="http://schemas.openxmlformats.org/markup-compatibility/2006">
              <mc:Choice xmlns:v="urn:schemas-microsoft-com:vml" Requires="v">
                <p:oleObj spid="_x0000_s68652" name="Equation" r:id="rId11" imgW="1193800" imgH="228600" progId="Equation.3">
                  <p:embed/>
                </p:oleObj>
              </mc:Choice>
              <mc:Fallback>
                <p:oleObj name="Equation" r:id="rId11" imgW="1193800" imgH="228600" progId="Equation.3">
                  <p:embed/>
                  <p:pic>
                    <p:nvPicPr>
                      <p:cNvPr id="0"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57800" y="2514600"/>
                        <a:ext cx="3352800"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Rectangle 40"/>
          <p:cNvSpPr/>
          <p:nvPr/>
        </p:nvSpPr>
        <p:spPr>
          <a:xfrm>
            <a:off x="4648200" y="2667000"/>
            <a:ext cx="270176" cy="461665"/>
          </a:xfrm>
          <a:prstGeom prst="rect">
            <a:avLst/>
          </a:prstGeom>
        </p:spPr>
        <p:txBody>
          <a:bodyPr wrap="none">
            <a:spAutoFit/>
          </a:bodyPr>
          <a:lstStyle/>
          <a:p>
            <a:r>
              <a:rPr lang="en-US" dirty="0"/>
              <a:t>,</a:t>
            </a:r>
          </a:p>
        </p:txBody>
      </p:sp>
      <p:sp>
        <p:nvSpPr>
          <p:cNvPr id="44" name="Rectangle 3"/>
          <p:cNvSpPr>
            <a:spLocks noChangeArrowheads="1"/>
          </p:cNvSpPr>
          <p:nvPr/>
        </p:nvSpPr>
        <p:spPr bwMode="auto">
          <a:xfrm>
            <a:off x="304800" y="3505200"/>
            <a:ext cx="8686800" cy="914400"/>
          </a:xfrm>
          <a:prstGeom prst="rect">
            <a:avLst/>
          </a:prstGeom>
          <a:noFill/>
          <a:ln w="9525">
            <a:noFill/>
            <a:miter lim="800000"/>
            <a:headEnd/>
            <a:tailEnd/>
          </a:ln>
        </p:spPr>
        <p:txBody>
          <a:bodyPr>
            <a:prstTxWarp prst="textNoShape">
              <a:avLst/>
            </a:prstTxWarp>
          </a:bodyPr>
          <a:lstStyle/>
          <a:p>
            <a:pPr marL="342900" indent="-342900">
              <a:spcBef>
                <a:spcPct val="20000"/>
              </a:spcBef>
              <a:buClr>
                <a:schemeClr val="folHlink"/>
              </a:buClr>
              <a:buSzPct val="60000"/>
              <a:buFont typeface="Wingdings" charset="2"/>
              <a:buChar char="n"/>
            </a:pPr>
            <a:r>
              <a:rPr lang="en-US" sz="2800" dirty="0" smtClean="0">
                <a:ea typeface="ＭＳ Ｐゴシック" charset="-128"/>
                <a:cs typeface="ＭＳ Ｐゴシック" charset="-128"/>
              </a:rPr>
              <a:t>This may explain </a:t>
            </a:r>
            <a:r>
              <a:rPr lang="en-US" sz="2800" dirty="0" err="1" smtClean="0">
                <a:ea typeface="ＭＳ Ｐゴシック" charset="-128"/>
                <a:cs typeface="ＭＳ Ｐゴシック" charset="-128"/>
              </a:rPr>
              <a:t>outgassing</a:t>
            </a:r>
            <a:r>
              <a:rPr lang="en-US" sz="2800" dirty="0" smtClean="0">
                <a:ea typeface="ＭＳ Ｐゴシック" charset="-128"/>
                <a:cs typeface="ＭＳ Ｐゴシック" charset="-128"/>
              </a:rPr>
              <a:t> flux                    (</a:t>
            </a:r>
            <a:r>
              <a:rPr lang="en-US" sz="3200" dirty="0" smtClean="0">
                <a:latin typeface="Symbol" charset="2"/>
                <a:ea typeface="ＭＳ Ｐゴシック" charset="-128"/>
                <a:cs typeface="Symbol" charset="2"/>
              </a:rPr>
              <a:t>a</a:t>
            </a:r>
            <a:r>
              <a:rPr lang="en-US" sz="2800" dirty="0" smtClean="0">
                <a:ea typeface="ＭＳ Ｐゴシック" charset="-128"/>
                <a:cs typeface="ＭＳ Ｐゴシック" charset="-128"/>
              </a:rPr>
              <a:t>=0.6) found in JET and TS (</a:t>
            </a:r>
            <a:r>
              <a:rPr lang="en-US" dirty="0">
                <a:solidFill>
                  <a:srgbClr val="0000FF"/>
                </a:solidFill>
              </a:rPr>
              <a:t>Phillips, </a:t>
            </a:r>
            <a:r>
              <a:rPr lang="en-US" dirty="0" smtClean="0">
                <a:solidFill>
                  <a:srgbClr val="0000FF"/>
                </a:solidFill>
                <a:ea typeface="ＭＳ Ｐゴシック" charset="-128"/>
                <a:cs typeface="ＭＳ Ｐゴシック" charset="-128"/>
              </a:rPr>
              <a:t>Pegourie,2012</a:t>
            </a:r>
            <a:r>
              <a:rPr lang="en-US" sz="2800" dirty="0" smtClean="0">
                <a:ea typeface="ＭＳ Ｐゴシック" charset="-128"/>
                <a:cs typeface="ＭＳ Ｐゴシック" charset="-128"/>
              </a:rPr>
              <a:t>) </a:t>
            </a:r>
          </a:p>
        </p:txBody>
      </p:sp>
      <p:pic>
        <p:nvPicPr>
          <p:cNvPr id="45" name="Picture 8"/>
          <p:cNvPicPr>
            <a:picLocks noChangeAspect="1" noChangeArrowheads="1"/>
          </p:cNvPicPr>
          <p:nvPr/>
        </p:nvPicPr>
        <p:blipFill>
          <a:blip r:embed="rId13"/>
          <a:srcRect/>
          <a:stretch>
            <a:fillRect/>
          </a:stretch>
        </p:blipFill>
        <p:spPr bwMode="auto">
          <a:xfrm>
            <a:off x="990600" y="4661678"/>
            <a:ext cx="2895600" cy="2196322"/>
          </a:xfrm>
          <a:prstGeom prst="rect">
            <a:avLst/>
          </a:prstGeom>
          <a:noFill/>
          <a:ln w="9525">
            <a:noFill/>
            <a:miter lim="800000"/>
            <a:headEnd/>
            <a:tailEnd/>
          </a:ln>
          <a:effectLst/>
        </p:spPr>
      </p:pic>
      <p:graphicFrame>
        <p:nvGraphicFramePr>
          <p:cNvPr id="68617" name="Object 9"/>
          <p:cNvGraphicFramePr>
            <a:graphicFrameLocks noChangeAspect="1"/>
          </p:cNvGraphicFramePr>
          <p:nvPr/>
        </p:nvGraphicFramePr>
        <p:xfrm>
          <a:off x="6096000" y="3429000"/>
          <a:ext cx="2209800" cy="643991"/>
        </p:xfrm>
        <a:graphic>
          <a:graphicData uri="http://schemas.openxmlformats.org/presentationml/2006/ole">
            <mc:AlternateContent xmlns:mc="http://schemas.openxmlformats.org/markup-compatibility/2006">
              <mc:Choice xmlns:v="urn:schemas-microsoft-com:vml" Requires="v">
                <p:oleObj spid="_x0000_s68653" name="Equation" r:id="rId14" imgW="876300" imgH="228600" progId="Equation.3">
                  <p:embed/>
                </p:oleObj>
              </mc:Choice>
              <mc:Fallback>
                <p:oleObj name="Equation" r:id="rId14" imgW="876300" imgH="228600" progId="Equation.3">
                  <p:embed/>
                  <p:pic>
                    <p:nvPicPr>
                      <p:cNvPr id="0"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6000" y="3429000"/>
                        <a:ext cx="2209800" cy="6439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7" name="Picture 9"/>
          <p:cNvPicPr>
            <a:picLocks noChangeAspect="1" noChangeArrowheads="1"/>
          </p:cNvPicPr>
          <p:nvPr/>
        </p:nvPicPr>
        <p:blipFill>
          <a:blip r:embed="rId16"/>
          <a:srcRect/>
          <a:stretch>
            <a:fillRect/>
          </a:stretch>
        </p:blipFill>
        <p:spPr bwMode="auto">
          <a:xfrm>
            <a:off x="4800600" y="4513829"/>
            <a:ext cx="2743200" cy="23441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13"/>
          <p:cNvSpPr>
            <a:spLocks noGrp="1" noChangeArrowheads="1"/>
          </p:cNvSpPr>
          <p:nvPr>
            <p:ph type="sldNum" sz="quarter" idx="12"/>
          </p:nvPr>
        </p:nvSpPr>
        <p:spPr>
          <a:noFill/>
        </p:spPr>
        <p:txBody>
          <a:bodyPr/>
          <a:lstStyle/>
          <a:p>
            <a:fld id="{7FF566AC-EBCB-F845-A4EF-96B3D0F84D95}" type="slidenum">
              <a:rPr lang="en-US"/>
              <a:pPr/>
              <a:t>16</a:t>
            </a:fld>
            <a:endParaRPr lang="en-US"/>
          </a:p>
        </p:txBody>
      </p:sp>
      <p:sp>
        <p:nvSpPr>
          <p:cNvPr id="20487" name="Rectangle 2"/>
          <p:cNvSpPr>
            <a:spLocks noGrp="1" noChangeArrowheads="1"/>
          </p:cNvSpPr>
          <p:nvPr>
            <p:ph type="title"/>
          </p:nvPr>
        </p:nvSpPr>
        <p:spPr/>
        <p:txBody>
          <a:bodyPr/>
          <a:lstStyle/>
          <a:p>
            <a:pPr lvl="1" algn="ctr" eaLnBrk="1" hangingPunct="1">
              <a:lnSpc>
                <a:spcPct val="90000"/>
              </a:lnSpc>
              <a:spcBef>
                <a:spcPct val="50000"/>
              </a:spcBef>
            </a:pPr>
            <a:r>
              <a:rPr lang="en-US" sz="3600" dirty="0" smtClean="0"/>
              <a:t>Transport of H/He species in wall material (con-</a:t>
            </a:r>
            <a:r>
              <a:rPr lang="en-US" sz="3600" dirty="0" err="1" smtClean="0"/>
              <a:t>ed</a:t>
            </a:r>
            <a:r>
              <a:rPr lang="en-US" sz="3600" dirty="0" smtClean="0"/>
              <a:t>)</a:t>
            </a:r>
          </a:p>
        </p:txBody>
      </p:sp>
      <p:sp>
        <p:nvSpPr>
          <p:cNvPr id="20488" name="Rectangle 3"/>
          <p:cNvSpPr>
            <a:spLocks noGrp="1" noChangeArrowheads="1"/>
          </p:cNvSpPr>
          <p:nvPr>
            <p:ph type="body" idx="1"/>
          </p:nvPr>
        </p:nvSpPr>
        <p:spPr>
          <a:xfrm>
            <a:off x="304800" y="1524000"/>
            <a:ext cx="5715000" cy="5105400"/>
          </a:xfrm>
        </p:spPr>
        <p:txBody>
          <a:bodyPr/>
          <a:lstStyle/>
          <a:p>
            <a:pPr eaLnBrk="1" hangingPunct="1">
              <a:lnSpc>
                <a:spcPct val="90000"/>
              </a:lnSpc>
            </a:pPr>
            <a:r>
              <a:rPr lang="en-US" sz="2600" dirty="0" smtClean="0"/>
              <a:t>A model (</a:t>
            </a:r>
            <a:r>
              <a:rPr lang="en-US" sz="2600" dirty="0" smtClean="0">
                <a:solidFill>
                  <a:srgbClr val="0000FF"/>
                </a:solidFill>
              </a:rPr>
              <a:t>Krasheninnikov, 2011</a:t>
            </a:r>
            <a:r>
              <a:rPr lang="en-US" sz="2600" dirty="0" smtClean="0"/>
              <a:t>) describing the growth of “fuzz”, based on a plastic deformation of He reach W caused by the stress imposed by a newly growing bubble at the tip of the fiber, fits rather well all available experimental observations</a:t>
            </a:r>
          </a:p>
          <a:p>
            <a:pPr eaLnBrk="1" hangingPunct="1">
              <a:lnSpc>
                <a:spcPct val="90000"/>
              </a:lnSpc>
              <a:spcBef>
                <a:spcPts val="2000"/>
              </a:spcBef>
            </a:pPr>
            <a:r>
              <a:rPr lang="en-US" sz="2600" dirty="0" smtClean="0"/>
              <a:t>However, it assumes plastic deformation of W due to dissolved He, while so far it was neither experimental nor theoretical confirmation of such effect</a:t>
            </a:r>
          </a:p>
          <a:p>
            <a:pPr eaLnBrk="1" hangingPunct="1">
              <a:lnSpc>
                <a:spcPct val="90000"/>
              </a:lnSpc>
            </a:pPr>
            <a:endParaRPr lang="en-US" sz="2600" dirty="0" smtClean="0"/>
          </a:p>
          <a:p>
            <a:pPr eaLnBrk="1" hangingPunct="1">
              <a:lnSpc>
                <a:spcPct val="90000"/>
              </a:lnSpc>
            </a:pPr>
            <a:endParaRPr lang="en-US" sz="2600" dirty="0"/>
          </a:p>
          <a:p>
            <a:pPr eaLnBrk="1" hangingPunct="1">
              <a:lnSpc>
                <a:spcPct val="90000"/>
              </a:lnSpc>
            </a:pPr>
            <a:endParaRPr lang="en-US" sz="2600" dirty="0"/>
          </a:p>
          <a:p>
            <a:pPr eaLnBrk="1" hangingPunct="1">
              <a:lnSpc>
                <a:spcPct val="90000"/>
              </a:lnSpc>
            </a:pPr>
            <a:endParaRPr lang="en-US" sz="2600" dirty="0" smtClean="0"/>
          </a:p>
          <a:p>
            <a:pPr eaLnBrk="1" hangingPunct="1">
              <a:lnSpc>
                <a:spcPct val="90000"/>
              </a:lnSpc>
              <a:buNone/>
            </a:pPr>
            <a:endParaRPr lang="en-US" sz="2600" dirty="0" smtClean="0"/>
          </a:p>
          <a:p>
            <a:pPr eaLnBrk="1" hangingPunct="1">
              <a:lnSpc>
                <a:spcPct val="90000"/>
              </a:lnSpc>
              <a:buFont typeface="Wingdings" charset="2"/>
              <a:buNone/>
            </a:pPr>
            <a:endParaRPr lang="en-US" sz="2600" dirty="0"/>
          </a:p>
        </p:txBody>
      </p:sp>
      <p:graphicFrame>
        <p:nvGraphicFramePr>
          <p:cNvPr id="64516" name="Object 4"/>
          <p:cNvGraphicFramePr>
            <a:graphicFrameLocks noChangeAspect="1"/>
          </p:cNvGraphicFramePr>
          <p:nvPr/>
        </p:nvGraphicFramePr>
        <p:xfrm>
          <a:off x="6477000" y="1371600"/>
          <a:ext cx="2527300" cy="2142964"/>
        </p:xfrm>
        <a:graphic>
          <a:graphicData uri="http://schemas.openxmlformats.org/presentationml/2006/ole">
            <mc:AlternateContent xmlns:mc="http://schemas.openxmlformats.org/markup-compatibility/2006">
              <mc:Choice xmlns:v="urn:schemas-microsoft-com:vml" Requires="v">
                <p:oleObj spid="_x0000_s64531" name="Document" r:id="rId4" imgW="2755900" imgH="2336800" progId="Word.Document.12">
                  <p:link updateAutomatic="1"/>
                </p:oleObj>
              </mc:Choice>
              <mc:Fallback>
                <p:oleObj name="Document" r:id="rId4" imgW="2755900" imgH="2336800" progId="Word.Document.12">
                  <p:link updateAutomatic="1"/>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371600"/>
                        <a:ext cx="2527300" cy="2142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64517" name="Object 5"/>
          <p:cNvGraphicFramePr>
            <a:graphicFrameLocks noChangeAspect="1"/>
          </p:cNvGraphicFramePr>
          <p:nvPr/>
        </p:nvGraphicFramePr>
        <p:xfrm>
          <a:off x="6400800" y="3429000"/>
          <a:ext cx="2590800" cy="3078394"/>
        </p:xfrm>
        <a:graphic>
          <a:graphicData uri="http://schemas.openxmlformats.org/presentationml/2006/ole">
            <mc:AlternateContent xmlns:mc="http://schemas.openxmlformats.org/markup-compatibility/2006">
              <mc:Choice xmlns:v="urn:schemas-microsoft-com:vml" Requires="v">
                <p:oleObj spid="_x0000_s64532" name="Picture" r:id="rId6" imgW="4521200" imgH="5372100" progId="Word.Picture.8">
                  <p:embed/>
                </p:oleObj>
              </mc:Choice>
              <mc:Fallback>
                <p:oleObj name="Picture" r:id="rId6" imgW="4521200" imgH="5372100" progId="Word.Picture.8">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3429000"/>
                        <a:ext cx="2590800" cy="3078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2" name="TextBox 11"/>
          <p:cNvSpPr txBox="1"/>
          <p:nvPr/>
        </p:nvSpPr>
        <p:spPr>
          <a:xfrm>
            <a:off x="6400800" y="1219200"/>
            <a:ext cx="954107" cy="461665"/>
          </a:xfrm>
          <a:prstGeom prst="rect">
            <a:avLst/>
          </a:prstGeom>
          <a:noFill/>
        </p:spPr>
        <p:txBody>
          <a:bodyPr wrap="none" rtlCol="0">
            <a:spAutoFit/>
          </a:bodyPr>
          <a:lstStyle/>
          <a:p>
            <a:r>
              <a:rPr lang="en-US" dirty="0" smtClean="0"/>
              <a:t>“fuzz”</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13"/>
          <p:cNvSpPr>
            <a:spLocks noGrp="1" noChangeArrowheads="1"/>
          </p:cNvSpPr>
          <p:nvPr>
            <p:ph type="sldNum" sz="quarter" idx="12"/>
          </p:nvPr>
        </p:nvSpPr>
        <p:spPr>
          <a:noFill/>
        </p:spPr>
        <p:txBody>
          <a:bodyPr/>
          <a:lstStyle/>
          <a:p>
            <a:fld id="{3F1B1B7B-8D57-924A-86F6-542E572F050C}" type="slidenum">
              <a:rPr lang="en-US"/>
              <a:pPr/>
              <a:t>17</a:t>
            </a:fld>
            <a:endParaRPr lang="en-US"/>
          </a:p>
        </p:txBody>
      </p:sp>
      <p:sp>
        <p:nvSpPr>
          <p:cNvPr id="22533" name="Rectangle 2"/>
          <p:cNvSpPr>
            <a:spLocks noGrp="1" noChangeArrowheads="1"/>
          </p:cNvSpPr>
          <p:nvPr>
            <p:ph type="title"/>
          </p:nvPr>
        </p:nvSpPr>
        <p:spPr/>
        <p:txBody>
          <a:bodyPr/>
          <a:lstStyle/>
          <a:p>
            <a:pPr algn="ctr" eaLnBrk="1" hangingPunct="1"/>
            <a:r>
              <a:rPr lang="en-US" sz="3600" dirty="0" smtClean="0"/>
              <a:t>Transport of H/He species in wall material (con-</a:t>
            </a:r>
            <a:r>
              <a:rPr lang="en-US" sz="3600" dirty="0" err="1" smtClean="0"/>
              <a:t>ed</a:t>
            </a:r>
            <a:r>
              <a:rPr lang="en-US" sz="3600" dirty="0" smtClean="0"/>
              <a:t>)</a:t>
            </a:r>
            <a:endParaRPr lang="en-US" sz="3600" dirty="0"/>
          </a:p>
        </p:txBody>
      </p:sp>
      <p:sp>
        <p:nvSpPr>
          <p:cNvPr id="22534" name="Rectangle 3"/>
          <p:cNvSpPr>
            <a:spLocks noGrp="1" noChangeArrowheads="1"/>
          </p:cNvSpPr>
          <p:nvPr>
            <p:ph type="body" idx="1"/>
          </p:nvPr>
        </p:nvSpPr>
        <p:spPr>
          <a:xfrm>
            <a:off x="762000" y="1371600"/>
            <a:ext cx="8077200" cy="2133600"/>
          </a:xfrm>
        </p:spPr>
        <p:txBody>
          <a:bodyPr/>
          <a:lstStyle/>
          <a:p>
            <a:pPr eaLnBrk="1" hangingPunct="1">
              <a:lnSpc>
                <a:spcPct val="90000"/>
              </a:lnSpc>
            </a:pPr>
            <a:r>
              <a:rPr lang="en-US" sz="2600" dirty="0" smtClean="0"/>
              <a:t>To verify our idea we performed the MD simulation of the W yield dependence on He concentration and the sample temperature (</a:t>
            </a:r>
            <a:r>
              <a:rPr lang="en-US" sz="2600" dirty="0" smtClean="0">
                <a:solidFill>
                  <a:srgbClr val="0000FF"/>
                </a:solidFill>
              </a:rPr>
              <a:t>Smirnov, 2012</a:t>
            </a:r>
            <a:r>
              <a:rPr lang="en-US" sz="2600" dirty="0" smtClean="0"/>
              <a:t>)</a:t>
            </a:r>
          </a:p>
          <a:p>
            <a:pPr eaLnBrk="1" hangingPunct="1">
              <a:lnSpc>
                <a:spcPct val="90000"/>
              </a:lnSpc>
              <a:spcBef>
                <a:spcPts val="2000"/>
              </a:spcBef>
            </a:pPr>
            <a:r>
              <a:rPr lang="en-US" sz="2600" dirty="0" smtClean="0"/>
              <a:t>The results support the assumption made in our “fuzz” model (</a:t>
            </a:r>
            <a:r>
              <a:rPr lang="en-US" sz="2600" dirty="0" smtClean="0">
                <a:solidFill>
                  <a:srgbClr val="0000FF"/>
                </a:solidFill>
              </a:rPr>
              <a:t>Krasheninnikov, 2011</a:t>
            </a:r>
            <a:r>
              <a:rPr lang="en-US" sz="2600" dirty="0" smtClean="0"/>
              <a:t>)</a:t>
            </a:r>
          </a:p>
          <a:p>
            <a:pPr eaLnBrk="1" hangingPunct="1">
              <a:lnSpc>
                <a:spcPct val="90000"/>
              </a:lnSpc>
            </a:pPr>
            <a:endParaRPr lang="en-US" sz="2600" dirty="0"/>
          </a:p>
          <a:p>
            <a:pPr eaLnBrk="1" hangingPunct="1">
              <a:lnSpc>
                <a:spcPct val="90000"/>
              </a:lnSpc>
            </a:pPr>
            <a:endParaRPr lang="en-US" sz="2600" dirty="0"/>
          </a:p>
          <a:p>
            <a:pPr eaLnBrk="1" hangingPunct="1">
              <a:lnSpc>
                <a:spcPct val="90000"/>
              </a:lnSpc>
            </a:pPr>
            <a:endParaRPr lang="en-US" sz="2600" dirty="0"/>
          </a:p>
          <a:p>
            <a:pPr eaLnBrk="1" hangingPunct="1">
              <a:lnSpc>
                <a:spcPct val="90000"/>
              </a:lnSpc>
            </a:pPr>
            <a:endParaRPr lang="en-US" sz="2600" dirty="0"/>
          </a:p>
          <a:p>
            <a:pPr eaLnBrk="1" hangingPunct="1">
              <a:lnSpc>
                <a:spcPct val="90000"/>
              </a:lnSpc>
            </a:pPr>
            <a:endParaRPr lang="en-US" sz="2600" dirty="0"/>
          </a:p>
          <a:p>
            <a:pPr eaLnBrk="1" hangingPunct="1">
              <a:lnSpc>
                <a:spcPct val="90000"/>
              </a:lnSpc>
            </a:pPr>
            <a:endParaRPr lang="en-US" sz="2600" dirty="0"/>
          </a:p>
          <a:p>
            <a:pPr eaLnBrk="1" hangingPunct="1">
              <a:lnSpc>
                <a:spcPct val="90000"/>
              </a:lnSpc>
            </a:pPr>
            <a:endParaRPr lang="en-US" sz="2600" dirty="0"/>
          </a:p>
          <a:p>
            <a:pPr eaLnBrk="1" hangingPunct="1">
              <a:lnSpc>
                <a:spcPct val="90000"/>
              </a:lnSpc>
              <a:buFont typeface="Wingdings" charset="2"/>
              <a:buNone/>
            </a:pPr>
            <a:endParaRPr lang="en-US" sz="2600" dirty="0"/>
          </a:p>
          <a:p>
            <a:pPr eaLnBrk="1" hangingPunct="1">
              <a:lnSpc>
                <a:spcPct val="90000"/>
              </a:lnSpc>
            </a:pPr>
            <a:endParaRPr lang="en-US" sz="2600" dirty="0"/>
          </a:p>
          <a:p>
            <a:pPr eaLnBrk="1" hangingPunct="1">
              <a:lnSpc>
                <a:spcPct val="90000"/>
              </a:lnSpc>
            </a:pPr>
            <a:endParaRPr lang="en-US" sz="2600" dirty="0"/>
          </a:p>
          <a:p>
            <a:pPr eaLnBrk="1" hangingPunct="1">
              <a:lnSpc>
                <a:spcPct val="90000"/>
              </a:lnSpc>
              <a:buFont typeface="Wingdings" charset="2"/>
              <a:buNone/>
            </a:pPr>
            <a:endParaRPr lang="en-US" sz="2600" dirty="0"/>
          </a:p>
        </p:txBody>
      </p:sp>
      <p:pic>
        <p:nvPicPr>
          <p:cNvPr id="10" name="Picture 4"/>
          <p:cNvPicPr>
            <a:picLocks noChangeAspect="1" noChangeArrowheads="1"/>
          </p:cNvPicPr>
          <p:nvPr/>
        </p:nvPicPr>
        <p:blipFill>
          <a:blip r:embed="rId3"/>
          <a:srcRect/>
          <a:stretch>
            <a:fillRect/>
          </a:stretch>
        </p:blipFill>
        <p:spPr bwMode="auto">
          <a:xfrm>
            <a:off x="685800" y="3505200"/>
            <a:ext cx="7908917" cy="2971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13"/>
          <p:cNvSpPr>
            <a:spLocks noGrp="1" noChangeArrowheads="1"/>
          </p:cNvSpPr>
          <p:nvPr>
            <p:ph type="sldNum" sz="quarter" idx="12"/>
          </p:nvPr>
        </p:nvSpPr>
        <p:spPr>
          <a:noFill/>
        </p:spPr>
        <p:txBody>
          <a:bodyPr/>
          <a:lstStyle/>
          <a:p>
            <a:fld id="{3F1B1B7B-8D57-924A-86F6-542E572F050C}" type="slidenum">
              <a:rPr lang="en-US"/>
              <a:pPr/>
              <a:t>18</a:t>
            </a:fld>
            <a:endParaRPr lang="en-US"/>
          </a:p>
        </p:txBody>
      </p:sp>
      <p:sp>
        <p:nvSpPr>
          <p:cNvPr id="22533" name="Rectangle 2"/>
          <p:cNvSpPr>
            <a:spLocks noGrp="1" noChangeArrowheads="1"/>
          </p:cNvSpPr>
          <p:nvPr>
            <p:ph type="title"/>
          </p:nvPr>
        </p:nvSpPr>
        <p:spPr/>
        <p:txBody>
          <a:bodyPr/>
          <a:lstStyle/>
          <a:p>
            <a:pPr algn="ctr" eaLnBrk="1" hangingPunct="1"/>
            <a:r>
              <a:rPr lang="en-US" sz="3600" dirty="0" smtClean="0"/>
              <a:t>Transport of H/He species in wall material (con-</a:t>
            </a:r>
            <a:r>
              <a:rPr lang="en-US" sz="3600" dirty="0" err="1" smtClean="0"/>
              <a:t>ed</a:t>
            </a:r>
            <a:r>
              <a:rPr lang="en-US" sz="3600" dirty="0" smtClean="0"/>
              <a:t>)</a:t>
            </a:r>
            <a:endParaRPr lang="en-US" sz="3600" dirty="0"/>
          </a:p>
        </p:txBody>
      </p:sp>
      <p:sp>
        <p:nvSpPr>
          <p:cNvPr id="22534" name="Rectangle 3"/>
          <p:cNvSpPr>
            <a:spLocks noGrp="1" noChangeArrowheads="1"/>
          </p:cNvSpPr>
          <p:nvPr>
            <p:ph type="body" idx="1"/>
          </p:nvPr>
        </p:nvSpPr>
        <p:spPr>
          <a:xfrm>
            <a:off x="0" y="2438400"/>
            <a:ext cx="4648200" cy="3124200"/>
          </a:xfrm>
        </p:spPr>
        <p:txBody>
          <a:bodyPr/>
          <a:lstStyle/>
          <a:p>
            <a:pPr eaLnBrk="1" hangingPunct="1">
              <a:lnSpc>
                <a:spcPct val="90000"/>
              </a:lnSpc>
            </a:pPr>
            <a:r>
              <a:rPr lang="en-US" sz="2600" dirty="0" smtClean="0"/>
              <a:t>Moreover, our MD simulations also show that plastic deformation of tungsten facilitates coagulation of He nano-bubbles/clasters, which otherwise are practically immobile (</a:t>
            </a:r>
            <a:r>
              <a:rPr lang="en-US" sz="2600" dirty="0" smtClean="0">
                <a:solidFill>
                  <a:srgbClr val="0000FF"/>
                </a:solidFill>
              </a:rPr>
              <a:t>Smirnov, 2012</a:t>
            </a:r>
            <a:r>
              <a:rPr lang="en-US" sz="2600" dirty="0" smtClean="0"/>
              <a:t>)</a:t>
            </a:r>
          </a:p>
          <a:p>
            <a:pPr eaLnBrk="1" hangingPunct="1">
              <a:lnSpc>
                <a:spcPct val="90000"/>
              </a:lnSpc>
            </a:pPr>
            <a:endParaRPr lang="en-US" sz="2600" dirty="0"/>
          </a:p>
          <a:p>
            <a:pPr eaLnBrk="1" hangingPunct="1">
              <a:lnSpc>
                <a:spcPct val="90000"/>
              </a:lnSpc>
            </a:pPr>
            <a:endParaRPr lang="en-US" sz="2600" dirty="0"/>
          </a:p>
          <a:p>
            <a:pPr eaLnBrk="1" hangingPunct="1">
              <a:lnSpc>
                <a:spcPct val="90000"/>
              </a:lnSpc>
            </a:pPr>
            <a:endParaRPr lang="en-US" sz="2600" dirty="0"/>
          </a:p>
          <a:p>
            <a:pPr eaLnBrk="1" hangingPunct="1">
              <a:lnSpc>
                <a:spcPct val="90000"/>
              </a:lnSpc>
            </a:pPr>
            <a:endParaRPr lang="en-US" sz="2600" dirty="0"/>
          </a:p>
          <a:p>
            <a:pPr eaLnBrk="1" hangingPunct="1">
              <a:lnSpc>
                <a:spcPct val="90000"/>
              </a:lnSpc>
            </a:pPr>
            <a:endParaRPr lang="en-US" sz="2600" dirty="0"/>
          </a:p>
          <a:p>
            <a:pPr eaLnBrk="1" hangingPunct="1">
              <a:lnSpc>
                <a:spcPct val="90000"/>
              </a:lnSpc>
            </a:pPr>
            <a:endParaRPr lang="en-US" sz="2600" dirty="0"/>
          </a:p>
          <a:p>
            <a:pPr eaLnBrk="1" hangingPunct="1">
              <a:lnSpc>
                <a:spcPct val="90000"/>
              </a:lnSpc>
            </a:pPr>
            <a:endParaRPr lang="en-US" sz="2600" dirty="0"/>
          </a:p>
          <a:p>
            <a:pPr eaLnBrk="1" hangingPunct="1">
              <a:lnSpc>
                <a:spcPct val="90000"/>
              </a:lnSpc>
              <a:buFont typeface="Wingdings" charset="2"/>
              <a:buNone/>
            </a:pPr>
            <a:endParaRPr lang="en-US" sz="2600" dirty="0"/>
          </a:p>
          <a:p>
            <a:pPr eaLnBrk="1" hangingPunct="1">
              <a:lnSpc>
                <a:spcPct val="90000"/>
              </a:lnSpc>
            </a:pPr>
            <a:endParaRPr lang="en-US" sz="2600" dirty="0"/>
          </a:p>
          <a:p>
            <a:pPr eaLnBrk="1" hangingPunct="1">
              <a:lnSpc>
                <a:spcPct val="90000"/>
              </a:lnSpc>
            </a:pPr>
            <a:endParaRPr lang="en-US" sz="2600" dirty="0"/>
          </a:p>
          <a:p>
            <a:pPr eaLnBrk="1" hangingPunct="1">
              <a:lnSpc>
                <a:spcPct val="90000"/>
              </a:lnSpc>
              <a:buFont typeface="Wingdings" charset="2"/>
              <a:buNone/>
            </a:pPr>
            <a:endParaRPr lang="en-US" sz="2600" dirty="0"/>
          </a:p>
        </p:txBody>
      </p:sp>
      <p:pic>
        <p:nvPicPr>
          <p:cNvPr id="9" name="WHe_110_T1000N25-t.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4672627" y="1295400"/>
            <a:ext cx="4471373" cy="5562600"/>
          </a:xfrm>
          <a:prstGeom prst="rect">
            <a:avLst/>
          </a:prstGeom>
        </p:spPr>
      </p:pic>
      <p:sp>
        <p:nvSpPr>
          <p:cNvPr id="8" name="Right Arrow 7"/>
          <p:cNvSpPr/>
          <p:nvPr/>
        </p:nvSpPr>
        <p:spPr bwMode="auto">
          <a:xfrm>
            <a:off x="4038600" y="3581400"/>
            <a:ext cx="533400" cy="457200"/>
          </a:xfrm>
          <a:prstGeom prst="right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6" name="Rectangle 13"/>
          <p:cNvSpPr>
            <a:spLocks noGrp="1" noChangeArrowheads="1"/>
          </p:cNvSpPr>
          <p:nvPr>
            <p:ph type="sldNum" sz="quarter" idx="12"/>
          </p:nvPr>
        </p:nvSpPr>
        <p:spPr>
          <a:noFill/>
        </p:spPr>
        <p:txBody>
          <a:bodyPr/>
          <a:lstStyle/>
          <a:p>
            <a:fld id="{3E7FE517-743C-A84F-B6BA-9B670D7A79F4}" type="slidenum">
              <a:rPr lang="en-US"/>
              <a:pPr/>
              <a:t>19</a:t>
            </a:fld>
            <a:endParaRPr lang="en-US"/>
          </a:p>
        </p:txBody>
      </p:sp>
      <p:sp>
        <p:nvSpPr>
          <p:cNvPr id="24587" name="Rectangle 2"/>
          <p:cNvSpPr>
            <a:spLocks noGrp="1" noChangeArrowheads="1"/>
          </p:cNvSpPr>
          <p:nvPr>
            <p:ph type="title"/>
          </p:nvPr>
        </p:nvSpPr>
        <p:spPr>
          <a:xfrm>
            <a:off x="1143000" y="304800"/>
            <a:ext cx="7772400" cy="914400"/>
          </a:xfrm>
        </p:spPr>
        <p:txBody>
          <a:bodyPr/>
          <a:lstStyle/>
          <a:p>
            <a:pPr lvl="1" algn="ctr" eaLnBrk="1" hangingPunct="1">
              <a:lnSpc>
                <a:spcPct val="90000"/>
              </a:lnSpc>
              <a:spcBef>
                <a:spcPct val="50000"/>
              </a:spcBef>
            </a:pPr>
            <a:r>
              <a:rPr lang="en-US" sz="2800" dirty="0" smtClean="0"/>
              <a:t>Physics of coupled plasma-wall interactions: dynamic wall response </a:t>
            </a:r>
          </a:p>
        </p:txBody>
      </p:sp>
      <p:sp>
        <p:nvSpPr>
          <p:cNvPr id="24588" name="Rectangle 3"/>
          <p:cNvSpPr>
            <a:spLocks noGrp="1" noChangeArrowheads="1"/>
          </p:cNvSpPr>
          <p:nvPr>
            <p:ph type="body" idx="1"/>
          </p:nvPr>
        </p:nvSpPr>
        <p:spPr>
          <a:xfrm>
            <a:off x="381000" y="1524000"/>
            <a:ext cx="8458200" cy="4953000"/>
          </a:xfrm>
        </p:spPr>
        <p:txBody>
          <a:bodyPr/>
          <a:lstStyle/>
          <a:p>
            <a:pPr eaLnBrk="1" hangingPunct="1"/>
            <a:r>
              <a:rPr lang="en-US" sz="2800" dirty="0" smtClean="0"/>
              <a:t>ELM bursts are accompanied by a fast degradation of H-mode plasma pedestal </a:t>
            </a:r>
          </a:p>
          <a:p>
            <a:pPr eaLnBrk="1" hangingPunct="1">
              <a:spcBef>
                <a:spcPts val="1200"/>
              </a:spcBef>
            </a:pPr>
            <a:r>
              <a:rPr lang="en-US" sz="2800" dirty="0" smtClean="0"/>
              <a:t>It is widely assumed that the pedestal recovery is determined solely by plasma transport processes</a:t>
            </a:r>
          </a:p>
          <a:p>
            <a:pPr eaLnBrk="1" hangingPunct="1">
              <a:spcBef>
                <a:spcPts val="1200"/>
              </a:spcBef>
            </a:pPr>
            <a:r>
              <a:rPr lang="en-US" sz="2800" dirty="0" smtClean="0"/>
              <a:t>However, the reduction of total amount of hydrogen in tokamak after the ELM crash is due to accumulation of hydrogen in the first wall</a:t>
            </a:r>
          </a:p>
          <a:p>
            <a:pPr eaLnBrk="1" hangingPunct="1">
              <a:spcBef>
                <a:spcPts val="1200"/>
              </a:spcBef>
            </a:pPr>
            <a:r>
              <a:rPr lang="en-US" sz="2800" dirty="0" smtClean="0"/>
              <a:t>Therefore, </a:t>
            </a:r>
            <a:r>
              <a:rPr lang="en-US" sz="2800" dirty="0" smtClean="0">
                <a:solidFill>
                  <a:srgbClr val="FF0000"/>
                </a:solidFill>
              </a:rPr>
              <a:t>density </a:t>
            </a:r>
            <a:r>
              <a:rPr lang="en-US" sz="2800" dirty="0" smtClean="0"/>
              <a:t>pedestal recovery can be controlled by the physics of H </a:t>
            </a:r>
            <a:r>
              <a:rPr lang="en-US" sz="2800" dirty="0" err="1" smtClean="0"/>
              <a:t>outgassing</a:t>
            </a:r>
            <a:r>
              <a:rPr lang="en-US" sz="2800" dirty="0" smtClean="0"/>
              <a:t> from the first wall</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3"/>
          <p:cNvSpPr>
            <a:spLocks noGrp="1" noChangeArrowheads="1"/>
          </p:cNvSpPr>
          <p:nvPr>
            <p:ph type="sldNum" sz="quarter" idx="12"/>
          </p:nvPr>
        </p:nvSpPr>
        <p:spPr>
          <a:noFill/>
        </p:spPr>
        <p:txBody>
          <a:bodyPr/>
          <a:lstStyle/>
          <a:p>
            <a:fld id="{CFD3CA58-326F-8C4F-BCF3-B650D86F3864}" type="slidenum">
              <a:rPr lang="en-US"/>
              <a:pPr/>
              <a:t>2</a:t>
            </a:fld>
            <a:endParaRPr lang="en-US"/>
          </a:p>
        </p:txBody>
      </p:sp>
      <p:sp>
        <p:nvSpPr>
          <p:cNvPr id="16387" name="Rectangle 2"/>
          <p:cNvSpPr>
            <a:spLocks noGrp="1" noChangeArrowheads="1"/>
          </p:cNvSpPr>
          <p:nvPr>
            <p:ph type="title"/>
          </p:nvPr>
        </p:nvSpPr>
        <p:spPr/>
        <p:txBody>
          <a:bodyPr/>
          <a:lstStyle/>
          <a:p>
            <a:pPr eaLnBrk="1" hangingPunct="1"/>
            <a:r>
              <a:rPr lang="en-US" dirty="0"/>
              <a:t>   Introduction</a:t>
            </a:r>
          </a:p>
        </p:txBody>
      </p:sp>
      <p:sp>
        <p:nvSpPr>
          <p:cNvPr id="16388" name="Rectangle 3"/>
          <p:cNvSpPr>
            <a:spLocks noGrp="1" noChangeArrowheads="1"/>
          </p:cNvSpPr>
          <p:nvPr>
            <p:ph type="body" idx="1"/>
          </p:nvPr>
        </p:nvSpPr>
        <p:spPr>
          <a:xfrm>
            <a:off x="0" y="1524000"/>
            <a:ext cx="4648200" cy="1295400"/>
          </a:xfrm>
        </p:spPr>
        <p:txBody>
          <a:bodyPr/>
          <a:lstStyle/>
          <a:p>
            <a:pPr eaLnBrk="1" hangingPunct="1">
              <a:lnSpc>
                <a:spcPct val="90000"/>
              </a:lnSpc>
            </a:pPr>
            <a:r>
              <a:rPr lang="en-US" sz="2800" dirty="0" smtClean="0"/>
              <a:t>The processes at the plasma edge and first wall are very diverse</a:t>
            </a:r>
          </a:p>
        </p:txBody>
      </p:sp>
      <p:pic>
        <p:nvPicPr>
          <p:cNvPr id="6" name="Picture 5"/>
          <p:cNvPicPr>
            <a:picLocks noChangeAspect="1"/>
          </p:cNvPicPr>
          <p:nvPr/>
        </p:nvPicPr>
        <p:blipFill>
          <a:blip r:embed="rId3"/>
          <a:stretch>
            <a:fillRect/>
          </a:stretch>
        </p:blipFill>
        <p:spPr>
          <a:xfrm>
            <a:off x="6324600" y="3733800"/>
            <a:ext cx="2819400" cy="2127707"/>
          </a:xfrm>
          <a:prstGeom prst="rect">
            <a:avLst/>
          </a:prstGeom>
        </p:spPr>
      </p:pic>
      <p:sp>
        <p:nvSpPr>
          <p:cNvPr id="7" name="TextBox 6"/>
          <p:cNvSpPr txBox="1"/>
          <p:nvPr/>
        </p:nvSpPr>
        <p:spPr>
          <a:xfrm>
            <a:off x="5298927" y="5943600"/>
            <a:ext cx="3845073" cy="830997"/>
          </a:xfrm>
          <a:prstGeom prst="rect">
            <a:avLst/>
          </a:prstGeom>
          <a:noFill/>
        </p:spPr>
        <p:txBody>
          <a:bodyPr wrap="square" rtlCol="0">
            <a:spAutoFit/>
          </a:bodyPr>
          <a:lstStyle/>
          <a:p>
            <a:pPr algn="ctr"/>
            <a:r>
              <a:rPr lang="en-US" dirty="0" smtClean="0"/>
              <a:t>“Sparks” in LHD terminate</a:t>
            </a:r>
          </a:p>
          <a:p>
            <a:pPr algn="ctr"/>
            <a:r>
              <a:rPr lang="en-US" dirty="0" smtClean="0"/>
              <a:t>discharges (</a:t>
            </a:r>
            <a:r>
              <a:rPr lang="en-US" dirty="0" smtClean="0">
                <a:solidFill>
                  <a:srgbClr val="0000FF"/>
                </a:solidFill>
              </a:rPr>
              <a:t>Saito, 2007</a:t>
            </a:r>
            <a:r>
              <a:rPr lang="en-US" dirty="0" smtClean="0"/>
              <a:t>)</a:t>
            </a:r>
            <a:endParaRPr lang="en-US" dirty="0"/>
          </a:p>
        </p:txBody>
      </p:sp>
      <p:pic>
        <p:nvPicPr>
          <p:cNvPr id="8" name="Picture 7"/>
          <p:cNvPicPr>
            <a:picLocks noChangeAspect="1"/>
          </p:cNvPicPr>
          <p:nvPr/>
        </p:nvPicPr>
        <p:blipFill>
          <a:blip r:embed="rId4"/>
          <a:stretch>
            <a:fillRect/>
          </a:stretch>
        </p:blipFill>
        <p:spPr>
          <a:xfrm>
            <a:off x="4800600" y="1295400"/>
            <a:ext cx="4343400" cy="1503865"/>
          </a:xfrm>
          <a:prstGeom prst="rect">
            <a:avLst/>
          </a:prstGeom>
        </p:spPr>
      </p:pic>
      <p:sp>
        <p:nvSpPr>
          <p:cNvPr id="9" name="TextBox 8"/>
          <p:cNvSpPr txBox="1"/>
          <p:nvPr/>
        </p:nvSpPr>
        <p:spPr>
          <a:xfrm>
            <a:off x="4724400" y="2743200"/>
            <a:ext cx="4419600" cy="830997"/>
          </a:xfrm>
          <a:prstGeom prst="rect">
            <a:avLst/>
          </a:prstGeom>
          <a:noFill/>
        </p:spPr>
        <p:txBody>
          <a:bodyPr wrap="square" rtlCol="0">
            <a:spAutoFit/>
          </a:bodyPr>
          <a:lstStyle/>
          <a:p>
            <a:pPr algn="ctr"/>
            <a:r>
              <a:rPr lang="en-US" dirty="0" smtClean="0"/>
              <a:t>“Hot  spots” in TS limit</a:t>
            </a:r>
          </a:p>
          <a:p>
            <a:pPr algn="ctr"/>
            <a:r>
              <a:rPr lang="en-US" dirty="0"/>
              <a:t>h</a:t>
            </a:r>
            <a:r>
              <a:rPr lang="en-US" dirty="0" smtClean="0"/>
              <a:t>eating power (</a:t>
            </a:r>
            <a:r>
              <a:rPr lang="en-US" dirty="0" err="1" smtClean="0">
                <a:solidFill>
                  <a:srgbClr val="0000FF"/>
                </a:solidFill>
              </a:rPr>
              <a:t>Ekadahl</a:t>
            </a:r>
            <a:r>
              <a:rPr lang="en-US" dirty="0" smtClean="0">
                <a:solidFill>
                  <a:srgbClr val="0000FF"/>
                </a:solidFill>
              </a:rPr>
              <a:t>, 2009</a:t>
            </a:r>
            <a:r>
              <a:rPr lang="en-US" dirty="0" smtClean="0"/>
              <a:t>)</a:t>
            </a:r>
            <a:endParaRPr lang="en-US" dirty="0"/>
          </a:p>
        </p:txBody>
      </p:sp>
      <p:sp>
        <p:nvSpPr>
          <p:cNvPr id="11" name="TextBox 10"/>
          <p:cNvSpPr txBox="1"/>
          <p:nvPr/>
        </p:nvSpPr>
        <p:spPr>
          <a:xfrm>
            <a:off x="228600" y="5791200"/>
            <a:ext cx="4953000" cy="830997"/>
          </a:xfrm>
          <a:prstGeom prst="rect">
            <a:avLst/>
          </a:prstGeom>
          <a:noFill/>
        </p:spPr>
        <p:txBody>
          <a:bodyPr wrap="square" rtlCol="0">
            <a:spAutoFit/>
          </a:bodyPr>
          <a:lstStyle/>
          <a:p>
            <a:pPr algn="ctr"/>
            <a:r>
              <a:rPr lang="en-US" dirty="0" smtClean="0"/>
              <a:t>H-mode blob in NSTX hits the wall  (</a:t>
            </a:r>
            <a:r>
              <a:rPr lang="en-US" dirty="0" err="1" smtClean="0">
                <a:solidFill>
                  <a:srgbClr val="0000FF"/>
                </a:solidFill>
              </a:rPr>
              <a:t>Maqueda</a:t>
            </a:r>
            <a:r>
              <a:rPr lang="en-US" dirty="0" smtClean="0">
                <a:solidFill>
                  <a:srgbClr val="0000FF"/>
                </a:solidFill>
              </a:rPr>
              <a:t>, 2011</a:t>
            </a:r>
            <a:r>
              <a:rPr lang="en-US" dirty="0" smtClean="0"/>
              <a:t>)</a:t>
            </a:r>
            <a:endParaRPr lang="en-US" dirty="0"/>
          </a:p>
        </p:txBody>
      </p:sp>
      <p:pic>
        <p:nvPicPr>
          <p:cNvPr id="12" name="Picture 11"/>
          <p:cNvPicPr>
            <a:picLocks noChangeAspect="1"/>
          </p:cNvPicPr>
          <p:nvPr/>
        </p:nvPicPr>
        <p:blipFill>
          <a:blip r:embed="rId5"/>
          <a:stretch>
            <a:fillRect/>
          </a:stretch>
        </p:blipFill>
        <p:spPr>
          <a:xfrm>
            <a:off x="0" y="4343400"/>
            <a:ext cx="6172200" cy="1365006"/>
          </a:xfrm>
          <a:prstGeom prst="rect">
            <a:avLst/>
          </a:prstGeom>
        </p:spPr>
      </p:pic>
      <p:pic>
        <p:nvPicPr>
          <p:cNvPr id="13" name="Picture 12"/>
          <p:cNvPicPr>
            <a:picLocks noChangeAspect="1"/>
          </p:cNvPicPr>
          <p:nvPr/>
        </p:nvPicPr>
        <p:blipFill>
          <a:blip r:embed="rId6"/>
          <a:stretch>
            <a:fillRect/>
          </a:stretch>
        </p:blipFill>
        <p:spPr>
          <a:xfrm>
            <a:off x="152400" y="4114800"/>
            <a:ext cx="5829300" cy="241300"/>
          </a:xfrm>
          <a:prstGeom prst="rect">
            <a:avLst/>
          </a:prstGeom>
        </p:spPr>
      </p:pic>
      <p:sp>
        <p:nvSpPr>
          <p:cNvPr id="15" name="Rectangle 3"/>
          <p:cNvSpPr txBox="1">
            <a:spLocks noChangeArrowheads="1"/>
          </p:cNvSpPr>
          <p:nvPr/>
        </p:nvSpPr>
        <p:spPr bwMode="auto">
          <a:xfrm>
            <a:off x="0" y="2819400"/>
            <a:ext cx="4953000"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
                <a:schemeClr val="folHlink"/>
              </a:buClr>
              <a:buSzPct val="60000"/>
              <a:buFont typeface="Wingdings" charset="2"/>
              <a:buChar char="n"/>
              <a:tabLst/>
              <a:defRPr/>
            </a:pPr>
            <a:r>
              <a:rPr kumimoji="0" lang="en-US" sz="28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They play crucial role in both performance and design of any fusion reactor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6" name="Rectangle 13"/>
          <p:cNvSpPr>
            <a:spLocks noGrp="1" noChangeArrowheads="1"/>
          </p:cNvSpPr>
          <p:nvPr>
            <p:ph type="sldNum" sz="quarter" idx="12"/>
          </p:nvPr>
        </p:nvSpPr>
        <p:spPr>
          <a:noFill/>
        </p:spPr>
        <p:txBody>
          <a:bodyPr/>
          <a:lstStyle/>
          <a:p>
            <a:fld id="{3E7FE517-743C-A84F-B6BA-9B670D7A79F4}" type="slidenum">
              <a:rPr lang="en-US"/>
              <a:pPr/>
              <a:t>20</a:t>
            </a:fld>
            <a:endParaRPr lang="en-US"/>
          </a:p>
        </p:txBody>
      </p:sp>
      <p:sp>
        <p:nvSpPr>
          <p:cNvPr id="24587" name="Rectangle 2"/>
          <p:cNvSpPr>
            <a:spLocks noGrp="1" noChangeArrowheads="1"/>
          </p:cNvSpPr>
          <p:nvPr>
            <p:ph type="title"/>
          </p:nvPr>
        </p:nvSpPr>
        <p:spPr>
          <a:xfrm>
            <a:off x="1143000" y="304800"/>
            <a:ext cx="7772400" cy="914400"/>
          </a:xfrm>
        </p:spPr>
        <p:txBody>
          <a:bodyPr/>
          <a:lstStyle/>
          <a:p>
            <a:pPr lvl="1" algn="ctr" eaLnBrk="1" hangingPunct="1">
              <a:lnSpc>
                <a:spcPct val="90000"/>
              </a:lnSpc>
              <a:spcBef>
                <a:spcPct val="50000"/>
              </a:spcBef>
            </a:pPr>
            <a:r>
              <a:rPr lang="en-US" sz="2800" dirty="0" smtClean="0"/>
              <a:t>Physics of coupled plasma-wall interactions: dynamic wall response (con-</a:t>
            </a:r>
            <a:r>
              <a:rPr lang="en-US" sz="2800" dirty="0" err="1" smtClean="0"/>
              <a:t>ed</a:t>
            </a:r>
            <a:r>
              <a:rPr lang="en-US" sz="2800" dirty="0" smtClean="0"/>
              <a:t>) </a:t>
            </a:r>
          </a:p>
        </p:txBody>
      </p:sp>
      <p:sp>
        <p:nvSpPr>
          <p:cNvPr id="24588" name="Rectangle 3"/>
          <p:cNvSpPr>
            <a:spLocks noGrp="1" noChangeArrowheads="1"/>
          </p:cNvSpPr>
          <p:nvPr>
            <p:ph type="body" idx="1"/>
          </p:nvPr>
        </p:nvSpPr>
        <p:spPr>
          <a:xfrm>
            <a:off x="381000" y="1524000"/>
            <a:ext cx="4343400" cy="4953000"/>
          </a:xfrm>
        </p:spPr>
        <p:txBody>
          <a:bodyPr/>
          <a:lstStyle/>
          <a:p>
            <a:pPr eaLnBrk="1" hangingPunct="1"/>
            <a:r>
              <a:rPr lang="en-US" sz="2800" dirty="0" smtClean="0"/>
              <a:t>We study the effect of dynamic wall response on periodic bursts of plasma flux with the FACE code</a:t>
            </a:r>
          </a:p>
          <a:p>
            <a:pPr eaLnBrk="1" hangingPunct="1">
              <a:spcBef>
                <a:spcPts val="1200"/>
              </a:spcBef>
            </a:pPr>
            <a:r>
              <a:rPr lang="en-US" sz="2800" dirty="0" smtClean="0"/>
              <a:t>We find that for W wall and temperature below 500 K, wall physics can control the recovery of pedestal plasma density (</a:t>
            </a:r>
            <a:r>
              <a:rPr lang="en-US" sz="2800" dirty="0" err="1" smtClean="0">
                <a:solidFill>
                  <a:srgbClr val="0000FF"/>
                </a:solidFill>
              </a:rPr>
              <a:t>Marenkov</a:t>
            </a:r>
            <a:r>
              <a:rPr lang="en-US" sz="2800" dirty="0" smtClean="0">
                <a:solidFill>
                  <a:srgbClr val="0000FF"/>
                </a:solidFill>
              </a:rPr>
              <a:t>, 2012</a:t>
            </a:r>
            <a:r>
              <a:rPr lang="en-US" sz="2800" dirty="0" smtClean="0"/>
              <a:t>)</a:t>
            </a:r>
          </a:p>
        </p:txBody>
      </p:sp>
      <p:graphicFrame>
        <p:nvGraphicFramePr>
          <p:cNvPr id="72706" name="Object 2"/>
          <p:cNvGraphicFramePr>
            <a:graphicFrameLocks noChangeAspect="1"/>
          </p:cNvGraphicFramePr>
          <p:nvPr/>
        </p:nvGraphicFramePr>
        <p:xfrm>
          <a:off x="5029200" y="1295399"/>
          <a:ext cx="3505200" cy="2770239"/>
        </p:xfrm>
        <a:graphic>
          <a:graphicData uri="http://schemas.openxmlformats.org/presentationml/2006/ole">
            <mc:AlternateContent xmlns:mc="http://schemas.openxmlformats.org/markup-compatibility/2006">
              <mc:Choice xmlns:v="urn:schemas-microsoft-com:vml" Requires="v">
                <p:oleObj spid="_x0000_s72721" name="Document" r:id="rId4" imgW="1574800" imgH="1244600" progId="Word.Document.12">
                  <p:link updateAutomatic="1"/>
                </p:oleObj>
              </mc:Choice>
              <mc:Fallback>
                <p:oleObj name="Document" r:id="rId4" imgW="1574800" imgH="1244600" progId="Word.Document.12">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295399"/>
                        <a:ext cx="3505200" cy="2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72707" name="Object 3"/>
          <p:cNvGraphicFramePr>
            <a:graphicFrameLocks noChangeAspect="1"/>
          </p:cNvGraphicFramePr>
          <p:nvPr/>
        </p:nvGraphicFramePr>
        <p:xfrm>
          <a:off x="5257800" y="4191000"/>
          <a:ext cx="3124200" cy="2549347"/>
        </p:xfrm>
        <a:graphic>
          <a:graphicData uri="http://schemas.openxmlformats.org/presentationml/2006/ole">
            <mc:AlternateContent xmlns:mc="http://schemas.openxmlformats.org/markup-compatibility/2006">
              <mc:Choice xmlns:v="urn:schemas-microsoft-com:vml" Requires="v">
                <p:oleObj spid="_x0000_s72722" name="Document" r:id="rId6" imgW="1587500" imgH="1295400" progId="Word.Document.12">
                  <p:link updateAutomatic="1"/>
                </p:oleObj>
              </mc:Choice>
              <mc:Fallback>
                <p:oleObj name="Document" r:id="rId6" imgW="1587500" imgH="1295400" progId="Word.Document.12">
                  <p:link updateAutomatic="1"/>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4191000"/>
                        <a:ext cx="3124200" cy="2549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3"/>
          <p:cNvSpPr>
            <a:spLocks noGrp="1" noChangeArrowheads="1"/>
          </p:cNvSpPr>
          <p:nvPr>
            <p:ph type="sldNum" sz="quarter" idx="12"/>
          </p:nvPr>
        </p:nvSpPr>
        <p:spPr>
          <a:noFill/>
        </p:spPr>
        <p:txBody>
          <a:bodyPr/>
          <a:lstStyle/>
          <a:p>
            <a:fld id="{6317EDEC-6F79-0541-A930-94E1120B375C}" type="slidenum">
              <a:rPr lang="en-US"/>
              <a:pPr/>
              <a:t>21</a:t>
            </a:fld>
            <a:endParaRPr lang="en-US"/>
          </a:p>
        </p:txBody>
      </p:sp>
      <p:sp>
        <p:nvSpPr>
          <p:cNvPr id="26627" name="Rectangle 2"/>
          <p:cNvSpPr>
            <a:spLocks noGrp="1" noChangeArrowheads="1"/>
          </p:cNvSpPr>
          <p:nvPr>
            <p:ph type="title" idx="4294967295"/>
          </p:nvPr>
        </p:nvSpPr>
        <p:spPr>
          <a:xfrm>
            <a:off x="1143000" y="304800"/>
            <a:ext cx="7620000" cy="914400"/>
          </a:xfrm>
        </p:spPr>
        <p:txBody>
          <a:bodyPr/>
          <a:lstStyle/>
          <a:p>
            <a:pPr lvl="1" algn="ctr" eaLnBrk="1" hangingPunct="1">
              <a:lnSpc>
                <a:spcPct val="90000"/>
              </a:lnSpc>
              <a:spcBef>
                <a:spcPct val="50000"/>
              </a:spcBef>
            </a:pPr>
            <a:r>
              <a:rPr lang="en-US" sz="3200" dirty="0" smtClean="0"/>
              <a:t>Impact of dust on edge plasma performance</a:t>
            </a:r>
            <a:r>
              <a:rPr lang="en-US" sz="1600" dirty="0" smtClean="0"/>
              <a:t> </a:t>
            </a:r>
            <a:endParaRPr lang="en-US" sz="1800" dirty="0" smtClean="0"/>
          </a:p>
        </p:txBody>
      </p:sp>
      <p:sp>
        <p:nvSpPr>
          <p:cNvPr id="26628" name="Rectangle 3"/>
          <p:cNvSpPr>
            <a:spLocks noGrp="1" noChangeArrowheads="1"/>
          </p:cNvSpPr>
          <p:nvPr>
            <p:ph type="body" idx="4294967295"/>
          </p:nvPr>
        </p:nvSpPr>
        <p:spPr>
          <a:xfrm>
            <a:off x="381000" y="1524000"/>
            <a:ext cx="8534400" cy="4800600"/>
          </a:xfrm>
        </p:spPr>
        <p:txBody>
          <a:bodyPr/>
          <a:lstStyle/>
          <a:p>
            <a:pPr eaLnBrk="1" hangingPunct="1"/>
            <a:r>
              <a:rPr lang="en-US" sz="2800" dirty="0" smtClean="0"/>
              <a:t>Dust has been observed on most current </a:t>
            </a:r>
            <a:r>
              <a:rPr lang="en-US" sz="2800" dirty="0" err="1" smtClean="0"/>
              <a:t>tokamaks</a:t>
            </a:r>
            <a:r>
              <a:rPr lang="en-US" sz="2800" dirty="0" smtClean="0"/>
              <a:t> and it is projected that dust production in ITER will increase significantly</a:t>
            </a:r>
          </a:p>
          <a:p>
            <a:pPr eaLnBrk="1" hangingPunct="1">
              <a:spcBef>
                <a:spcPts val="1600"/>
              </a:spcBef>
            </a:pPr>
            <a:r>
              <a:rPr lang="en-US" sz="2800" dirty="0" smtClean="0"/>
              <a:t>However, dust also can be deliberately injected to plasma to alter edge plasma parameters (e.g. it was done in the NSTX experiments)</a:t>
            </a:r>
          </a:p>
          <a:p>
            <a:pPr eaLnBrk="1" hangingPunct="1">
              <a:spcBef>
                <a:spcPts val="1600"/>
              </a:spcBef>
            </a:pPr>
            <a:r>
              <a:rPr lang="en-US" sz="2800" dirty="0" smtClean="0"/>
              <a:t>Here we present the results of the modeling </a:t>
            </a:r>
            <a:r>
              <a:rPr lang="en-US" sz="2800" smtClean="0"/>
              <a:t>with </a:t>
            </a:r>
            <a:r>
              <a:rPr lang="en-US" sz="2800" smtClean="0"/>
              <a:t>DUSTT-UEDGE </a:t>
            </a:r>
            <a:r>
              <a:rPr lang="en-US" sz="2800" dirty="0" smtClean="0"/>
              <a:t>code an impact of carbon dust  injection into ITER-like discharge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3"/>
          <p:cNvSpPr>
            <a:spLocks noGrp="1" noChangeArrowheads="1"/>
          </p:cNvSpPr>
          <p:nvPr>
            <p:ph type="sldNum" sz="quarter" idx="12"/>
          </p:nvPr>
        </p:nvSpPr>
        <p:spPr>
          <a:noFill/>
        </p:spPr>
        <p:txBody>
          <a:bodyPr/>
          <a:lstStyle/>
          <a:p>
            <a:fld id="{6317EDEC-6F79-0541-A930-94E1120B375C}" type="slidenum">
              <a:rPr lang="en-US"/>
              <a:pPr/>
              <a:t>22</a:t>
            </a:fld>
            <a:endParaRPr lang="en-US"/>
          </a:p>
        </p:txBody>
      </p:sp>
      <p:sp>
        <p:nvSpPr>
          <p:cNvPr id="26627" name="Rectangle 2"/>
          <p:cNvSpPr>
            <a:spLocks noGrp="1" noChangeArrowheads="1"/>
          </p:cNvSpPr>
          <p:nvPr>
            <p:ph type="title" idx="4294967295"/>
          </p:nvPr>
        </p:nvSpPr>
        <p:spPr>
          <a:xfrm>
            <a:off x="1143000" y="304800"/>
            <a:ext cx="7543800" cy="914400"/>
          </a:xfrm>
        </p:spPr>
        <p:txBody>
          <a:bodyPr/>
          <a:lstStyle/>
          <a:p>
            <a:pPr lvl="1" algn="ctr" eaLnBrk="1" hangingPunct="1">
              <a:lnSpc>
                <a:spcPct val="90000"/>
              </a:lnSpc>
              <a:spcBef>
                <a:spcPct val="50000"/>
              </a:spcBef>
            </a:pPr>
            <a:r>
              <a:rPr lang="en-US" sz="3200" dirty="0" smtClean="0"/>
              <a:t>Impact of dust on edge plasma performance (con-</a:t>
            </a:r>
            <a:r>
              <a:rPr lang="en-US" sz="3200" dirty="0" err="1" smtClean="0"/>
              <a:t>ed</a:t>
            </a:r>
            <a:r>
              <a:rPr lang="en-US" sz="3200" dirty="0" smtClean="0"/>
              <a:t>)</a:t>
            </a:r>
          </a:p>
        </p:txBody>
      </p:sp>
      <p:sp>
        <p:nvSpPr>
          <p:cNvPr id="26628" name="Rectangle 3"/>
          <p:cNvSpPr>
            <a:spLocks noGrp="1" noChangeArrowheads="1"/>
          </p:cNvSpPr>
          <p:nvPr>
            <p:ph type="body" idx="4294967295"/>
          </p:nvPr>
        </p:nvSpPr>
        <p:spPr>
          <a:xfrm>
            <a:off x="381000" y="1371600"/>
            <a:ext cx="4953000" cy="5257800"/>
          </a:xfrm>
        </p:spPr>
        <p:txBody>
          <a:bodyPr/>
          <a:lstStyle/>
          <a:p>
            <a:pPr eaLnBrk="1" hangingPunct="1"/>
            <a:r>
              <a:rPr lang="en-US" sz="2800" dirty="0" smtClean="0"/>
              <a:t>10 µ</a:t>
            </a:r>
            <a:r>
              <a:rPr lang="en-US" sz="2800" dirty="0" err="1" smtClean="0"/>
              <a:t>m</a:t>
            </a:r>
            <a:r>
              <a:rPr lang="en-US" sz="2800" dirty="0" smtClean="0"/>
              <a:t> carbon grains were injected close to </a:t>
            </a:r>
            <a:r>
              <a:rPr lang="en-US" sz="2800" dirty="0" err="1" smtClean="0"/>
              <a:t>midplane</a:t>
            </a:r>
            <a:r>
              <a:rPr lang="en-US" sz="2800" dirty="0" smtClean="0"/>
              <a:t> and into the outer divertor </a:t>
            </a:r>
          </a:p>
          <a:p>
            <a:pPr eaLnBrk="1" hangingPunct="1">
              <a:spcBef>
                <a:spcPts val="2000"/>
              </a:spcBef>
            </a:pPr>
            <a:r>
              <a:rPr lang="en-US" sz="2800" dirty="0" smtClean="0"/>
              <a:t>For comparison we also simulate injection of atomic carbon with the </a:t>
            </a:r>
            <a:r>
              <a:rPr lang="en-US" sz="2800" dirty="0" smtClean="0">
                <a:solidFill>
                  <a:srgbClr val="FF0000"/>
                </a:solidFill>
              </a:rPr>
              <a:t>same rates </a:t>
            </a:r>
            <a:r>
              <a:rPr lang="en-US" sz="2800" dirty="0" smtClean="0"/>
              <a:t>and at the </a:t>
            </a:r>
            <a:r>
              <a:rPr lang="en-US" sz="2800" dirty="0" smtClean="0">
                <a:solidFill>
                  <a:srgbClr val="FF0000"/>
                </a:solidFill>
              </a:rPr>
              <a:t>same locations </a:t>
            </a:r>
            <a:r>
              <a:rPr lang="en-US" sz="2800" dirty="0" smtClean="0"/>
              <a:t>as for dust injection</a:t>
            </a:r>
          </a:p>
          <a:p>
            <a:pPr eaLnBrk="1" hangingPunct="1">
              <a:spcBef>
                <a:spcPts val="2000"/>
              </a:spcBef>
            </a:pPr>
            <a:r>
              <a:rPr lang="en-US" sz="2800" dirty="0" smtClean="0"/>
              <a:t>We found that dust injection causes more pronounced effect on the heat loading </a:t>
            </a:r>
          </a:p>
        </p:txBody>
      </p:sp>
      <p:graphicFrame>
        <p:nvGraphicFramePr>
          <p:cNvPr id="74754" name="Object 2"/>
          <p:cNvGraphicFramePr>
            <a:graphicFrameLocks noChangeAspect="1"/>
          </p:cNvGraphicFramePr>
          <p:nvPr/>
        </p:nvGraphicFramePr>
        <p:xfrm>
          <a:off x="5791200" y="1295400"/>
          <a:ext cx="3094892" cy="2514600"/>
        </p:xfrm>
        <a:graphic>
          <a:graphicData uri="http://schemas.openxmlformats.org/presentationml/2006/ole">
            <mc:AlternateContent xmlns:mc="http://schemas.openxmlformats.org/markup-compatibility/2006">
              <mc:Choice xmlns:v="urn:schemas-microsoft-com:vml" Requires="v">
                <p:oleObj spid="_x0000_s74769" name="Document" r:id="rId4" imgW="1625600" imgH="1320800" progId="Word.Document.12">
                  <p:link updateAutomatic="1"/>
                </p:oleObj>
              </mc:Choice>
              <mc:Fallback>
                <p:oleObj name="Document" r:id="rId4" imgW="1625600" imgH="1320800" progId="Word.Document.12">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295400"/>
                        <a:ext cx="3094892"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74755" name="Object 3"/>
          <p:cNvGraphicFramePr>
            <a:graphicFrameLocks noChangeAspect="1"/>
          </p:cNvGraphicFramePr>
          <p:nvPr/>
        </p:nvGraphicFramePr>
        <p:xfrm>
          <a:off x="5791200" y="3810000"/>
          <a:ext cx="3124200" cy="2599335"/>
        </p:xfrm>
        <a:graphic>
          <a:graphicData uri="http://schemas.openxmlformats.org/presentationml/2006/ole">
            <mc:AlternateContent xmlns:mc="http://schemas.openxmlformats.org/markup-compatibility/2006">
              <mc:Choice xmlns:v="urn:schemas-microsoft-com:vml" Requires="v">
                <p:oleObj spid="_x0000_s74770" name="Document" r:id="rId6" imgW="1587500" imgH="1320800" progId="Word.Document.12">
                  <p:link updateAutomatic="1"/>
                </p:oleObj>
              </mc:Choice>
              <mc:Fallback>
                <p:oleObj name="Document" r:id="rId6" imgW="1587500" imgH="1320800" progId="Word.Document.12">
                  <p:link updateAutomatic="1"/>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3810000"/>
                        <a:ext cx="3124200" cy="2599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cxnSp>
        <p:nvCxnSpPr>
          <p:cNvPr id="7" name="Straight Arrow Connector 6"/>
          <p:cNvCxnSpPr/>
          <p:nvPr/>
        </p:nvCxnSpPr>
        <p:spPr bwMode="auto">
          <a:xfrm rot="5400000" flipH="1" flipV="1">
            <a:off x="4343400" y="3657600"/>
            <a:ext cx="2286000" cy="1066800"/>
          </a:xfrm>
          <a:prstGeom prst="straightConnector1">
            <a:avLst/>
          </a:prstGeom>
          <a:solidFill>
            <a:schemeClr val="accent1"/>
          </a:solidFill>
          <a:ln w="38100" cap="flat" cmpd="sng" algn="ctr">
            <a:solidFill>
              <a:srgbClr val="FF0000"/>
            </a:solidFill>
            <a:prstDash val="solid"/>
            <a:miter lim="800000"/>
            <a:headEnd type="none" w="med" len="med"/>
            <a:tailEnd type="arrow"/>
          </a:ln>
          <a:effectLst/>
        </p:spPr>
      </p:cxnSp>
      <p:cxnSp>
        <p:nvCxnSpPr>
          <p:cNvPr id="9" name="Straight Arrow Connector 8"/>
          <p:cNvCxnSpPr/>
          <p:nvPr/>
        </p:nvCxnSpPr>
        <p:spPr bwMode="auto">
          <a:xfrm flipV="1">
            <a:off x="4953000" y="5257800"/>
            <a:ext cx="762000" cy="76200"/>
          </a:xfrm>
          <a:prstGeom prst="straightConnector1">
            <a:avLst/>
          </a:prstGeom>
          <a:solidFill>
            <a:schemeClr val="accent1"/>
          </a:solidFill>
          <a:ln w="38100" cap="flat" cmpd="sng" algn="ctr">
            <a:solidFill>
              <a:srgbClr val="FF0000"/>
            </a:solidFill>
            <a:prstDash val="solid"/>
            <a:miter lim="800000"/>
            <a:headEnd type="none" w="med" len="med"/>
            <a:tailEnd type="arrow"/>
          </a:ln>
          <a:effectLst/>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3"/>
          <p:cNvSpPr>
            <a:spLocks noGrp="1" noChangeArrowheads="1"/>
          </p:cNvSpPr>
          <p:nvPr>
            <p:ph type="sldNum" sz="quarter" idx="12"/>
          </p:nvPr>
        </p:nvSpPr>
        <p:spPr>
          <a:noFill/>
        </p:spPr>
        <p:txBody>
          <a:bodyPr/>
          <a:lstStyle/>
          <a:p>
            <a:fld id="{6317EDEC-6F79-0541-A930-94E1120B375C}" type="slidenum">
              <a:rPr lang="en-US"/>
              <a:pPr/>
              <a:t>23</a:t>
            </a:fld>
            <a:endParaRPr lang="en-US" dirty="0"/>
          </a:p>
        </p:txBody>
      </p:sp>
      <p:sp>
        <p:nvSpPr>
          <p:cNvPr id="26628" name="Rectangle 3"/>
          <p:cNvSpPr>
            <a:spLocks noGrp="1" noChangeArrowheads="1"/>
          </p:cNvSpPr>
          <p:nvPr>
            <p:ph type="body" idx="4294967295"/>
          </p:nvPr>
        </p:nvSpPr>
        <p:spPr>
          <a:xfrm>
            <a:off x="381000" y="1524000"/>
            <a:ext cx="8458200" cy="685800"/>
          </a:xfrm>
        </p:spPr>
        <p:txBody>
          <a:bodyPr/>
          <a:lstStyle/>
          <a:p>
            <a:pPr eaLnBrk="1" hangingPunct="1"/>
            <a:r>
              <a:rPr lang="en-US" sz="2800" dirty="0" smtClean="0"/>
              <a:t>This also can be seen from the radiation patterns</a:t>
            </a:r>
          </a:p>
        </p:txBody>
      </p:sp>
      <p:pic>
        <p:nvPicPr>
          <p:cNvPr id="7" name="Picture 6"/>
          <p:cNvPicPr>
            <a:picLocks noChangeAspect="1"/>
          </p:cNvPicPr>
          <p:nvPr/>
        </p:nvPicPr>
        <p:blipFill>
          <a:blip r:embed="rId3"/>
          <a:stretch>
            <a:fillRect/>
          </a:stretch>
        </p:blipFill>
        <p:spPr>
          <a:xfrm>
            <a:off x="685800" y="2209800"/>
            <a:ext cx="4025900" cy="4368800"/>
          </a:xfrm>
          <a:prstGeom prst="rect">
            <a:avLst/>
          </a:prstGeom>
        </p:spPr>
      </p:pic>
      <p:pic>
        <p:nvPicPr>
          <p:cNvPr id="8" name="Picture 7"/>
          <p:cNvPicPr>
            <a:picLocks noChangeAspect="1"/>
          </p:cNvPicPr>
          <p:nvPr/>
        </p:nvPicPr>
        <p:blipFill>
          <a:blip r:embed="rId4"/>
          <a:stretch>
            <a:fillRect/>
          </a:stretch>
        </p:blipFill>
        <p:spPr>
          <a:xfrm>
            <a:off x="5029200" y="2286000"/>
            <a:ext cx="3924300" cy="4178300"/>
          </a:xfrm>
          <a:prstGeom prst="rect">
            <a:avLst/>
          </a:prstGeom>
        </p:spPr>
      </p:pic>
      <p:sp>
        <p:nvSpPr>
          <p:cNvPr id="9" name="TextBox 8"/>
          <p:cNvSpPr txBox="1"/>
          <p:nvPr/>
        </p:nvSpPr>
        <p:spPr>
          <a:xfrm>
            <a:off x="2819400" y="3962400"/>
            <a:ext cx="914400" cy="523220"/>
          </a:xfrm>
          <a:prstGeom prst="rect">
            <a:avLst/>
          </a:prstGeom>
          <a:noFill/>
        </p:spPr>
        <p:txBody>
          <a:bodyPr wrap="square" rtlCol="0">
            <a:spAutoFit/>
          </a:bodyPr>
          <a:lstStyle/>
          <a:p>
            <a:r>
              <a:rPr lang="en-US" sz="2800" dirty="0" smtClean="0"/>
              <a:t>gas</a:t>
            </a:r>
            <a:endParaRPr lang="en-US" sz="2800" dirty="0"/>
          </a:p>
        </p:txBody>
      </p:sp>
      <p:sp>
        <p:nvSpPr>
          <p:cNvPr id="10" name="TextBox 9"/>
          <p:cNvSpPr txBox="1"/>
          <p:nvPr/>
        </p:nvSpPr>
        <p:spPr>
          <a:xfrm>
            <a:off x="7010400" y="3962400"/>
            <a:ext cx="863362" cy="523220"/>
          </a:xfrm>
          <a:prstGeom prst="rect">
            <a:avLst/>
          </a:prstGeom>
          <a:noFill/>
        </p:spPr>
        <p:txBody>
          <a:bodyPr wrap="none" rtlCol="0">
            <a:spAutoFit/>
          </a:bodyPr>
          <a:lstStyle/>
          <a:p>
            <a:r>
              <a:rPr lang="en-US" sz="2800" dirty="0" smtClean="0"/>
              <a:t>dust</a:t>
            </a:r>
            <a:endParaRPr lang="en-US" dirty="0"/>
          </a:p>
        </p:txBody>
      </p:sp>
      <p:sp>
        <p:nvSpPr>
          <p:cNvPr id="12" name="Rectangle 2"/>
          <p:cNvSpPr txBox="1">
            <a:spLocks noChangeArrowheads="1"/>
          </p:cNvSpPr>
          <p:nvPr/>
        </p:nvSpPr>
        <p:spPr bwMode="auto">
          <a:xfrm>
            <a:off x="1143000" y="304800"/>
            <a:ext cx="7543800" cy="914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1" indent="0" algn="ctr" defTabSz="914400" rtl="0" eaLnBrk="1" fontAlgn="base" latinLnBrk="0" hangingPunct="1">
              <a:lnSpc>
                <a:spcPct val="90000"/>
              </a:lnSpc>
              <a:spcBef>
                <a:spcPct val="5000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Arial" charset="0"/>
                <a:ea typeface="ＭＳ Ｐゴシック" charset="-128"/>
                <a:cs typeface="ＭＳ Ｐゴシック" charset="-128"/>
              </a:rPr>
              <a:t>Impact of dust on edge plasma performance (con-</a:t>
            </a:r>
            <a:r>
              <a:rPr kumimoji="0" lang="en-US" sz="3200" b="0" i="0" u="none" strike="noStrike" kern="0" cap="none" spc="0" normalizeH="0" baseline="0" noProof="0" dirty="0" err="1" smtClean="0">
                <a:ln>
                  <a:noFill/>
                </a:ln>
                <a:solidFill>
                  <a:schemeClr val="tx2"/>
                </a:solidFill>
                <a:effectLst/>
                <a:uLnTx/>
                <a:uFillTx/>
                <a:latin typeface="Arial" charset="0"/>
                <a:ea typeface="ＭＳ Ｐゴシック" charset="-128"/>
                <a:cs typeface="ＭＳ Ｐゴシック" charset="-128"/>
              </a:rPr>
              <a:t>ed</a:t>
            </a:r>
            <a:r>
              <a:rPr kumimoji="0" lang="en-US" sz="3200" b="0" i="0" u="none" strike="noStrike" kern="0" cap="none" spc="0" normalizeH="0" baseline="0" noProof="0" dirty="0" smtClean="0">
                <a:ln>
                  <a:noFill/>
                </a:ln>
                <a:solidFill>
                  <a:schemeClr val="tx2"/>
                </a:solidFill>
                <a:effectLst/>
                <a:uLnTx/>
                <a:uFillTx/>
                <a:latin typeface="Arial" charset="0"/>
                <a:ea typeface="ＭＳ Ｐゴシック" charset="-128"/>
                <a:cs typeface="ＭＳ Ｐゴシック" charset="-128"/>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3"/>
          <p:cNvSpPr>
            <a:spLocks noGrp="1" noChangeArrowheads="1"/>
          </p:cNvSpPr>
          <p:nvPr>
            <p:ph type="sldNum" sz="quarter" idx="12"/>
          </p:nvPr>
        </p:nvSpPr>
        <p:spPr>
          <a:noFill/>
        </p:spPr>
        <p:txBody>
          <a:bodyPr/>
          <a:lstStyle/>
          <a:p>
            <a:fld id="{6317EDEC-6F79-0541-A930-94E1120B375C}" type="slidenum">
              <a:rPr lang="en-US"/>
              <a:pPr/>
              <a:t>24</a:t>
            </a:fld>
            <a:endParaRPr lang="en-US" dirty="0"/>
          </a:p>
        </p:txBody>
      </p:sp>
      <p:sp>
        <p:nvSpPr>
          <p:cNvPr id="26627" name="Rectangle 2"/>
          <p:cNvSpPr>
            <a:spLocks noGrp="1" noChangeArrowheads="1"/>
          </p:cNvSpPr>
          <p:nvPr>
            <p:ph type="title" idx="4294967295"/>
          </p:nvPr>
        </p:nvSpPr>
        <p:spPr>
          <a:xfrm>
            <a:off x="1143000" y="304800"/>
            <a:ext cx="7543800" cy="914400"/>
          </a:xfrm>
        </p:spPr>
        <p:txBody>
          <a:bodyPr/>
          <a:lstStyle/>
          <a:p>
            <a:pPr lvl="1" algn="ctr" eaLnBrk="1" hangingPunct="1">
              <a:lnSpc>
                <a:spcPct val="90000"/>
              </a:lnSpc>
              <a:spcBef>
                <a:spcPct val="50000"/>
              </a:spcBef>
            </a:pPr>
            <a:r>
              <a:rPr lang="en-US" sz="3200" dirty="0" smtClean="0"/>
              <a:t>Impact of dust on edge plasma performance (con-</a:t>
            </a:r>
            <a:r>
              <a:rPr lang="en-US" sz="3200" dirty="0" err="1" smtClean="0"/>
              <a:t>ed</a:t>
            </a:r>
            <a:r>
              <a:rPr lang="en-US" sz="3200" dirty="0" smtClean="0"/>
              <a:t>)</a:t>
            </a:r>
            <a:r>
              <a:rPr lang="en-US" sz="1600" dirty="0" smtClean="0"/>
              <a:t> </a:t>
            </a:r>
            <a:endParaRPr lang="en-US" sz="1800" dirty="0" smtClean="0"/>
          </a:p>
        </p:txBody>
      </p:sp>
      <p:sp>
        <p:nvSpPr>
          <p:cNvPr id="26628" name="Rectangle 3"/>
          <p:cNvSpPr>
            <a:spLocks noGrp="1" noChangeArrowheads="1"/>
          </p:cNvSpPr>
          <p:nvPr>
            <p:ph type="body" idx="4294967295"/>
          </p:nvPr>
        </p:nvSpPr>
        <p:spPr>
          <a:xfrm>
            <a:off x="381000" y="1447800"/>
            <a:ext cx="8458200" cy="2438400"/>
          </a:xfrm>
        </p:spPr>
        <p:txBody>
          <a:bodyPr/>
          <a:lstStyle/>
          <a:p>
            <a:pPr eaLnBrk="1" hangingPunct="1"/>
            <a:r>
              <a:rPr lang="en-US" sz="2800" dirty="0" smtClean="0"/>
              <a:t>We also study the amount of carbon influx which ITER can tolerate before MARFE develops</a:t>
            </a:r>
          </a:p>
          <a:p>
            <a:pPr eaLnBrk="1" hangingPunct="1"/>
            <a:r>
              <a:rPr lang="en-US" sz="2800" dirty="0" smtClean="0"/>
              <a:t>We found that unlike all other cases, carbon dust injection into outer divertor does not result in the MARFE formation</a:t>
            </a:r>
          </a:p>
        </p:txBody>
      </p:sp>
      <p:graphicFrame>
        <p:nvGraphicFramePr>
          <p:cNvPr id="78850" name="Object 2"/>
          <p:cNvGraphicFramePr>
            <a:graphicFrameLocks noChangeAspect="1"/>
          </p:cNvGraphicFramePr>
          <p:nvPr/>
        </p:nvGraphicFramePr>
        <p:xfrm>
          <a:off x="1066800" y="3962400"/>
          <a:ext cx="3181739" cy="2514600"/>
        </p:xfrm>
        <a:graphic>
          <a:graphicData uri="http://schemas.openxmlformats.org/presentationml/2006/ole">
            <mc:AlternateContent xmlns:mc="http://schemas.openxmlformats.org/markup-compatibility/2006">
              <mc:Choice xmlns:v="urn:schemas-microsoft-com:vml" Requires="v">
                <p:oleObj spid="_x0000_s78865" name="Document" r:id="rId4" imgW="1574800" imgH="1244600" progId="Word.Document.12">
                  <p:link updateAutomatic="1"/>
                </p:oleObj>
              </mc:Choice>
              <mc:Fallback>
                <p:oleObj name="Document" r:id="rId4" imgW="1574800" imgH="1244600" progId="Word.Document.12">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962400"/>
                        <a:ext cx="3181739"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78851" name="Object 3"/>
          <p:cNvGraphicFramePr>
            <a:graphicFrameLocks noChangeAspect="1"/>
          </p:cNvGraphicFramePr>
          <p:nvPr/>
        </p:nvGraphicFramePr>
        <p:xfrm>
          <a:off x="4876800" y="3962400"/>
          <a:ext cx="3124200" cy="2474367"/>
        </p:xfrm>
        <a:graphic>
          <a:graphicData uri="http://schemas.openxmlformats.org/presentationml/2006/ole">
            <mc:AlternateContent xmlns:mc="http://schemas.openxmlformats.org/markup-compatibility/2006">
              <mc:Choice xmlns:v="urn:schemas-microsoft-com:vml" Requires="v">
                <p:oleObj spid="_x0000_s78866" name="Document" r:id="rId6" imgW="1587500" imgH="1257300" progId="Word.Document.12">
                  <p:link updateAutomatic="1"/>
                </p:oleObj>
              </mc:Choice>
              <mc:Fallback>
                <p:oleObj name="Document" r:id="rId6" imgW="1587500" imgH="1257300" progId="Word.Document.12">
                  <p:link updateAutomatic="1"/>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3962400"/>
                        <a:ext cx="3124200" cy="2474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1" name="TextBox 10"/>
          <p:cNvSpPr txBox="1"/>
          <p:nvPr/>
        </p:nvSpPr>
        <p:spPr>
          <a:xfrm>
            <a:off x="2895600" y="5562600"/>
            <a:ext cx="1210938" cy="461665"/>
          </a:xfrm>
          <a:prstGeom prst="rect">
            <a:avLst/>
          </a:prstGeom>
          <a:noFill/>
        </p:spPr>
        <p:txBody>
          <a:bodyPr wrap="none" rtlCol="0">
            <a:spAutoFit/>
          </a:bodyPr>
          <a:lstStyle/>
          <a:p>
            <a:r>
              <a:rPr lang="en-US" dirty="0" smtClean="0"/>
              <a:t>divertor</a:t>
            </a:r>
            <a:endParaRPr lang="en-US" dirty="0"/>
          </a:p>
        </p:txBody>
      </p:sp>
      <p:sp>
        <p:nvSpPr>
          <p:cNvPr id="12" name="TextBox 11"/>
          <p:cNvSpPr txBox="1"/>
          <p:nvPr/>
        </p:nvSpPr>
        <p:spPr>
          <a:xfrm>
            <a:off x="6400800" y="5562600"/>
            <a:ext cx="1433656" cy="461665"/>
          </a:xfrm>
          <a:prstGeom prst="rect">
            <a:avLst/>
          </a:prstGeom>
          <a:noFill/>
        </p:spPr>
        <p:txBody>
          <a:bodyPr wrap="none" rtlCol="0">
            <a:spAutoFit/>
          </a:bodyPr>
          <a:lstStyle/>
          <a:p>
            <a:r>
              <a:rPr lang="en-US" dirty="0" err="1" smtClean="0"/>
              <a:t>midplane</a:t>
            </a:r>
            <a:endParaRPr lang="en-US" dirty="0"/>
          </a:p>
        </p:txBody>
      </p:sp>
      <p:sp>
        <p:nvSpPr>
          <p:cNvPr id="13" name="Dodecagon 12"/>
          <p:cNvSpPr/>
          <p:nvPr/>
        </p:nvSpPr>
        <p:spPr bwMode="auto">
          <a:xfrm>
            <a:off x="3124200" y="4267200"/>
            <a:ext cx="228600" cy="228600"/>
          </a:xfrm>
          <a:prstGeom prst="dodecagon">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4" name="Dodecagon 13"/>
          <p:cNvSpPr/>
          <p:nvPr/>
        </p:nvSpPr>
        <p:spPr bwMode="auto">
          <a:xfrm>
            <a:off x="6858000" y="4648200"/>
            <a:ext cx="228600" cy="228600"/>
          </a:xfrm>
          <a:prstGeom prst="dodecagon">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5" name="Dodecagon 14"/>
          <p:cNvSpPr/>
          <p:nvPr/>
        </p:nvSpPr>
        <p:spPr bwMode="auto">
          <a:xfrm>
            <a:off x="7315200" y="4724400"/>
            <a:ext cx="228600" cy="228600"/>
          </a:xfrm>
          <a:prstGeom prst="dodecagon">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TextBox 15"/>
          <p:cNvSpPr txBox="1"/>
          <p:nvPr/>
        </p:nvSpPr>
        <p:spPr>
          <a:xfrm>
            <a:off x="4191000" y="3429000"/>
            <a:ext cx="1278866" cy="461665"/>
          </a:xfrm>
          <a:prstGeom prst="rect">
            <a:avLst/>
          </a:prstGeom>
          <a:noFill/>
        </p:spPr>
        <p:txBody>
          <a:bodyPr wrap="none" rtlCol="0">
            <a:spAutoFit/>
          </a:bodyPr>
          <a:lstStyle/>
          <a:p>
            <a:r>
              <a:rPr lang="en-US" b="1" dirty="0" smtClean="0">
                <a:solidFill>
                  <a:srgbClr val="FF0000"/>
                </a:solidFill>
              </a:rPr>
              <a:t>MARFE</a:t>
            </a:r>
            <a:endParaRPr lang="en-US" b="1" dirty="0">
              <a:solidFill>
                <a:srgbClr val="FF0000"/>
              </a:solidFill>
            </a:endParaRPr>
          </a:p>
        </p:txBody>
      </p:sp>
      <p:cxnSp>
        <p:nvCxnSpPr>
          <p:cNvPr id="18" name="Straight Arrow Connector 17"/>
          <p:cNvCxnSpPr/>
          <p:nvPr/>
        </p:nvCxnSpPr>
        <p:spPr bwMode="auto">
          <a:xfrm rot="10800000" flipV="1">
            <a:off x="3352800" y="3886200"/>
            <a:ext cx="990600" cy="457200"/>
          </a:xfrm>
          <a:prstGeom prst="straightConnector1">
            <a:avLst/>
          </a:prstGeom>
          <a:solidFill>
            <a:schemeClr val="accent1"/>
          </a:solidFill>
          <a:ln w="38100" cap="flat" cmpd="sng" algn="ctr">
            <a:solidFill>
              <a:srgbClr val="FF0000"/>
            </a:solidFill>
            <a:prstDash val="solid"/>
            <a:miter lim="800000"/>
            <a:headEnd type="none" w="med" len="med"/>
            <a:tailEnd type="arrow"/>
          </a:ln>
          <a:effectLst/>
        </p:spPr>
      </p:cxnSp>
      <p:cxnSp>
        <p:nvCxnSpPr>
          <p:cNvPr id="19" name="Straight Arrow Connector 18"/>
          <p:cNvCxnSpPr>
            <a:stCxn id="21" idx="2"/>
          </p:cNvCxnSpPr>
          <p:nvPr/>
        </p:nvCxnSpPr>
        <p:spPr bwMode="auto">
          <a:xfrm rot="5400000">
            <a:off x="7103750" y="4254516"/>
            <a:ext cx="833735" cy="106033"/>
          </a:xfrm>
          <a:prstGeom prst="straightConnector1">
            <a:avLst/>
          </a:prstGeom>
          <a:solidFill>
            <a:schemeClr val="accent1"/>
          </a:solidFill>
          <a:ln w="38100" cap="flat" cmpd="sng" algn="ctr">
            <a:solidFill>
              <a:srgbClr val="FF0000"/>
            </a:solidFill>
            <a:prstDash val="solid"/>
            <a:miter lim="800000"/>
            <a:headEnd type="none" w="med" len="med"/>
            <a:tailEnd type="arrow"/>
          </a:ln>
          <a:effectLst/>
        </p:spPr>
      </p:cxnSp>
      <p:sp>
        <p:nvSpPr>
          <p:cNvPr id="21" name="TextBox 20"/>
          <p:cNvSpPr txBox="1"/>
          <p:nvPr/>
        </p:nvSpPr>
        <p:spPr>
          <a:xfrm>
            <a:off x="6934200" y="3429000"/>
            <a:ext cx="1278866" cy="461665"/>
          </a:xfrm>
          <a:prstGeom prst="rect">
            <a:avLst/>
          </a:prstGeom>
          <a:noFill/>
        </p:spPr>
        <p:txBody>
          <a:bodyPr wrap="none" rtlCol="0">
            <a:spAutoFit/>
          </a:bodyPr>
          <a:lstStyle/>
          <a:p>
            <a:r>
              <a:rPr lang="en-US" b="1" dirty="0" smtClean="0">
                <a:solidFill>
                  <a:srgbClr val="FF0000"/>
                </a:solidFill>
              </a:rPr>
              <a:t>MARFE</a:t>
            </a:r>
            <a:endParaRPr lang="en-US" b="1" dirty="0">
              <a:solidFill>
                <a:srgbClr val="FF0000"/>
              </a:solidFill>
            </a:endParaRPr>
          </a:p>
        </p:txBody>
      </p:sp>
      <p:cxnSp>
        <p:nvCxnSpPr>
          <p:cNvPr id="25" name="Straight Arrow Connector 24"/>
          <p:cNvCxnSpPr/>
          <p:nvPr/>
        </p:nvCxnSpPr>
        <p:spPr bwMode="auto">
          <a:xfrm rot="5400000">
            <a:off x="6781800" y="4114800"/>
            <a:ext cx="762000" cy="304800"/>
          </a:xfrm>
          <a:prstGeom prst="straightConnector1">
            <a:avLst/>
          </a:prstGeom>
          <a:solidFill>
            <a:schemeClr val="accent1"/>
          </a:solidFill>
          <a:ln w="38100" cap="flat" cmpd="sng" algn="ctr">
            <a:solidFill>
              <a:srgbClr val="FF0000"/>
            </a:solidFill>
            <a:prstDash val="solid"/>
            <a:miter lim="800000"/>
            <a:headEnd type="none" w="med" len="med"/>
            <a:tailEnd type="arrow"/>
          </a:ln>
          <a:effectLst/>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3"/>
          <p:cNvSpPr>
            <a:spLocks noGrp="1" noChangeArrowheads="1"/>
          </p:cNvSpPr>
          <p:nvPr>
            <p:ph type="sldNum" sz="quarter" idx="12"/>
          </p:nvPr>
        </p:nvSpPr>
        <p:spPr>
          <a:noFill/>
        </p:spPr>
        <p:txBody>
          <a:bodyPr/>
          <a:lstStyle/>
          <a:p>
            <a:fld id="{4682FA32-9BD1-F946-8C79-98B0BCC1599F}" type="slidenum">
              <a:rPr lang="en-US"/>
              <a:pPr/>
              <a:t>25</a:t>
            </a:fld>
            <a:endParaRPr lang="en-US"/>
          </a:p>
        </p:txBody>
      </p:sp>
      <p:sp>
        <p:nvSpPr>
          <p:cNvPr id="28675" name="Rectangle 2"/>
          <p:cNvSpPr>
            <a:spLocks noGrp="1" noChangeArrowheads="1"/>
          </p:cNvSpPr>
          <p:nvPr>
            <p:ph type="title" idx="4294967295"/>
          </p:nvPr>
        </p:nvSpPr>
        <p:spPr>
          <a:xfrm>
            <a:off x="1143000" y="304800"/>
            <a:ext cx="6629400" cy="914400"/>
          </a:xfrm>
        </p:spPr>
        <p:txBody>
          <a:bodyPr/>
          <a:lstStyle/>
          <a:p>
            <a:pPr algn="ctr" eaLnBrk="1" hangingPunct="1"/>
            <a:r>
              <a:rPr lang="en-US"/>
              <a:t>Conclusions</a:t>
            </a:r>
          </a:p>
        </p:txBody>
      </p:sp>
      <p:sp>
        <p:nvSpPr>
          <p:cNvPr id="28676" name="Rectangle 3"/>
          <p:cNvSpPr>
            <a:spLocks noGrp="1" noChangeArrowheads="1"/>
          </p:cNvSpPr>
          <p:nvPr>
            <p:ph type="body" idx="4294967295"/>
          </p:nvPr>
        </p:nvSpPr>
        <p:spPr>
          <a:xfrm>
            <a:off x="381000" y="1524000"/>
            <a:ext cx="8534400" cy="5029200"/>
          </a:xfrm>
        </p:spPr>
        <p:txBody>
          <a:bodyPr/>
          <a:lstStyle/>
          <a:p>
            <a:pPr eaLnBrk="1" hangingPunct="1">
              <a:lnSpc>
                <a:spcPct val="90000"/>
              </a:lnSpc>
            </a:pPr>
            <a:r>
              <a:rPr lang="en-US" sz="2400" dirty="0" smtClean="0"/>
              <a:t>BOUT++ modeling shows that in ITER, the onset of the RDWT can dissipate blobs and ELM filaments before they hit the chamber wall</a:t>
            </a:r>
          </a:p>
          <a:p>
            <a:pPr eaLnBrk="1" hangingPunct="1">
              <a:lnSpc>
                <a:spcPct val="90000"/>
              </a:lnSpc>
              <a:spcBef>
                <a:spcPts val="2000"/>
              </a:spcBef>
            </a:pPr>
            <a:r>
              <a:rPr lang="en-US" sz="2400" dirty="0" smtClean="0"/>
              <a:t>Intermittent edge plasma transport modeling with a novel “Macro-Blob” approach implemented into UEDGE predicts higher heat load on and sputtering of the chamber walls than the standard model does</a:t>
            </a:r>
          </a:p>
          <a:p>
            <a:pPr eaLnBrk="1" hangingPunct="1">
              <a:lnSpc>
                <a:spcPct val="90000"/>
              </a:lnSpc>
              <a:spcBef>
                <a:spcPts val="2000"/>
              </a:spcBef>
            </a:pPr>
            <a:r>
              <a:rPr lang="en-US" sz="2400" dirty="0" smtClean="0"/>
              <a:t>The wall code FACE has been developed and used to study H transport and analysis of TDS data. It allows the usage of unlimited amount of traps, which can result in H sub-diffusion transport and power-law time dependence of H </a:t>
            </a:r>
            <a:r>
              <a:rPr lang="en-US" sz="2400" dirty="0" err="1" smtClean="0"/>
              <a:t>outgassing</a:t>
            </a:r>
            <a:r>
              <a:rPr lang="en-US" sz="2400" dirty="0" smtClean="0"/>
              <a:t> flux seen in experiments</a:t>
            </a:r>
          </a:p>
          <a:p>
            <a:pPr eaLnBrk="1" hangingPunct="1">
              <a:lnSpc>
                <a:spcPct val="90000"/>
              </a:lnSpc>
            </a:pPr>
            <a:endParaRPr lang="en-US" sz="2600" dirty="0" smtClean="0"/>
          </a:p>
          <a:p>
            <a:pPr lvl="1" eaLnBrk="1" hangingPunct="1">
              <a:lnSpc>
                <a:spcPct val="90000"/>
              </a:lnSpc>
              <a:spcBef>
                <a:spcPts val="1000"/>
              </a:spcBef>
            </a:pPr>
            <a:endParaRPr lang="en-US" sz="28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3"/>
          <p:cNvSpPr>
            <a:spLocks noGrp="1" noChangeArrowheads="1"/>
          </p:cNvSpPr>
          <p:nvPr>
            <p:ph type="sldNum" sz="quarter" idx="12"/>
          </p:nvPr>
        </p:nvSpPr>
        <p:spPr>
          <a:noFill/>
        </p:spPr>
        <p:txBody>
          <a:bodyPr/>
          <a:lstStyle/>
          <a:p>
            <a:fld id="{4682FA32-9BD1-F946-8C79-98B0BCC1599F}" type="slidenum">
              <a:rPr lang="en-US"/>
              <a:pPr/>
              <a:t>26</a:t>
            </a:fld>
            <a:endParaRPr lang="en-US"/>
          </a:p>
        </p:txBody>
      </p:sp>
      <p:sp>
        <p:nvSpPr>
          <p:cNvPr id="28675" name="Rectangle 2"/>
          <p:cNvSpPr>
            <a:spLocks noGrp="1" noChangeArrowheads="1"/>
          </p:cNvSpPr>
          <p:nvPr>
            <p:ph type="title" idx="4294967295"/>
          </p:nvPr>
        </p:nvSpPr>
        <p:spPr>
          <a:xfrm>
            <a:off x="1143000" y="304800"/>
            <a:ext cx="6629400" cy="914400"/>
          </a:xfrm>
        </p:spPr>
        <p:txBody>
          <a:bodyPr/>
          <a:lstStyle/>
          <a:p>
            <a:pPr algn="ctr" eaLnBrk="1" hangingPunct="1"/>
            <a:r>
              <a:rPr lang="en-US" dirty="0" smtClean="0"/>
              <a:t>Conclusions (con-</a:t>
            </a:r>
            <a:r>
              <a:rPr lang="en-US" dirty="0" err="1" smtClean="0"/>
              <a:t>ed</a:t>
            </a:r>
            <a:r>
              <a:rPr lang="en-US" dirty="0" smtClean="0"/>
              <a:t>)</a:t>
            </a:r>
            <a:endParaRPr lang="en-US" dirty="0"/>
          </a:p>
        </p:txBody>
      </p:sp>
      <p:sp>
        <p:nvSpPr>
          <p:cNvPr id="28676" name="Rectangle 3"/>
          <p:cNvSpPr>
            <a:spLocks noGrp="1" noChangeArrowheads="1"/>
          </p:cNvSpPr>
          <p:nvPr>
            <p:ph type="body" idx="4294967295"/>
          </p:nvPr>
        </p:nvSpPr>
        <p:spPr>
          <a:xfrm>
            <a:off x="381000" y="1447800"/>
            <a:ext cx="8534400" cy="5181600"/>
          </a:xfrm>
        </p:spPr>
        <p:txBody>
          <a:bodyPr/>
          <a:lstStyle/>
          <a:p>
            <a:pPr eaLnBrk="1" hangingPunct="1">
              <a:lnSpc>
                <a:spcPct val="90000"/>
              </a:lnSpc>
            </a:pPr>
            <a:r>
              <a:rPr lang="en-US" sz="2400" dirty="0" smtClean="0"/>
              <a:t>Modeling of the wall dynamic response on plasma particle flux bursts associated with ELMs shows that plasma density pedestal recovery can be impacted by the wall </a:t>
            </a:r>
            <a:r>
              <a:rPr lang="en-US" sz="2400" dirty="0" err="1" smtClean="0"/>
              <a:t>outgassing</a:t>
            </a:r>
            <a:r>
              <a:rPr lang="en-US" sz="2400" dirty="0" smtClean="0"/>
              <a:t> processes</a:t>
            </a:r>
          </a:p>
          <a:p>
            <a:pPr eaLnBrk="1" hangingPunct="1">
              <a:lnSpc>
                <a:spcPct val="90000"/>
              </a:lnSpc>
              <a:spcBef>
                <a:spcPts val="2000"/>
              </a:spcBef>
            </a:pPr>
            <a:r>
              <a:rPr lang="en-US" sz="2400" dirty="0" smtClean="0"/>
              <a:t>MD simulation of W plastic deformation shows that the presence of large amount of dissolved He strongly reduces the yield, which supports recently developed “fuzz” model. It also shows that plastic deformation strongly facilitates coagulation of He clusters and </a:t>
            </a:r>
            <a:r>
              <a:rPr lang="en-US" sz="2400" dirty="0" err="1" smtClean="0"/>
              <a:t>nano</a:t>
            </a:r>
            <a:r>
              <a:rPr lang="en-US" sz="2400" dirty="0" smtClean="0"/>
              <a:t>-bubbles</a:t>
            </a:r>
          </a:p>
          <a:p>
            <a:pPr eaLnBrk="1" hangingPunct="1">
              <a:lnSpc>
                <a:spcPct val="90000"/>
              </a:lnSpc>
              <a:spcBef>
                <a:spcPts val="2000"/>
              </a:spcBef>
            </a:pPr>
            <a:r>
              <a:rPr lang="en-US" sz="2400" dirty="0" smtClean="0"/>
              <a:t>DUSTT-UEDGE modeling of carbon dust injection into ITER plasma shows the possibility of significant reduction of divertor heat load. Preferential location of dust injection is the outer divertor, otherwise MARFE formation can be triggered for injection rate &gt; 1 </a:t>
            </a:r>
            <a:r>
              <a:rPr lang="en-US" sz="2400" dirty="0" err="1" smtClean="0"/>
              <a:t>g/s</a:t>
            </a:r>
            <a:endParaRPr lang="en-US" sz="2400" dirty="0" smtClean="0"/>
          </a:p>
          <a:p>
            <a:pPr eaLnBrk="1" hangingPunct="1">
              <a:lnSpc>
                <a:spcPct val="90000"/>
              </a:lnSpc>
            </a:pPr>
            <a:endParaRPr lang="en-US" sz="2600" dirty="0" smtClean="0"/>
          </a:p>
          <a:p>
            <a:pPr lvl="1" eaLnBrk="1" hangingPunct="1">
              <a:lnSpc>
                <a:spcPct val="90000"/>
              </a:lnSpc>
              <a:spcBef>
                <a:spcPts val="1000"/>
              </a:spcBef>
            </a:pPr>
            <a:endParaRPr lang="en-US" sz="280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3"/>
          <p:cNvSpPr>
            <a:spLocks noGrp="1" noChangeArrowheads="1"/>
          </p:cNvSpPr>
          <p:nvPr>
            <p:ph type="sldNum" sz="quarter" idx="12"/>
          </p:nvPr>
        </p:nvSpPr>
        <p:spPr>
          <a:noFill/>
        </p:spPr>
        <p:txBody>
          <a:bodyPr/>
          <a:lstStyle/>
          <a:p>
            <a:fld id="{4682FA32-9BD1-F946-8C79-98B0BCC1599F}" type="slidenum">
              <a:rPr lang="en-US"/>
              <a:pPr/>
              <a:t>27</a:t>
            </a:fld>
            <a:endParaRPr lang="en-US"/>
          </a:p>
        </p:txBody>
      </p:sp>
      <p:sp>
        <p:nvSpPr>
          <p:cNvPr id="28675" name="Rectangle 2"/>
          <p:cNvSpPr>
            <a:spLocks noGrp="1" noChangeArrowheads="1"/>
          </p:cNvSpPr>
          <p:nvPr>
            <p:ph type="title" idx="4294967295"/>
          </p:nvPr>
        </p:nvSpPr>
        <p:spPr>
          <a:xfrm>
            <a:off x="1143000" y="304800"/>
            <a:ext cx="6629400" cy="914400"/>
          </a:xfrm>
        </p:spPr>
        <p:txBody>
          <a:bodyPr/>
          <a:lstStyle/>
          <a:p>
            <a:pPr algn="ctr" eaLnBrk="1" hangingPunct="1"/>
            <a:r>
              <a:rPr lang="en-US" dirty="0" smtClean="0"/>
              <a:t>Acknowledgements</a:t>
            </a:r>
            <a:endParaRPr lang="en-US" dirty="0"/>
          </a:p>
        </p:txBody>
      </p:sp>
      <p:sp>
        <p:nvSpPr>
          <p:cNvPr id="28676" name="Rectangle 3"/>
          <p:cNvSpPr>
            <a:spLocks noGrp="1" noChangeArrowheads="1"/>
          </p:cNvSpPr>
          <p:nvPr>
            <p:ph type="body" idx="4294967295"/>
          </p:nvPr>
        </p:nvSpPr>
        <p:spPr>
          <a:xfrm>
            <a:off x="381000" y="1524000"/>
            <a:ext cx="8229600" cy="3276600"/>
          </a:xfrm>
        </p:spPr>
        <p:txBody>
          <a:bodyPr/>
          <a:lstStyle/>
          <a:p>
            <a:pPr marL="0" indent="3175" algn="ctr">
              <a:buNone/>
            </a:pPr>
            <a:r>
              <a:rPr lang="en-US" sz="2800" dirty="0" smtClean="0"/>
              <a:t>This work was supported in part by the US </a:t>
            </a:r>
            <a:r>
              <a:rPr lang="en-US" sz="2800" dirty="0" err="1" smtClean="0"/>
              <a:t>DoE</a:t>
            </a:r>
            <a:r>
              <a:rPr lang="en-US" sz="2800" dirty="0" smtClean="0"/>
              <a:t> under the Grants DEFG02-04ER54852, DE-FG02-04ER54739, DOE PSI Science Center Grant DE-SC0001999 at UCSD, and Russian Ministry of Education and Science Grant “FZP-</a:t>
            </a:r>
            <a:r>
              <a:rPr lang="en-US" sz="2800" dirty="0" err="1" smtClean="0"/>
              <a:t>kadry</a:t>
            </a:r>
            <a:r>
              <a:rPr lang="en-US" sz="2800" dirty="0" smtClean="0"/>
              <a:t> 14.740.11.1171” at </a:t>
            </a:r>
            <a:r>
              <a:rPr lang="en-US" sz="2800" dirty="0" err="1" smtClean="0"/>
              <a:t>MEPhI</a:t>
            </a:r>
            <a:r>
              <a:rPr lang="en-US" sz="2800" dirty="0" smtClean="0"/>
              <a:t>.</a:t>
            </a:r>
          </a:p>
          <a:p>
            <a:pPr eaLnBrk="1" hangingPunct="1">
              <a:lnSpc>
                <a:spcPct val="90000"/>
              </a:lnSpc>
            </a:pP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3"/>
          <p:cNvSpPr>
            <a:spLocks noGrp="1" noChangeArrowheads="1"/>
          </p:cNvSpPr>
          <p:nvPr>
            <p:ph type="sldNum" sz="quarter" idx="12"/>
          </p:nvPr>
        </p:nvSpPr>
        <p:spPr>
          <a:noFill/>
        </p:spPr>
        <p:txBody>
          <a:bodyPr/>
          <a:lstStyle/>
          <a:p>
            <a:fld id="{CFD3CA58-326F-8C4F-BCF3-B650D86F3864}" type="slidenum">
              <a:rPr lang="en-US"/>
              <a:pPr/>
              <a:t>3</a:t>
            </a:fld>
            <a:endParaRPr lang="en-US"/>
          </a:p>
        </p:txBody>
      </p:sp>
      <p:sp>
        <p:nvSpPr>
          <p:cNvPr id="16387" name="Rectangle 2"/>
          <p:cNvSpPr>
            <a:spLocks noGrp="1" noChangeArrowheads="1"/>
          </p:cNvSpPr>
          <p:nvPr>
            <p:ph type="title"/>
          </p:nvPr>
        </p:nvSpPr>
        <p:spPr/>
        <p:txBody>
          <a:bodyPr/>
          <a:lstStyle/>
          <a:p>
            <a:pPr eaLnBrk="1" hangingPunct="1"/>
            <a:r>
              <a:rPr lang="en-US" dirty="0"/>
              <a:t>   </a:t>
            </a:r>
            <a:r>
              <a:rPr lang="en-US" dirty="0" smtClean="0"/>
              <a:t>Introduction (con-</a:t>
            </a:r>
            <a:r>
              <a:rPr lang="en-US" dirty="0" err="1" smtClean="0"/>
              <a:t>ed</a:t>
            </a:r>
            <a:r>
              <a:rPr lang="en-US" dirty="0" smtClean="0"/>
              <a:t>)</a:t>
            </a:r>
            <a:endParaRPr lang="en-US" dirty="0"/>
          </a:p>
        </p:txBody>
      </p:sp>
      <p:sp>
        <p:nvSpPr>
          <p:cNvPr id="16388" name="Rectangle 3"/>
          <p:cNvSpPr>
            <a:spLocks noGrp="1" noChangeArrowheads="1"/>
          </p:cNvSpPr>
          <p:nvPr>
            <p:ph type="body" idx="1"/>
          </p:nvPr>
        </p:nvSpPr>
        <p:spPr>
          <a:xfrm>
            <a:off x="152400" y="1371600"/>
            <a:ext cx="4800600" cy="2057400"/>
          </a:xfrm>
        </p:spPr>
        <p:txBody>
          <a:bodyPr/>
          <a:lstStyle/>
          <a:p>
            <a:pPr eaLnBrk="1" hangingPunct="1">
              <a:lnSpc>
                <a:spcPct val="90000"/>
              </a:lnSpc>
            </a:pPr>
            <a:r>
              <a:rPr lang="en-US" sz="2800" dirty="0" smtClean="0"/>
              <a:t>In particular, wall related processes, including: H retention, physics of co-deposits, ”fuzz”, etc., are complex and still poorly understood</a:t>
            </a:r>
          </a:p>
        </p:txBody>
      </p:sp>
      <p:sp>
        <p:nvSpPr>
          <p:cNvPr id="7" name="TextBox 6"/>
          <p:cNvSpPr txBox="1"/>
          <p:nvPr/>
        </p:nvSpPr>
        <p:spPr>
          <a:xfrm>
            <a:off x="5298927" y="5791200"/>
            <a:ext cx="3845073" cy="830997"/>
          </a:xfrm>
          <a:prstGeom prst="rect">
            <a:avLst/>
          </a:prstGeom>
          <a:noFill/>
        </p:spPr>
        <p:txBody>
          <a:bodyPr wrap="square" rtlCol="0">
            <a:spAutoFit/>
          </a:bodyPr>
          <a:lstStyle/>
          <a:p>
            <a:pPr algn="ctr"/>
            <a:r>
              <a:rPr lang="en-US" dirty="0" smtClean="0"/>
              <a:t>Co-deposits in TEXTOR, TS and LHD</a:t>
            </a:r>
            <a:endParaRPr lang="en-US" dirty="0"/>
          </a:p>
        </p:txBody>
      </p:sp>
      <p:sp>
        <p:nvSpPr>
          <p:cNvPr id="11" name="TextBox 10"/>
          <p:cNvSpPr txBox="1"/>
          <p:nvPr/>
        </p:nvSpPr>
        <p:spPr>
          <a:xfrm>
            <a:off x="152400" y="5943600"/>
            <a:ext cx="4953000" cy="830997"/>
          </a:xfrm>
          <a:prstGeom prst="rect">
            <a:avLst/>
          </a:prstGeom>
          <a:noFill/>
        </p:spPr>
        <p:txBody>
          <a:bodyPr wrap="square" rtlCol="0">
            <a:spAutoFit/>
          </a:bodyPr>
          <a:lstStyle/>
          <a:p>
            <a:pPr algn="ctr"/>
            <a:r>
              <a:rPr lang="en-US" dirty="0" smtClean="0"/>
              <a:t>“Fuzz” growth on W surface irradiated with He (</a:t>
            </a:r>
            <a:r>
              <a:rPr lang="en-US" dirty="0" err="1" smtClean="0">
                <a:solidFill>
                  <a:srgbClr val="0000FF"/>
                </a:solidFill>
              </a:rPr>
              <a:t>Kajita</a:t>
            </a:r>
            <a:r>
              <a:rPr lang="en-US" dirty="0" smtClean="0">
                <a:solidFill>
                  <a:srgbClr val="0000FF"/>
                </a:solidFill>
              </a:rPr>
              <a:t>, 2009</a:t>
            </a:r>
            <a:r>
              <a:rPr lang="en-US" dirty="0" smtClean="0"/>
              <a:t>)</a:t>
            </a:r>
            <a:endParaRPr lang="en-US" dirty="0"/>
          </a:p>
        </p:txBody>
      </p:sp>
      <p:pic>
        <p:nvPicPr>
          <p:cNvPr id="14" name="Picture 13"/>
          <p:cNvPicPr>
            <a:picLocks noChangeAspect="1"/>
          </p:cNvPicPr>
          <p:nvPr/>
        </p:nvPicPr>
        <p:blipFill>
          <a:blip r:embed="rId3"/>
          <a:stretch>
            <a:fillRect/>
          </a:stretch>
        </p:blipFill>
        <p:spPr>
          <a:xfrm>
            <a:off x="5257800" y="1219200"/>
            <a:ext cx="3886200" cy="1494692"/>
          </a:xfrm>
          <a:prstGeom prst="rect">
            <a:avLst/>
          </a:prstGeom>
        </p:spPr>
      </p:pic>
      <p:pic>
        <p:nvPicPr>
          <p:cNvPr id="15" name="Picture 14"/>
          <p:cNvPicPr>
            <a:picLocks noChangeAspect="1"/>
          </p:cNvPicPr>
          <p:nvPr/>
        </p:nvPicPr>
        <p:blipFill>
          <a:blip r:embed="rId4"/>
          <a:stretch>
            <a:fillRect/>
          </a:stretch>
        </p:blipFill>
        <p:spPr>
          <a:xfrm>
            <a:off x="5257800" y="2667000"/>
            <a:ext cx="3886200" cy="1766455"/>
          </a:xfrm>
          <a:prstGeom prst="rect">
            <a:avLst/>
          </a:prstGeom>
        </p:spPr>
      </p:pic>
      <p:pic>
        <p:nvPicPr>
          <p:cNvPr id="16" name="Picture 15"/>
          <p:cNvPicPr>
            <a:picLocks noChangeAspect="1"/>
          </p:cNvPicPr>
          <p:nvPr/>
        </p:nvPicPr>
        <p:blipFill>
          <a:blip r:embed="rId5"/>
          <a:stretch>
            <a:fillRect/>
          </a:stretch>
        </p:blipFill>
        <p:spPr>
          <a:xfrm>
            <a:off x="5257800" y="4419600"/>
            <a:ext cx="3886200" cy="1458210"/>
          </a:xfrm>
          <a:prstGeom prst="rect">
            <a:avLst/>
          </a:prstGeom>
        </p:spPr>
      </p:pic>
      <p:pic>
        <p:nvPicPr>
          <p:cNvPr id="18" name="Picture 17"/>
          <p:cNvPicPr>
            <a:picLocks noChangeAspect="1"/>
          </p:cNvPicPr>
          <p:nvPr/>
        </p:nvPicPr>
        <p:blipFill>
          <a:blip r:embed="rId6"/>
          <a:stretch>
            <a:fillRect/>
          </a:stretch>
        </p:blipFill>
        <p:spPr>
          <a:xfrm>
            <a:off x="152400" y="3733800"/>
            <a:ext cx="4419600" cy="221525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3"/>
          <p:cNvSpPr>
            <a:spLocks noGrp="1" noChangeArrowheads="1"/>
          </p:cNvSpPr>
          <p:nvPr>
            <p:ph type="sldNum" sz="quarter" idx="12"/>
          </p:nvPr>
        </p:nvSpPr>
        <p:spPr>
          <a:noFill/>
        </p:spPr>
        <p:txBody>
          <a:bodyPr/>
          <a:lstStyle/>
          <a:p>
            <a:fld id="{CFD3CA58-326F-8C4F-BCF3-B650D86F3864}" type="slidenum">
              <a:rPr lang="en-US"/>
              <a:pPr/>
              <a:t>4</a:t>
            </a:fld>
            <a:endParaRPr lang="en-US" dirty="0"/>
          </a:p>
        </p:txBody>
      </p:sp>
      <p:sp>
        <p:nvSpPr>
          <p:cNvPr id="16387" name="Rectangle 2"/>
          <p:cNvSpPr>
            <a:spLocks noGrp="1" noChangeArrowheads="1"/>
          </p:cNvSpPr>
          <p:nvPr>
            <p:ph type="title"/>
          </p:nvPr>
        </p:nvSpPr>
        <p:spPr/>
        <p:txBody>
          <a:bodyPr/>
          <a:lstStyle/>
          <a:p>
            <a:pPr eaLnBrk="1" hangingPunct="1"/>
            <a:r>
              <a:rPr lang="en-US" dirty="0"/>
              <a:t>   </a:t>
            </a:r>
            <a:r>
              <a:rPr lang="en-US" dirty="0" smtClean="0"/>
              <a:t>Introduction (con-</a:t>
            </a:r>
            <a:r>
              <a:rPr lang="en-US" dirty="0" err="1" smtClean="0"/>
              <a:t>ed</a:t>
            </a:r>
            <a:r>
              <a:rPr lang="en-US" dirty="0" smtClean="0"/>
              <a:t>)</a:t>
            </a:r>
            <a:endParaRPr lang="en-US" dirty="0"/>
          </a:p>
        </p:txBody>
      </p:sp>
      <p:sp>
        <p:nvSpPr>
          <p:cNvPr id="16388" name="Rectangle 3"/>
          <p:cNvSpPr>
            <a:spLocks noGrp="1" noChangeArrowheads="1"/>
          </p:cNvSpPr>
          <p:nvPr>
            <p:ph type="body" idx="1"/>
          </p:nvPr>
        </p:nvSpPr>
        <p:spPr>
          <a:xfrm>
            <a:off x="304800" y="1447800"/>
            <a:ext cx="8534400" cy="4953000"/>
          </a:xfrm>
        </p:spPr>
        <p:txBody>
          <a:bodyPr/>
          <a:lstStyle/>
          <a:p>
            <a:pPr eaLnBrk="1" hangingPunct="1">
              <a:lnSpc>
                <a:spcPct val="90000"/>
              </a:lnSpc>
            </a:pPr>
            <a:r>
              <a:rPr lang="en-US" sz="2800" dirty="0" smtClean="0"/>
              <a:t>In this talk we address some issues related to the edge plasma and wall physics, including: </a:t>
            </a:r>
            <a:endParaRPr lang="en-US" sz="2600" dirty="0" smtClean="0"/>
          </a:p>
          <a:p>
            <a:pPr lvl="1" eaLnBrk="1" hangingPunct="1">
              <a:lnSpc>
                <a:spcPct val="90000"/>
              </a:lnSpc>
              <a:spcBef>
                <a:spcPct val="50000"/>
              </a:spcBef>
            </a:pPr>
            <a:r>
              <a:rPr lang="en-US" dirty="0" smtClean="0"/>
              <a:t>dynamics of </a:t>
            </a:r>
            <a:r>
              <a:rPr lang="en-US" dirty="0" err="1" smtClean="0"/>
              <a:t>mesoscale</a:t>
            </a:r>
            <a:r>
              <a:rPr lang="en-US" dirty="0" smtClean="0"/>
              <a:t>-structures (blobs and ELM filaments) in edge plasma</a:t>
            </a:r>
          </a:p>
          <a:p>
            <a:pPr lvl="1" eaLnBrk="1" hangingPunct="1">
              <a:lnSpc>
                <a:spcPct val="90000"/>
              </a:lnSpc>
              <a:spcBef>
                <a:spcPct val="50000"/>
              </a:spcBef>
            </a:pPr>
            <a:r>
              <a:rPr lang="en-US" dirty="0" smtClean="0"/>
              <a:t>modeling of intermittent edge plasma with 2D transport codes</a:t>
            </a:r>
          </a:p>
          <a:p>
            <a:pPr lvl="1" eaLnBrk="1" hangingPunct="1">
              <a:lnSpc>
                <a:spcPct val="90000"/>
              </a:lnSpc>
              <a:spcBef>
                <a:spcPct val="50000"/>
              </a:spcBef>
            </a:pPr>
            <a:r>
              <a:rPr lang="en-US" dirty="0" smtClean="0"/>
              <a:t>transport of H/He species in wall material</a:t>
            </a:r>
          </a:p>
          <a:p>
            <a:pPr lvl="1" eaLnBrk="1" hangingPunct="1">
              <a:lnSpc>
                <a:spcPct val="90000"/>
              </a:lnSpc>
              <a:spcBef>
                <a:spcPct val="50000"/>
              </a:spcBef>
            </a:pPr>
            <a:r>
              <a:rPr lang="en-US" dirty="0" smtClean="0"/>
              <a:t>physics of coupled plasma-wall interactions </a:t>
            </a:r>
          </a:p>
          <a:p>
            <a:pPr lvl="1" eaLnBrk="1" hangingPunct="1">
              <a:lnSpc>
                <a:spcPct val="90000"/>
              </a:lnSpc>
              <a:spcBef>
                <a:spcPct val="50000"/>
              </a:spcBef>
            </a:pPr>
            <a:r>
              <a:rPr lang="en-US" dirty="0" smtClean="0"/>
              <a:t>impact of dust on ITER edge plasma performance</a:t>
            </a:r>
            <a:r>
              <a:rPr lang="en-US" sz="2400" dirty="0" smtClean="0"/>
              <a:t> </a:t>
            </a:r>
            <a:endParaRPr lang="en-US" sz="2600"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1" name="Rectangle 13"/>
          <p:cNvSpPr>
            <a:spLocks noGrp="1" noChangeArrowheads="1"/>
          </p:cNvSpPr>
          <p:nvPr>
            <p:ph type="sldNum" sz="quarter" idx="12"/>
          </p:nvPr>
        </p:nvSpPr>
        <p:spPr>
          <a:noFill/>
        </p:spPr>
        <p:txBody>
          <a:bodyPr/>
          <a:lstStyle/>
          <a:p>
            <a:fld id="{910714EA-81C1-E047-8DCA-C3D55FF3969C}" type="slidenum">
              <a:rPr lang="en-US"/>
              <a:pPr/>
              <a:t>5</a:t>
            </a:fld>
            <a:endParaRPr lang="en-US"/>
          </a:p>
        </p:txBody>
      </p:sp>
      <p:sp>
        <p:nvSpPr>
          <p:cNvPr id="18442" name="Rectangle 2"/>
          <p:cNvSpPr>
            <a:spLocks noGrp="1" noChangeArrowheads="1"/>
          </p:cNvSpPr>
          <p:nvPr>
            <p:ph type="title"/>
          </p:nvPr>
        </p:nvSpPr>
        <p:spPr/>
        <p:txBody>
          <a:bodyPr/>
          <a:lstStyle/>
          <a:p>
            <a:pPr lvl="1" eaLnBrk="1" hangingPunct="1">
              <a:lnSpc>
                <a:spcPct val="90000"/>
              </a:lnSpc>
              <a:spcBef>
                <a:spcPct val="50000"/>
              </a:spcBef>
            </a:pPr>
            <a:r>
              <a:rPr lang="en-US" dirty="0" smtClean="0"/>
              <a:t>Blob dynamics</a:t>
            </a:r>
          </a:p>
        </p:txBody>
      </p:sp>
      <p:sp>
        <p:nvSpPr>
          <p:cNvPr id="18443" name="Rectangle 3"/>
          <p:cNvSpPr>
            <a:spLocks noGrp="1" noChangeArrowheads="1"/>
          </p:cNvSpPr>
          <p:nvPr>
            <p:ph type="body" idx="1"/>
          </p:nvPr>
        </p:nvSpPr>
        <p:spPr>
          <a:xfrm>
            <a:off x="228600" y="1447800"/>
            <a:ext cx="8686800" cy="5257800"/>
          </a:xfrm>
        </p:spPr>
        <p:txBody>
          <a:bodyPr/>
          <a:lstStyle/>
          <a:p>
            <a:pPr eaLnBrk="1" hangingPunct="1">
              <a:lnSpc>
                <a:spcPct val="90000"/>
              </a:lnSpc>
            </a:pPr>
            <a:r>
              <a:rPr lang="en-US" sz="2600" dirty="0" smtClean="0"/>
              <a:t>Dynamics of individual blobs in edge plasma can be described with </a:t>
            </a:r>
            <a:r>
              <a:rPr lang="en-US" sz="2600" dirty="0" err="1" smtClean="0"/>
              <a:t>vorticity</a:t>
            </a:r>
            <a:r>
              <a:rPr lang="en-US" sz="2600" dirty="0" smtClean="0"/>
              <a:t> and continuity equations (assuming cold ions and constant electron temperature)</a:t>
            </a:r>
          </a:p>
          <a:p>
            <a:pPr eaLnBrk="1" hangingPunct="1">
              <a:lnSpc>
                <a:spcPct val="90000"/>
              </a:lnSpc>
            </a:pPr>
            <a:endParaRPr lang="en-US" sz="2600" dirty="0" smtClean="0"/>
          </a:p>
          <a:p>
            <a:pPr eaLnBrk="1" hangingPunct="1">
              <a:lnSpc>
                <a:spcPct val="90000"/>
              </a:lnSpc>
              <a:buNone/>
            </a:pPr>
            <a:endParaRPr lang="en-US" sz="2600" dirty="0" smtClean="0"/>
          </a:p>
          <a:p>
            <a:pPr eaLnBrk="1" hangingPunct="1">
              <a:lnSpc>
                <a:spcPct val="90000"/>
              </a:lnSpc>
            </a:pPr>
            <a:endParaRPr lang="en-US" sz="2600" dirty="0" smtClean="0"/>
          </a:p>
          <a:p>
            <a:pPr eaLnBrk="1" hangingPunct="1">
              <a:lnSpc>
                <a:spcPct val="90000"/>
              </a:lnSpc>
              <a:buNone/>
            </a:pPr>
            <a:endParaRPr lang="en-US" sz="2600" dirty="0" smtClean="0"/>
          </a:p>
          <a:p>
            <a:pPr eaLnBrk="1" hangingPunct="1">
              <a:lnSpc>
                <a:spcPct val="90000"/>
              </a:lnSpc>
            </a:pPr>
            <a:r>
              <a:rPr lang="en-US" sz="2600" dirty="0" smtClean="0"/>
              <a:t>2D solutions of these equations predict ballistic propagation of blobs toward outer wall with the speed ~ 1 km/</a:t>
            </a:r>
            <a:r>
              <a:rPr lang="en-US" sz="2600" dirty="0" err="1" smtClean="0"/>
              <a:t>s</a:t>
            </a:r>
            <a:r>
              <a:rPr lang="en-US" sz="2600" dirty="0" smtClean="0"/>
              <a:t> (</a:t>
            </a:r>
            <a:r>
              <a:rPr lang="en-US" sz="2600" dirty="0" smtClean="0">
                <a:solidFill>
                  <a:srgbClr val="0000FF"/>
                </a:solidFill>
              </a:rPr>
              <a:t>Krasheninnikov, 2001</a:t>
            </a:r>
            <a:r>
              <a:rPr lang="en-US" sz="2600" dirty="0" smtClean="0"/>
              <a:t>)</a:t>
            </a:r>
          </a:p>
          <a:p>
            <a:pPr eaLnBrk="1" hangingPunct="1">
              <a:lnSpc>
                <a:spcPct val="90000"/>
              </a:lnSpc>
            </a:pPr>
            <a:r>
              <a:rPr lang="en-US" sz="2600" dirty="0" smtClean="0"/>
              <a:t>However, 3D nature of these equations allows also an onset of resistive drift-wave turbulence (</a:t>
            </a:r>
            <a:r>
              <a:rPr lang="en-US" sz="2600" dirty="0" smtClean="0">
                <a:solidFill>
                  <a:srgbClr val="FF0000"/>
                </a:solidFill>
              </a:rPr>
              <a:t>RDWT</a:t>
            </a:r>
            <a:r>
              <a:rPr lang="en-US" sz="2600" dirty="0" smtClean="0"/>
              <a:t>), which can dissipate blobs before they hit the wall</a:t>
            </a:r>
            <a:endParaRPr lang="en-US" sz="2600" dirty="0"/>
          </a:p>
        </p:txBody>
      </p:sp>
      <p:pic>
        <p:nvPicPr>
          <p:cNvPr id="18444" name="Picture 4"/>
          <p:cNvPicPr>
            <a:picLocks noChangeAspect="1"/>
          </p:cNvPicPr>
          <p:nvPr/>
        </p:nvPicPr>
        <p:blipFill>
          <a:blip r:embed="rId3"/>
          <a:srcRect/>
          <a:stretch>
            <a:fillRect/>
          </a:stretch>
        </p:blipFill>
        <p:spPr bwMode="auto">
          <a:xfrm>
            <a:off x="4152900" y="3314700"/>
            <a:ext cx="825500" cy="215900"/>
          </a:xfrm>
          <a:prstGeom prst="rect">
            <a:avLst/>
          </a:prstGeom>
          <a:noFill/>
          <a:ln w="9525">
            <a:noFill/>
            <a:miter lim="800000"/>
            <a:headEnd/>
            <a:tailEnd/>
          </a:ln>
        </p:spPr>
      </p:pic>
      <p:pic>
        <p:nvPicPr>
          <p:cNvPr id="18445" name="Picture 5"/>
          <p:cNvPicPr>
            <a:picLocks noChangeAspect="1"/>
          </p:cNvPicPr>
          <p:nvPr/>
        </p:nvPicPr>
        <p:blipFill>
          <a:blip r:embed="rId4"/>
          <a:srcRect/>
          <a:stretch>
            <a:fillRect/>
          </a:stretch>
        </p:blipFill>
        <p:spPr bwMode="auto">
          <a:xfrm>
            <a:off x="4152900" y="3314700"/>
            <a:ext cx="825500" cy="215900"/>
          </a:xfrm>
          <a:prstGeom prst="rect">
            <a:avLst/>
          </a:prstGeom>
          <a:noFill/>
          <a:ln w="9525">
            <a:noFill/>
            <a:miter lim="800000"/>
            <a:headEnd/>
            <a:tailEnd/>
          </a:ln>
        </p:spPr>
      </p:pic>
      <p:pic>
        <p:nvPicPr>
          <p:cNvPr id="8" name="Picture 7"/>
          <p:cNvPicPr>
            <a:picLocks noChangeAspect="1"/>
          </p:cNvPicPr>
          <p:nvPr/>
        </p:nvPicPr>
        <p:blipFill>
          <a:blip r:embed="rId5"/>
          <a:stretch>
            <a:fillRect/>
          </a:stretch>
        </p:blipFill>
        <p:spPr>
          <a:xfrm>
            <a:off x="152400" y="2819400"/>
            <a:ext cx="8872250" cy="12192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1" name="Rectangle 13"/>
          <p:cNvSpPr>
            <a:spLocks noGrp="1" noChangeArrowheads="1"/>
          </p:cNvSpPr>
          <p:nvPr>
            <p:ph type="sldNum" sz="quarter" idx="12"/>
          </p:nvPr>
        </p:nvSpPr>
        <p:spPr>
          <a:noFill/>
        </p:spPr>
        <p:txBody>
          <a:bodyPr/>
          <a:lstStyle/>
          <a:p>
            <a:fld id="{910714EA-81C1-E047-8DCA-C3D55FF3969C}" type="slidenum">
              <a:rPr lang="en-US"/>
              <a:pPr/>
              <a:t>6</a:t>
            </a:fld>
            <a:endParaRPr lang="en-US"/>
          </a:p>
        </p:txBody>
      </p:sp>
      <p:sp>
        <p:nvSpPr>
          <p:cNvPr id="18442" name="Rectangle 2"/>
          <p:cNvSpPr>
            <a:spLocks noGrp="1" noChangeArrowheads="1"/>
          </p:cNvSpPr>
          <p:nvPr>
            <p:ph type="title"/>
          </p:nvPr>
        </p:nvSpPr>
        <p:spPr/>
        <p:txBody>
          <a:bodyPr/>
          <a:lstStyle/>
          <a:p>
            <a:pPr lvl="1" eaLnBrk="1" hangingPunct="1">
              <a:lnSpc>
                <a:spcPct val="90000"/>
              </a:lnSpc>
              <a:spcBef>
                <a:spcPct val="50000"/>
              </a:spcBef>
            </a:pPr>
            <a:r>
              <a:rPr lang="en-US" dirty="0" smtClean="0"/>
              <a:t>Blob dynamics (con-</a:t>
            </a:r>
            <a:r>
              <a:rPr lang="en-US" dirty="0" err="1" smtClean="0"/>
              <a:t>ed</a:t>
            </a:r>
            <a:r>
              <a:rPr lang="en-US" dirty="0" smtClean="0"/>
              <a:t>)</a:t>
            </a:r>
          </a:p>
        </p:txBody>
      </p:sp>
      <p:sp>
        <p:nvSpPr>
          <p:cNvPr id="18443" name="Rectangle 3"/>
          <p:cNvSpPr>
            <a:spLocks noGrp="1" noChangeArrowheads="1"/>
          </p:cNvSpPr>
          <p:nvPr>
            <p:ph type="body" idx="1"/>
          </p:nvPr>
        </p:nvSpPr>
        <p:spPr>
          <a:xfrm>
            <a:off x="228600" y="1447800"/>
            <a:ext cx="8686800" cy="5257800"/>
          </a:xfrm>
        </p:spPr>
        <p:txBody>
          <a:bodyPr/>
          <a:lstStyle/>
          <a:p>
            <a:pPr eaLnBrk="1" hangingPunct="1">
              <a:lnSpc>
                <a:spcPct val="90000"/>
              </a:lnSpc>
            </a:pPr>
            <a:r>
              <a:rPr lang="en-US" sz="2600" dirty="0" smtClean="0"/>
              <a:t>We study 3D effects on blob dynamics with BOUT++ code (</a:t>
            </a:r>
            <a:r>
              <a:rPr lang="en-US" sz="2600" dirty="0" err="1" smtClean="0">
                <a:solidFill>
                  <a:srgbClr val="0000FF"/>
                </a:solidFill>
              </a:rPr>
              <a:t>Umansky</a:t>
            </a:r>
            <a:r>
              <a:rPr lang="en-US" sz="2600" dirty="0" smtClean="0">
                <a:solidFill>
                  <a:srgbClr val="0000FF"/>
                </a:solidFill>
              </a:rPr>
              <a:t>, 2009</a:t>
            </a:r>
            <a:r>
              <a:rPr lang="en-US" sz="2600" dirty="0" smtClean="0"/>
              <a:t>)</a:t>
            </a:r>
          </a:p>
          <a:p>
            <a:pPr eaLnBrk="1" hangingPunct="1">
              <a:lnSpc>
                <a:spcPct val="90000"/>
              </a:lnSpc>
            </a:pPr>
            <a:r>
              <a:rPr lang="en-US" sz="2600" dirty="0" smtClean="0"/>
              <a:t>Simple consideration suggests that the effects of RDWT can become important when </a:t>
            </a:r>
          </a:p>
          <a:p>
            <a:pPr eaLnBrk="1" hangingPunct="1">
              <a:lnSpc>
                <a:spcPct val="90000"/>
              </a:lnSpc>
            </a:pPr>
            <a:endParaRPr lang="en-US" sz="2600" dirty="0" smtClean="0"/>
          </a:p>
          <a:p>
            <a:pPr eaLnBrk="1" hangingPunct="1">
              <a:lnSpc>
                <a:spcPct val="90000"/>
              </a:lnSpc>
            </a:pPr>
            <a:endParaRPr lang="en-US" sz="2600" dirty="0" smtClean="0"/>
          </a:p>
          <a:p>
            <a:pPr eaLnBrk="1" hangingPunct="1">
              <a:lnSpc>
                <a:spcPct val="90000"/>
              </a:lnSpc>
              <a:buNone/>
            </a:pPr>
            <a:endParaRPr lang="en-US" sz="2600" dirty="0" smtClean="0"/>
          </a:p>
          <a:p>
            <a:pPr eaLnBrk="1" hangingPunct="1">
              <a:lnSpc>
                <a:spcPct val="90000"/>
              </a:lnSpc>
            </a:pPr>
            <a:endParaRPr lang="en-US" sz="2600" dirty="0" smtClean="0"/>
          </a:p>
          <a:p>
            <a:pPr eaLnBrk="1" hangingPunct="1">
              <a:lnSpc>
                <a:spcPct val="90000"/>
              </a:lnSpc>
            </a:pPr>
            <a:r>
              <a:rPr lang="en-US" sz="2600" dirty="0" smtClean="0"/>
              <a:t>Since the size of the most 2D structurally stable blobs,    has weak dependence on R (</a:t>
            </a:r>
            <a:r>
              <a:rPr lang="en-US" sz="2600" dirty="0" smtClean="0">
                <a:solidFill>
                  <a:srgbClr val="0000FF"/>
                </a:solidFill>
              </a:rPr>
              <a:t>Krasheninnikov, 2008</a:t>
            </a:r>
            <a:r>
              <a:rPr lang="en-US" sz="2600" dirty="0" smtClean="0"/>
              <a:t>), this inequality implies that the onset of the RDWT on blobs will be more pronounced in large size devices like ITER  </a:t>
            </a:r>
          </a:p>
        </p:txBody>
      </p:sp>
      <p:graphicFrame>
        <p:nvGraphicFramePr>
          <p:cNvPr id="50180" name="Object 4"/>
          <p:cNvGraphicFramePr>
            <a:graphicFrameLocks noChangeAspect="1"/>
          </p:cNvGraphicFramePr>
          <p:nvPr>
            <p:extLst>
              <p:ext uri="{D42A27DB-BD31-4B8C-83A1-F6EECF244321}">
                <p14:modId xmlns:p14="http://schemas.microsoft.com/office/powerpoint/2010/main" val="2343043446"/>
              </p:ext>
            </p:extLst>
          </p:nvPr>
        </p:nvGraphicFramePr>
        <p:xfrm>
          <a:off x="838200" y="3254008"/>
          <a:ext cx="4486656" cy="1219200"/>
        </p:xfrm>
        <a:graphic>
          <a:graphicData uri="http://schemas.openxmlformats.org/presentationml/2006/ole">
            <mc:AlternateContent xmlns:mc="http://schemas.openxmlformats.org/markup-compatibility/2006">
              <mc:Choice xmlns:v="urn:schemas-microsoft-com:vml" Requires="v">
                <p:oleObj spid="_x0000_s50195" name="Equation" r:id="rId4" imgW="1638300" imgH="444500" progId="Equation.3">
                  <p:embed/>
                </p:oleObj>
              </mc:Choice>
              <mc:Fallback>
                <p:oleObj name="Equation" r:id="rId4" imgW="1638300" imgH="44450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254008"/>
                        <a:ext cx="4486656"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181" name="Object 5"/>
          <p:cNvGraphicFramePr>
            <a:graphicFrameLocks noChangeAspect="1"/>
          </p:cNvGraphicFramePr>
          <p:nvPr/>
        </p:nvGraphicFramePr>
        <p:xfrm>
          <a:off x="8610600" y="4800600"/>
          <a:ext cx="424816" cy="457200"/>
        </p:xfrm>
        <a:graphic>
          <a:graphicData uri="http://schemas.openxmlformats.org/presentationml/2006/ole">
            <mc:AlternateContent xmlns:mc="http://schemas.openxmlformats.org/markup-compatibility/2006">
              <mc:Choice xmlns:v="urn:schemas-microsoft-com:vml" Requires="v">
                <p:oleObj spid="_x0000_s50196" name="Equation" r:id="rId6" imgW="165100" imgH="177800" progId="Equation.3">
                  <p:embed/>
                </p:oleObj>
              </mc:Choice>
              <mc:Fallback>
                <p:oleObj name="Equation" r:id="rId6" imgW="165100" imgH="17780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0600" y="4800600"/>
                        <a:ext cx="42481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2" name="TextBox 11"/>
          <p:cNvSpPr txBox="1"/>
          <p:nvPr/>
        </p:nvSpPr>
        <p:spPr>
          <a:xfrm>
            <a:off x="6019800" y="3048000"/>
            <a:ext cx="2562571" cy="1631216"/>
          </a:xfrm>
          <a:prstGeom prst="rect">
            <a:avLst/>
          </a:prstGeom>
          <a:noFill/>
        </p:spPr>
        <p:txBody>
          <a:bodyPr wrap="none" rtlCol="0">
            <a:spAutoFit/>
          </a:bodyPr>
          <a:lstStyle/>
          <a:p>
            <a:pPr algn="ctr"/>
            <a:r>
              <a:rPr lang="en-US" dirty="0" smtClean="0">
                <a:solidFill>
                  <a:srgbClr val="FF0000"/>
                </a:solidFill>
              </a:rPr>
              <a:t>R</a:t>
            </a:r>
            <a:r>
              <a:rPr lang="en-US" dirty="0" smtClean="0"/>
              <a:t> is the tokamak</a:t>
            </a:r>
          </a:p>
          <a:p>
            <a:pPr algn="ctr"/>
            <a:r>
              <a:rPr lang="en-US" dirty="0"/>
              <a:t>m</a:t>
            </a:r>
            <a:r>
              <a:rPr lang="en-US" dirty="0" smtClean="0"/>
              <a:t>ajor radius, and </a:t>
            </a:r>
          </a:p>
          <a:p>
            <a:pPr algn="ctr"/>
            <a:r>
              <a:rPr lang="en-US" sz="2800" dirty="0">
                <a:solidFill>
                  <a:srgbClr val="FF0000"/>
                </a:solidFill>
                <a:latin typeface="Symbol" charset="2"/>
                <a:cs typeface="Symbol" charset="2"/>
              </a:rPr>
              <a:t>d</a:t>
            </a:r>
            <a:r>
              <a:rPr lang="en-US" sz="2800" baseline="-25000" dirty="0" smtClean="0">
                <a:solidFill>
                  <a:srgbClr val="FF0000"/>
                </a:solidFill>
              </a:rPr>
              <a:t>b</a:t>
            </a:r>
            <a:r>
              <a:rPr lang="en-US" dirty="0" smtClean="0"/>
              <a:t> is the blob </a:t>
            </a:r>
          </a:p>
          <a:p>
            <a:pPr algn="ctr"/>
            <a:r>
              <a:rPr lang="en-US" dirty="0" smtClean="0"/>
              <a:t>cross </a:t>
            </a:r>
            <a:r>
              <a:rPr lang="en-US" b="1" dirty="0" smtClean="0"/>
              <a:t>B</a:t>
            </a:r>
            <a:r>
              <a:rPr lang="en-US" dirty="0" smtClean="0"/>
              <a:t>-field size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lobMovieTest.gif">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2133600"/>
            <a:ext cx="6767054" cy="5205426"/>
          </a:xfrm>
          <a:prstGeom prst="rect">
            <a:avLst/>
          </a:prstGeom>
        </p:spPr>
      </p:pic>
      <p:sp>
        <p:nvSpPr>
          <p:cNvPr id="18441" name="Rectangle 13"/>
          <p:cNvSpPr>
            <a:spLocks noGrp="1" noChangeArrowheads="1"/>
          </p:cNvSpPr>
          <p:nvPr>
            <p:ph type="sldNum" sz="quarter" idx="12"/>
          </p:nvPr>
        </p:nvSpPr>
        <p:spPr>
          <a:noFill/>
        </p:spPr>
        <p:txBody>
          <a:bodyPr/>
          <a:lstStyle/>
          <a:p>
            <a:fld id="{910714EA-81C1-E047-8DCA-C3D55FF3969C}" type="slidenum">
              <a:rPr lang="en-US"/>
              <a:pPr/>
              <a:t>7</a:t>
            </a:fld>
            <a:endParaRPr lang="en-US"/>
          </a:p>
        </p:txBody>
      </p:sp>
      <p:sp>
        <p:nvSpPr>
          <p:cNvPr id="18442" name="Rectangle 2"/>
          <p:cNvSpPr>
            <a:spLocks noGrp="1" noChangeArrowheads="1"/>
          </p:cNvSpPr>
          <p:nvPr>
            <p:ph type="title"/>
          </p:nvPr>
        </p:nvSpPr>
        <p:spPr/>
        <p:txBody>
          <a:bodyPr/>
          <a:lstStyle/>
          <a:p>
            <a:pPr lvl="1" eaLnBrk="1" hangingPunct="1">
              <a:lnSpc>
                <a:spcPct val="90000"/>
              </a:lnSpc>
              <a:spcBef>
                <a:spcPct val="50000"/>
              </a:spcBef>
            </a:pPr>
            <a:r>
              <a:rPr lang="en-US" dirty="0" smtClean="0"/>
              <a:t>Blob dynamics (con-</a:t>
            </a:r>
            <a:r>
              <a:rPr lang="en-US" dirty="0" err="1" smtClean="0"/>
              <a:t>ed</a:t>
            </a:r>
            <a:r>
              <a:rPr lang="en-US" dirty="0" smtClean="0"/>
              <a:t>)</a:t>
            </a:r>
          </a:p>
        </p:txBody>
      </p:sp>
      <p:sp>
        <p:nvSpPr>
          <p:cNvPr id="18443" name="Rectangle 3"/>
          <p:cNvSpPr>
            <a:spLocks noGrp="1" noChangeArrowheads="1"/>
          </p:cNvSpPr>
          <p:nvPr>
            <p:ph type="body" idx="1"/>
          </p:nvPr>
        </p:nvSpPr>
        <p:spPr>
          <a:xfrm>
            <a:off x="228600" y="1447800"/>
            <a:ext cx="8686800" cy="838200"/>
          </a:xfrm>
        </p:spPr>
        <p:txBody>
          <a:bodyPr/>
          <a:lstStyle/>
          <a:p>
            <a:pPr eaLnBrk="1" hangingPunct="1">
              <a:lnSpc>
                <a:spcPct val="90000"/>
              </a:lnSpc>
            </a:pPr>
            <a:r>
              <a:rPr lang="en-US" sz="2600" dirty="0" smtClean="0"/>
              <a:t>3D modeling results of blob dynamics with BOUT++ support this conclusion (</a:t>
            </a:r>
            <a:r>
              <a:rPr lang="en-US" sz="2600" dirty="0" smtClean="0">
                <a:solidFill>
                  <a:srgbClr val="0000FF"/>
                </a:solidFill>
              </a:rPr>
              <a:t>Angus, 2012</a:t>
            </a:r>
            <a:r>
              <a:rPr lang="en-US" sz="2600" dirty="0" smtClean="0"/>
              <a:t>)</a:t>
            </a:r>
          </a:p>
        </p:txBody>
      </p:sp>
      <p:graphicFrame>
        <p:nvGraphicFramePr>
          <p:cNvPr id="50181" name="Object 5"/>
          <p:cNvGraphicFramePr>
            <a:graphicFrameLocks noChangeAspect="1"/>
          </p:cNvGraphicFramePr>
          <p:nvPr>
            <p:extLst>
              <p:ext uri="{D42A27DB-BD31-4B8C-83A1-F6EECF244321}">
                <p14:modId xmlns:p14="http://schemas.microsoft.com/office/powerpoint/2010/main" val="3108597346"/>
              </p:ext>
            </p:extLst>
          </p:nvPr>
        </p:nvGraphicFramePr>
        <p:xfrm>
          <a:off x="7239000" y="5410200"/>
          <a:ext cx="1243012" cy="457200"/>
        </p:xfrm>
        <a:graphic>
          <a:graphicData uri="http://schemas.openxmlformats.org/presentationml/2006/ole">
            <mc:AlternateContent xmlns:mc="http://schemas.openxmlformats.org/markup-compatibility/2006">
              <mc:Choice xmlns:v="urn:schemas-microsoft-com:vml" Requires="v">
                <p:oleObj spid="_x0000_s52254" name="Equation" r:id="rId7" imgW="482600" imgH="177800" progId="Equation.3">
                  <p:embed/>
                </p:oleObj>
              </mc:Choice>
              <mc:Fallback>
                <p:oleObj name="Equation" r:id="rId7" imgW="482600" imgH="17780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5410200"/>
                        <a:ext cx="1243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52228" name="Object 4"/>
          <p:cNvGraphicFramePr>
            <a:graphicFrameLocks noChangeAspect="1"/>
          </p:cNvGraphicFramePr>
          <p:nvPr>
            <p:extLst>
              <p:ext uri="{D42A27DB-BD31-4B8C-83A1-F6EECF244321}">
                <p14:modId xmlns:p14="http://schemas.microsoft.com/office/powerpoint/2010/main" val="1796845599"/>
              </p:ext>
            </p:extLst>
          </p:nvPr>
        </p:nvGraphicFramePr>
        <p:xfrm>
          <a:off x="3810000" y="2438400"/>
          <a:ext cx="2816225" cy="487363"/>
        </p:xfrm>
        <a:graphic>
          <a:graphicData uri="http://schemas.openxmlformats.org/presentationml/2006/ole">
            <mc:AlternateContent xmlns:mc="http://schemas.openxmlformats.org/markup-compatibility/2006">
              <mc:Choice xmlns:v="urn:schemas-microsoft-com:vml" Requires="v">
                <p:oleObj spid="_x0000_s52255" name="Equation" r:id="rId9" imgW="1028700" imgH="177800" progId="Equation.3">
                  <p:embed/>
                </p:oleObj>
              </mc:Choice>
              <mc:Fallback>
                <p:oleObj name="Equation" r:id="rId9" imgW="1028700" imgH="17780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2438400"/>
                        <a:ext cx="28162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6858000" y="3352800"/>
            <a:ext cx="2286000" cy="1569660"/>
          </a:xfrm>
          <a:prstGeom prst="rect">
            <a:avLst/>
          </a:prstGeom>
          <a:noFill/>
        </p:spPr>
        <p:txBody>
          <a:bodyPr wrap="square" rtlCol="0">
            <a:spAutoFit/>
          </a:bodyPr>
          <a:lstStyle/>
          <a:p>
            <a:pPr algn="ctr"/>
            <a:r>
              <a:rPr lang="en-US" dirty="0" smtClean="0"/>
              <a:t>Plasma density </a:t>
            </a:r>
          </a:p>
          <a:p>
            <a:pPr algn="ctr"/>
            <a:r>
              <a:rPr lang="en-US" dirty="0"/>
              <a:t>c</a:t>
            </a:r>
            <a:r>
              <a:rPr lang="en-US" dirty="0" smtClean="0"/>
              <a:t>ontours averaged </a:t>
            </a:r>
          </a:p>
          <a:p>
            <a:pPr algn="ctr"/>
            <a:r>
              <a:rPr lang="en-US" dirty="0" smtClean="0"/>
              <a:t>along </a:t>
            </a:r>
            <a:r>
              <a:rPr lang="en-US" b="1" dirty="0" smtClean="0"/>
              <a:t>B</a:t>
            </a:r>
            <a:endParaRPr lang="en-US" b="1" dirty="0"/>
          </a:p>
        </p:txBody>
      </p:sp>
      <p:sp>
        <p:nvSpPr>
          <p:cNvPr id="12" name="Left Arrow 11"/>
          <p:cNvSpPr/>
          <p:nvPr/>
        </p:nvSpPr>
        <p:spPr bwMode="auto">
          <a:xfrm>
            <a:off x="6553200" y="4191000"/>
            <a:ext cx="457200" cy="381000"/>
          </a:xfrm>
          <a:prstGeom prst="left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aphicFrame>
        <p:nvGraphicFramePr>
          <p:cNvPr id="52231" name="Object 7"/>
          <p:cNvGraphicFramePr>
            <a:graphicFrameLocks noChangeAspect="1"/>
          </p:cNvGraphicFramePr>
          <p:nvPr>
            <p:extLst>
              <p:ext uri="{D42A27DB-BD31-4B8C-83A1-F6EECF244321}">
                <p14:modId xmlns:p14="http://schemas.microsoft.com/office/powerpoint/2010/main" val="681315749"/>
              </p:ext>
            </p:extLst>
          </p:nvPr>
        </p:nvGraphicFramePr>
        <p:xfrm>
          <a:off x="152400" y="2438400"/>
          <a:ext cx="2816225" cy="487363"/>
        </p:xfrm>
        <a:graphic>
          <a:graphicData uri="http://schemas.openxmlformats.org/presentationml/2006/ole">
            <mc:AlternateContent xmlns:mc="http://schemas.openxmlformats.org/markup-compatibility/2006">
              <mc:Choice xmlns:v="urn:schemas-microsoft-com:vml" Requires="v">
                <p:oleObj spid="_x0000_s52256" name="Equation" r:id="rId11" imgW="1028700" imgH="177800" progId="Equation.3">
                  <p:embed/>
                </p:oleObj>
              </mc:Choice>
              <mc:Fallback>
                <p:oleObj name="Equation" r:id="rId11" imgW="1028700" imgH="177800" progId="Equation.3">
                  <p:embed/>
                  <p:pic>
                    <p:nvPicPr>
                      <p:cNvPr id="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2438400"/>
                        <a:ext cx="28162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descr="Movie_testing.gif"/>
          <p:cNvPicPr>
            <a:picLocks noChangeAspect="1"/>
          </p:cNvPicPr>
          <p:nvPr/>
        </p:nvPicPr>
        <p:blipFill>
          <a:blip r:embed="rId4" cstate="print"/>
          <a:stretch>
            <a:fillRect/>
          </a:stretch>
        </p:blipFill>
        <p:spPr>
          <a:xfrm>
            <a:off x="-482599" y="2133600"/>
            <a:ext cx="7112000" cy="5333999"/>
          </a:xfrm>
          <a:prstGeom prst="rect">
            <a:avLst/>
          </a:prstGeom>
        </p:spPr>
      </p:pic>
      <p:sp>
        <p:nvSpPr>
          <p:cNvPr id="18441" name="Rectangle 13"/>
          <p:cNvSpPr>
            <a:spLocks noGrp="1" noChangeArrowheads="1"/>
          </p:cNvSpPr>
          <p:nvPr>
            <p:ph type="sldNum" sz="quarter" idx="12"/>
          </p:nvPr>
        </p:nvSpPr>
        <p:spPr>
          <a:noFill/>
        </p:spPr>
        <p:txBody>
          <a:bodyPr/>
          <a:lstStyle/>
          <a:p>
            <a:fld id="{910714EA-81C1-E047-8DCA-C3D55FF3969C}" type="slidenum">
              <a:rPr lang="en-US"/>
              <a:pPr/>
              <a:t>8</a:t>
            </a:fld>
            <a:endParaRPr lang="en-US"/>
          </a:p>
        </p:txBody>
      </p:sp>
      <p:sp>
        <p:nvSpPr>
          <p:cNvPr id="18442" name="Rectangle 2"/>
          <p:cNvSpPr>
            <a:spLocks noGrp="1" noChangeArrowheads="1"/>
          </p:cNvSpPr>
          <p:nvPr>
            <p:ph type="title"/>
          </p:nvPr>
        </p:nvSpPr>
        <p:spPr/>
        <p:txBody>
          <a:bodyPr/>
          <a:lstStyle/>
          <a:p>
            <a:pPr lvl="1" eaLnBrk="1" hangingPunct="1">
              <a:lnSpc>
                <a:spcPct val="90000"/>
              </a:lnSpc>
              <a:spcBef>
                <a:spcPct val="50000"/>
              </a:spcBef>
            </a:pPr>
            <a:r>
              <a:rPr lang="en-US" dirty="0" smtClean="0"/>
              <a:t>Blob dynamics (con-</a:t>
            </a:r>
            <a:r>
              <a:rPr lang="en-US" dirty="0" err="1" smtClean="0"/>
              <a:t>ed</a:t>
            </a:r>
            <a:r>
              <a:rPr lang="en-US" dirty="0" smtClean="0"/>
              <a:t>)</a:t>
            </a:r>
          </a:p>
        </p:txBody>
      </p:sp>
      <p:sp>
        <p:nvSpPr>
          <p:cNvPr id="18443" name="Rectangle 3"/>
          <p:cNvSpPr>
            <a:spLocks noGrp="1" noChangeArrowheads="1"/>
          </p:cNvSpPr>
          <p:nvPr>
            <p:ph type="body" idx="1"/>
          </p:nvPr>
        </p:nvSpPr>
        <p:spPr>
          <a:xfrm>
            <a:off x="304800" y="1447800"/>
            <a:ext cx="8610600" cy="1219200"/>
          </a:xfrm>
        </p:spPr>
        <p:txBody>
          <a:bodyPr/>
          <a:lstStyle/>
          <a:p>
            <a:pPr eaLnBrk="1" hangingPunct="1">
              <a:lnSpc>
                <a:spcPct val="90000"/>
              </a:lnSpc>
            </a:pPr>
            <a:r>
              <a:rPr lang="en-US" sz="2600" dirty="0" smtClean="0"/>
              <a:t>3D modeling also clearly shows initial development of the </a:t>
            </a:r>
            <a:r>
              <a:rPr lang="en-US" sz="2600" dirty="0" err="1" smtClean="0"/>
              <a:t>RDWs</a:t>
            </a:r>
            <a:r>
              <a:rPr lang="en-US" sz="2600" dirty="0" smtClean="0"/>
              <a:t> with further transition into turbulent regime (</a:t>
            </a:r>
            <a:r>
              <a:rPr lang="en-US" sz="2600" dirty="0" smtClean="0">
                <a:solidFill>
                  <a:srgbClr val="0000FF"/>
                </a:solidFill>
              </a:rPr>
              <a:t>Angus, 2012</a:t>
            </a:r>
            <a:r>
              <a:rPr lang="en-US" sz="2600" dirty="0" smtClean="0"/>
              <a:t>)</a:t>
            </a:r>
          </a:p>
        </p:txBody>
      </p:sp>
      <p:graphicFrame>
        <p:nvGraphicFramePr>
          <p:cNvPr id="50181" name="Object 5"/>
          <p:cNvGraphicFramePr>
            <a:graphicFrameLocks noChangeAspect="1"/>
          </p:cNvGraphicFramePr>
          <p:nvPr/>
        </p:nvGraphicFramePr>
        <p:xfrm>
          <a:off x="7162800" y="4572000"/>
          <a:ext cx="1243012" cy="457200"/>
        </p:xfrm>
        <a:graphic>
          <a:graphicData uri="http://schemas.openxmlformats.org/presentationml/2006/ole">
            <mc:AlternateContent xmlns:mc="http://schemas.openxmlformats.org/markup-compatibility/2006">
              <mc:Choice xmlns:v="urn:schemas-microsoft-com:vml" Requires="v">
                <p:oleObj spid="_x0000_s87057" name="Equation" r:id="rId5" imgW="482600" imgH="177800" progId="Equation.3">
                  <p:embed/>
                </p:oleObj>
              </mc:Choice>
              <mc:Fallback>
                <p:oleObj name="Equation" r:id="rId5" imgW="482600" imgH="1778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572000"/>
                        <a:ext cx="1243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52228" name="Object 4"/>
          <p:cNvGraphicFramePr>
            <a:graphicFrameLocks noChangeAspect="1"/>
          </p:cNvGraphicFramePr>
          <p:nvPr/>
        </p:nvGraphicFramePr>
        <p:xfrm>
          <a:off x="6705600" y="5105400"/>
          <a:ext cx="2190750" cy="1079500"/>
        </p:xfrm>
        <a:graphic>
          <a:graphicData uri="http://schemas.openxmlformats.org/presentationml/2006/ole">
            <mc:AlternateContent xmlns:mc="http://schemas.openxmlformats.org/markup-compatibility/2006">
              <mc:Choice xmlns:v="urn:schemas-microsoft-com:vml" Requires="v">
                <p:oleObj spid="_x0000_s87058" name="Equation" r:id="rId7" imgW="800100" imgH="393700" progId="Equation.3">
                  <p:embed/>
                </p:oleObj>
              </mc:Choice>
              <mc:Fallback>
                <p:oleObj name="Equation" r:id="rId7" imgW="800100" imgH="39370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5105400"/>
                        <a:ext cx="2190750" cy="107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6248400" y="3124200"/>
            <a:ext cx="2895600" cy="1200328"/>
          </a:xfrm>
          <a:prstGeom prst="rect">
            <a:avLst/>
          </a:prstGeom>
          <a:noFill/>
        </p:spPr>
        <p:txBody>
          <a:bodyPr wrap="square" rtlCol="0">
            <a:spAutoFit/>
          </a:bodyPr>
          <a:lstStyle/>
          <a:p>
            <a:pPr algn="ctr"/>
            <a:r>
              <a:rPr lang="en-US" dirty="0" smtClean="0"/>
              <a:t>Cross </a:t>
            </a:r>
            <a:r>
              <a:rPr lang="en-US" b="1" dirty="0" smtClean="0"/>
              <a:t>B</a:t>
            </a:r>
            <a:r>
              <a:rPr lang="en-US" dirty="0" smtClean="0"/>
              <a:t> field slice of plasma density contours for:</a:t>
            </a:r>
            <a:endParaRPr lang="en-US" dirty="0"/>
          </a:p>
        </p:txBody>
      </p:sp>
      <p:sp>
        <p:nvSpPr>
          <p:cNvPr id="14" name="Left Arrow 13"/>
          <p:cNvSpPr/>
          <p:nvPr/>
        </p:nvSpPr>
        <p:spPr bwMode="auto">
          <a:xfrm>
            <a:off x="6096000" y="3886200"/>
            <a:ext cx="457200" cy="381000"/>
          </a:xfrm>
          <a:prstGeom prst="leftArrow">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6" name="Rectangle 15"/>
          <p:cNvSpPr/>
          <p:nvPr/>
        </p:nvSpPr>
        <p:spPr bwMode="auto">
          <a:xfrm>
            <a:off x="1676400" y="2590800"/>
            <a:ext cx="2971800" cy="30480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1" name="Rectangle 13"/>
          <p:cNvSpPr>
            <a:spLocks noGrp="1" noChangeArrowheads="1"/>
          </p:cNvSpPr>
          <p:nvPr>
            <p:ph type="sldNum" sz="quarter" idx="12"/>
          </p:nvPr>
        </p:nvSpPr>
        <p:spPr>
          <a:noFill/>
        </p:spPr>
        <p:txBody>
          <a:bodyPr/>
          <a:lstStyle/>
          <a:p>
            <a:fld id="{910714EA-81C1-E047-8DCA-C3D55FF3969C}" type="slidenum">
              <a:rPr lang="en-US"/>
              <a:pPr/>
              <a:t>9</a:t>
            </a:fld>
            <a:endParaRPr lang="en-US"/>
          </a:p>
        </p:txBody>
      </p:sp>
      <p:sp>
        <p:nvSpPr>
          <p:cNvPr id="18442" name="Rectangle 2"/>
          <p:cNvSpPr>
            <a:spLocks noGrp="1" noChangeArrowheads="1"/>
          </p:cNvSpPr>
          <p:nvPr>
            <p:ph type="title"/>
          </p:nvPr>
        </p:nvSpPr>
        <p:spPr/>
        <p:txBody>
          <a:bodyPr/>
          <a:lstStyle/>
          <a:p>
            <a:pPr lvl="1" algn="ctr" eaLnBrk="1" hangingPunct="1">
              <a:lnSpc>
                <a:spcPct val="90000"/>
              </a:lnSpc>
              <a:spcBef>
                <a:spcPct val="50000"/>
              </a:spcBef>
            </a:pPr>
            <a:r>
              <a:rPr lang="en-US" sz="3600" dirty="0" smtClean="0"/>
              <a:t>2D modeling of intermittent edge and SOL plasma transport</a:t>
            </a:r>
          </a:p>
        </p:txBody>
      </p:sp>
      <p:sp>
        <p:nvSpPr>
          <p:cNvPr id="18443" name="Rectangle 3"/>
          <p:cNvSpPr>
            <a:spLocks noGrp="1" noChangeArrowheads="1"/>
          </p:cNvSpPr>
          <p:nvPr>
            <p:ph type="body" idx="1"/>
          </p:nvPr>
        </p:nvSpPr>
        <p:spPr>
          <a:xfrm>
            <a:off x="304800" y="1447800"/>
            <a:ext cx="8610600" cy="4724400"/>
          </a:xfrm>
        </p:spPr>
        <p:txBody>
          <a:bodyPr/>
          <a:lstStyle/>
          <a:p>
            <a:pPr eaLnBrk="1" hangingPunct="1">
              <a:lnSpc>
                <a:spcPct val="90000"/>
              </a:lnSpc>
            </a:pPr>
            <a:r>
              <a:rPr lang="en-US" sz="2600" dirty="0" smtClean="0"/>
              <a:t>Standard 2D edge plasma transport codes like UEDGE and SOLPS, which are heavily used for the modeling of edge plasma and heat loads on the </a:t>
            </a:r>
            <a:r>
              <a:rPr lang="en-US" sz="2600" dirty="0" err="1" smtClean="0"/>
              <a:t>PFCs</a:t>
            </a:r>
            <a:r>
              <a:rPr lang="en-US" sz="2600" dirty="0" smtClean="0"/>
              <a:t> in ITER, are based on the assumption that the fluctuations of plasma velocity, density, and temperatures are small</a:t>
            </a:r>
          </a:p>
          <a:p>
            <a:pPr eaLnBrk="1" hangingPunct="1">
              <a:lnSpc>
                <a:spcPct val="90000"/>
              </a:lnSpc>
              <a:spcBef>
                <a:spcPts val="1200"/>
              </a:spcBef>
            </a:pPr>
            <a:r>
              <a:rPr lang="en-US" sz="2600" dirty="0" smtClean="0"/>
              <a:t>Moreover, all other quantities (e.g. pressure, atomic rate constants, wall sputtering, etc,) are also calculated with these averaged plasma parameters </a:t>
            </a:r>
          </a:p>
          <a:p>
            <a:pPr eaLnBrk="1" hangingPunct="1">
              <a:lnSpc>
                <a:spcPct val="90000"/>
              </a:lnSpc>
              <a:spcBef>
                <a:spcPts val="1200"/>
              </a:spcBef>
            </a:pPr>
            <a:r>
              <a:rPr lang="en-US" sz="2600" dirty="0" smtClean="0"/>
              <a:t>However, blobs and ELM filaments cause large intermittent bursts, which violate the applicability of the UEDGE and SOLPS models (</a:t>
            </a:r>
            <a:r>
              <a:rPr lang="en-US" sz="2600" dirty="0" smtClean="0">
                <a:solidFill>
                  <a:srgbClr val="0000FF"/>
                </a:solidFill>
              </a:rPr>
              <a:t>Krasheninnikov, 2009</a:t>
            </a:r>
            <a:r>
              <a:rPr lang="en-US" sz="2600" dirty="0" smtClean="0"/>
              <a:t>) since: </a:t>
            </a:r>
          </a:p>
        </p:txBody>
      </p:sp>
      <p:graphicFrame>
        <p:nvGraphicFramePr>
          <p:cNvPr id="56324" name="Object 4"/>
          <p:cNvGraphicFramePr>
            <a:graphicFrameLocks noChangeAspect="1"/>
          </p:cNvGraphicFramePr>
          <p:nvPr/>
        </p:nvGraphicFramePr>
        <p:xfrm>
          <a:off x="3276600" y="5867400"/>
          <a:ext cx="2355850" cy="555625"/>
        </p:xfrm>
        <a:graphic>
          <a:graphicData uri="http://schemas.openxmlformats.org/presentationml/2006/ole">
            <mc:AlternateContent xmlns:mc="http://schemas.openxmlformats.org/markup-compatibility/2006">
              <mc:Choice xmlns:v="urn:schemas-microsoft-com:vml" Requires="v">
                <p:oleObj spid="_x0000_s56332" name="Equation" r:id="rId4" imgW="914400" imgH="215900" progId="Equation.3">
                  <p:embed/>
                </p:oleObj>
              </mc:Choice>
              <mc:Fallback>
                <p:oleObj name="Equation" r:id="rId4" imgW="914400" imgH="21590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5867400"/>
                        <a:ext cx="2355850" cy="55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4" name="TextBox 13"/>
          <p:cNvSpPr txBox="1"/>
          <p:nvPr/>
        </p:nvSpPr>
        <p:spPr>
          <a:xfrm>
            <a:off x="5943600" y="6248400"/>
            <a:ext cx="2511475" cy="461665"/>
          </a:xfrm>
          <a:prstGeom prst="rect">
            <a:avLst/>
          </a:prstGeom>
          <a:noFill/>
        </p:spPr>
        <p:txBody>
          <a:bodyPr wrap="none" rtlCol="0">
            <a:spAutoFit/>
          </a:bodyPr>
          <a:lstStyle/>
          <a:p>
            <a:r>
              <a:rPr lang="en-US" dirty="0">
                <a:solidFill>
                  <a:srgbClr val="FF0000"/>
                </a:solidFill>
              </a:rPr>
              <a:t>c</a:t>
            </a:r>
            <a:r>
              <a:rPr lang="en-US" dirty="0" smtClean="0">
                <a:solidFill>
                  <a:srgbClr val="FF0000"/>
                </a:solidFill>
              </a:rPr>
              <a:t>urrent approach</a:t>
            </a:r>
            <a:endParaRPr lang="en-US" dirty="0">
              <a:solidFill>
                <a:srgbClr val="FF0000"/>
              </a:solidFill>
            </a:endParaRPr>
          </a:p>
        </p:txBody>
      </p:sp>
      <p:sp>
        <p:nvSpPr>
          <p:cNvPr id="15" name="TextBox 14"/>
          <p:cNvSpPr txBox="1"/>
          <p:nvPr/>
        </p:nvSpPr>
        <p:spPr>
          <a:xfrm>
            <a:off x="685800" y="6248400"/>
            <a:ext cx="2267919" cy="461665"/>
          </a:xfrm>
          <a:prstGeom prst="rect">
            <a:avLst/>
          </a:prstGeom>
          <a:noFill/>
        </p:spPr>
        <p:txBody>
          <a:bodyPr wrap="none" rtlCol="0">
            <a:spAutoFit/>
          </a:bodyPr>
          <a:lstStyle/>
          <a:p>
            <a:r>
              <a:rPr lang="en-US" dirty="0">
                <a:solidFill>
                  <a:srgbClr val="FF0000"/>
                </a:solidFill>
              </a:rPr>
              <a:t>w</a:t>
            </a:r>
            <a:r>
              <a:rPr lang="en-US" dirty="0" smtClean="0">
                <a:solidFill>
                  <a:srgbClr val="FF0000"/>
                </a:solidFill>
              </a:rPr>
              <a:t>hat is needed</a:t>
            </a:r>
            <a:endParaRPr lang="en-US" dirty="0">
              <a:solidFill>
                <a:srgbClr val="FF0000"/>
              </a:solidFill>
            </a:endParaRPr>
          </a:p>
        </p:txBody>
      </p:sp>
      <p:cxnSp>
        <p:nvCxnSpPr>
          <p:cNvPr id="16" name="Straight Arrow Connector 15"/>
          <p:cNvCxnSpPr/>
          <p:nvPr/>
        </p:nvCxnSpPr>
        <p:spPr bwMode="auto">
          <a:xfrm flipV="1">
            <a:off x="2895600" y="6324600"/>
            <a:ext cx="457200" cy="152400"/>
          </a:xfrm>
          <a:prstGeom prst="straightConnector1">
            <a:avLst/>
          </a:prstGeom>
          <a:solidFill>
            <a:schemeClr val="accent1"/>
          </a:solidFill>
          <a:ln w="38100" cap="flat" cmpd="sng" algn="ctr">
            <a:solidFill>
              <a:srgbClr val="FF0000"/>
            </a:solidFill>
            <a:prstDash val="solid"/>
            <a:miter lim="800000"/>
            <a:headEnd type="none" w="med" len="med"/>
            <a:tailEnd type="arrow"/>
          </a:ln>
          <a:effectLst/>
        </p:spPr>
      </p:cxnSp>
      <p:cxnSp>
        <p:nvCxnSpPr>
          <p:cNvPr id="18" name="Straight Arrow Connector 17"/>
          <p:cNvCxnSpPr/>
          <p:nvPr/>
        </p:nvCxnSpPr>
        <p:spPr bwMode="auto">
          <a:xfrm rot="10800000">
            <a:off x="5562600" y="6324600"/>
            <a:ext cx="381000" cy="152400"/>
          </a:xfrm>
          <a:prstGeom prst="straightConnector1">
            <a:avLst/>
          </a:prstGeom>
          <a:solidFill>
            <a:schemeClr val="accent1"/>
          </a:solidFill>
          <a:ln w="38100" cap="flat" cmpd="sng" algn="ctr">
            <a:solidFill>
              <a:srgbClr val="FF0000"/>
            </a:solidFill>
            <a:prstDash val="solid"/>
            <a:miter lim="800000"/>
            <a:headEnd type="none" w="med" len="med"/>
            <a:tailEnd type="arrow"/>
          </a:ln>
          <a:effectLst/>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2004:Templates:Presentations:Designs:Blends</Template>
  <TotalTime>17186</TotalTime>
  <Words>1938</Words>
  <Application>Microsoft Office PowerPoint</Application>
  <PresentationFormat>On-screen Show (4:3)</PresentationFormat>
  <Paragraphs>228</Paragraphs>
  <Slides>27</Slides>
  <Notes>27</Notes>
  <HiddenSlides>1</HiddenSlides>
  <MMClips>2</MMClips>
  <ScaleCrop>false</ScaleCrop>
  <HeadingPairs>
    <vt:vector size="8" baseType="variant">
      <vt:variant>
        <vt:lpstr>Theme</vt:lpstr>
      </vt:variant>
      <vt:variant>
        <vt:i4>1</vt:i4>
      </vt:variant>
      <vt:variant>
        <vt:lpstr>Links</vt:lpstr>
      </vt:variant>
      <vt:variant>
        <vt:i4>7</vt:i4>
      </vt:variant>
      <vt:variant>
        <vt:lpstr>Embedded OLE Servers</vt:lpstr>
      </vt:variant>
      <vt:variant>
        <vt:i4>3</vt:i4>
      </vt:variant>
      <vt:variant>
        <vt:lpstr>Slide Titles</vt:lpstr>
      </vt:variant>
      <vt:variant>
        <vt:i4>27</vt:i4>
      </vt:variant>
    </vt:vector>
  </HeadingPairs>
  <TitlesOfParts>
    <vt:vector size="38" baseType="lpstr">
      <vt:lpstr>Blends</vt:lpstr>
      <vt:lpstr>Macintosh HD:Users:sergeikrasheninnikov:Desktop:Sergei Krash:2012:Meetings-2012:SciDac-kick off:Krash-talk.doc!OLE_LINK9</vt:lpstr>
      <vt:lpstr>Macintosh HD:Users:sergeikrasheninnikov:Desktop:Sergei Krash:2012:Meetings-2012:IAEA-2012:IAEA-paper:Krash.S-TH-3-2-paper-f.doc!OLE_LINK10</vt:lpstr>
      <vt:lpstr>Macintosh HD:Users:sergeikrasheninnikov:Desktop:Sergei Krash:2012:Meetings-2012:IAEA-2012:IAEA-paper:Krash.S-TH-3-2-paper-f.doc!OLE_LINK11</vt:lpstr>
      <vt:lpstr>Macintosh HD:Users:sergeikrasheninnikov:Desktop:Sergei Krash:2012:Meetings-2012:IAEA-2012:IAEA-paper:Krash.S-TH-3-2-paper-f.doc!OLE_LINK12</vt:lpstr>
      <vt:lpstr>Macintosh HD:Users:sergeikrasheninnikov:Desktop:Sergei Krash:2012:Meetings-2012:IAEA-2012:IAEA-paper:Krash.S-TH-3-2-paper-f.doc!OLE_LINK13</vt:lpstr>
      <vt:lpstr>Macintosh HD:Users:sergeikrasheninnikov:Desktop:Sergei Krash:2012:Meetings-2012:IAEA-2012:IAEA-paper:Krash.S-TH-3-2-paper-f.doc!OLE_LINK14</vt:lpstr>
      <vt:lpstr>Macintosh HD:Users:sergeikrasheninnikov:Desktop:Sergei Krash:2012:Meetings-2012:IAEA-2012:IAEA-paper:Krash.S-TH-3-2-paper-f.doc!OLE_LINK15</vt:lpstr>
      <vt:lpstr>Picture</vt:lpstr>
      <vt:lpstr>Equation</vt:lpstr>
      <vt:lpstr>Document</vt:lpstr>
      <vt:lpstr>On Edge Plasma, First Wall, and Dust Issues in Fusion Devices</vt:lpstr>
      <vt:lpstr>   Introduction</vt:lpstr>
      <vt:lpstr>   Introduction (con-ed)</vt:lpstr>
      <vt:lpstr>   Introduction (con-ed)</vt:lpstr>
      <vt:lpstr>Blob dynamics</vt:lpstr>
      <vt:lpstr>Blob dynamics (con-ed)</vt:lpstr>
      <vt:lpstr>Blob dynamics (con-ed)</vt:lpstr>
      <vt:lpstr>Blob dynamics (con-ed)</vt:lpstr>
      <vt:lpstr>2D modeling of intermittent edge and SOL plasma transport</vt:lpstr>
      <vt:lpstr>2D modeling of intermittent edge and SOL plasma transport (con-ed)</vt:lpstr>
      <vt:lpstr>2D modeling of intermittent edge and SOL plasma transport (con-ed)</vt:lpstr>
      <vt:lpstr>2D modeling of intermittent edge and SOL plasma transport (con-ed)</vt:lpstr>
      <vt:lpstr>Transport of H/He species in wall material</vt:lpstr>
      <vt:lpstr>Transport of H/He species in wall material (con-ed)</vt:lpstr>
      <vt:lpstr>Transport of H/He species in wall material (con-ed)</vt:lpstr>
      <vt:lpstr>Transport of H/He species in wall material (con-ed)</vt:lpstr>
      <vt:lpstr>Transport of H/He species in wall material (con-ed)</vt:lpstr>
      <vt:lpstr>Transport of H/He species in wall material (con-ed)</vt:lpstr>
      <vt:lpstr>Physics of coupled plasma-wall interactions: dynamic wall response </vt:lpstr>
      <vt:lpstr>Physics of coupled plasma-wall interactions: dynamic wall response (con-ed) </vt:lpstr>
      <vt:lpstr>Impact of dust on edge plasma performance </vt:lpstr>
      <vt:lpstr>Impact of dust on edge plasma performance (con-ed)</vt:lpstr>
      <vt:lpstr>PowerPoint Presentation</vt:lpstr>
      <vt:lpstr>Impact of dust on edge plasma performance (con-ed) </vt:lpstr>
      <vt:lpstr>Conclusions</vt:lpstr>
      <vt:lpstr>Conclusions (con-ed)</vt:lpstr>
      <vt:lpstr>Acknowledgements</vt:lpstr>
    </vt:vector>
  </TitlesOfParts>
  <Company>Office 2004 Test Drive User</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1</dc:title>
  <dc:creator>Office 2004 Test Drive User</dc:creator>
  <cp:lastModifiedBy>Computer User</cp:lastModifiedBy>
  <cp:revision>176</cp:revision>
  <cp:lastPrinted>2010-06-03T18:37:43Z</cp:lastPrinted>
  <dcterms:created xsi:type="dcterms:W3CDTF">2012-10-05T23:19:08Z</dcterms:created>
  <dcterms:modified xsi:type="dcterms:W3CDTF">2012-10-10T15:38:43Z</dcterms:modified>
</cp:coreProperties>
</file>