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5"/>
  </p:notesMasterIdLst>
  <p:handoutMasterIdLst>
    <p:handoutMasterId r:id="rId26"/>
  </p:handoutMasterIdLst>
  <p:sldIdLst>
    <p:sldId id="503" r:id="rId2"/>
    <p:sldId id="501" r:id="rId3"/>
    <p:sldId id="512" r:id="rId4"/>
    <p:sldId id="520" r:id="rId5"/>
    <p:sldId id="478" r:id="rId6"/>
    <p:sldId id="519" r:id="rId7"/>
    <p:sldId id="530" r:id="rId8"/>
    <p:sldId id="526" r:id="rId9"/>
    <p:sldId id="527" r:id="rId10"/>
    <p:sldId id="523" r:id="rId11"/>
    <p:sldId id="525" r:id="rId12"/>
    <p:sldId id="529" r:id="rId13"/>
    <p:sldId id="504" r:id="rId14"/>
    <p:sldId id="505" r:id="rId15"/>
    <p:sldId id="506" r:id="rId16"/>
    <p:sldId id="507" r:id="rId17"/>
    <p:sldId id="510" r:id="rId18"/>
    <p:sldId id="511" r:id="rId19"/>
    <p:sldId id="486" r:id="rId20"/>
    <p:sldId id="487" r:id="rId21"/>
    <p:sldId id="509" r:id="rId22"/>
    <p:sldId id="517" r:id="rId23"/>
    <p:sldId id="518" r:id="rId24"/>
  </p:sldIdLst>
  <p:sldSz cx="9144000" cy="6858000" type="screen4x3"/>
  <p:notesSz cx="6797675" cy="9926638"/>
  <p:defaultTextStyle>
    <a:defPPr>
      <a:defRPr lang="en-GB"/>
    </a:defPPr>
    <a:lvl1pPr algn="l" rtl="0" eaLnBrk="0" fontAlgn="base" hangingPunct="0">
      <a:spcBef>
        <a:spcPct val="0"/>
      </a:spcBef>
      <a:spcAft>
        <a:spcPct val="0"/>
      </a:spcAft>
      <a:defRPr sz="2400"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sz="2400"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sz="2400"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Century Gothic" pitchFamily="34" charset="0"/>
        <a:ea typeface="+mn-ea"/>
        <a:cs typeface="+mn-cs"/>
      </a:defRPr>
    </a:lvl5pPr>
    <a:lvl6pPr marL="2286000" algn="l" defTabSz="914400" rtl="0" eaLnBrk="1" latinLnBrk="0" hangingPunct="1">
      <a:defRPr sz="2400" kern="1200">
        <a:solidFill>
          <a:schemeClr val="tx1"/>
        </a:solidFill>
        <a:latin typeface="Century Gothic" pitchFamily="34" charset="0"/>
        <a:ea typeface="+mn-ea"/>
        <a:cs typeface="+mn-cs"/>
      </a:defRPr>
    </a:lvl6pPr>
    <a:lvl7pPr marL="2743200" algn="l" defTabSz="914400" rtl="0" eaLnBrk="1" latinLnBrk="0" hangingPunct="1">
      <a:defRPr sz="2400" kern="1200">
        <a:solidFill>
          <a:schemeClr val="tx1"/>
        </a:solidFill>
        <a:latin typeface="Century Gothic" pitchFamily="34" charset="0"/>
        <a:ea typeface="+mn-ea"/>
        <a:cs typeface="+mn-cs"/>
      </a:defRPr>
    </a:lvl7pPr>
    <a:lvl8pPr marL="3200400" algn="l" defTabSz="914400" rtl="0" eaLnBrk="1" latinLnBrk="0" hangingPunct="1">
      <a:defRPr sz="2400" kern="1200">
        <a:solidFill>
          <a:schemeClr val="tx1"/>
        </a:solidFill>
        <a:latin typeface="Century Gothic" pitchFamily="34" charset="0"/>
        <a:ea typeface="+mn-ea"/>
        <a:cs typeface="+mn-cs"/>
      </a:defRPr>
    </a:lvl8pPr>
    <a:lvl9pPr marL="3657600" algn="l" defTabSz="914400" rtl="0" eaLnBrk="1" latinLnBrk="0" hangingPunct="1">
      <a:defRPr sz="2400" kern="1200">
        <a:solidFill>
          <a:schemeClr val="tx1"/>
        </a:solidFill>
        <a:latin typeface="Century Gothic"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 Hawryluk" initials="RH" lastIdx="7" clrIdx="0"/>
  <p:cmAuthor id="1" name="Motojima Osamu" initials="MO"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FFCC00"/>
    <a:srgbClr val="FF9900"/>
    <a:srgbClr val="99CCFF"/>
    <a:srgbClr val="FFFFCC"/>
    <a:srgbClr val="FFCCFF"/>
    <a:srgbClr val="FFCC99"/>
    <a:srgbClr val="9999FF"/>
    <a:srgbClr val="CCD3F6"/>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87937" autoAdjust="0"/>
  </p:normalViewPr>
  <p:slideViewPr>
    <p:cSldViewPr>
      <p:cViewPr>
        <p:scale>
          <a:sx n="70" d="100"/>
          <a:sy n="70" d="100"/>
        </p:scale>
        <p:origin x="-134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1" d="100"/>
          <a:sy n="51" d="100"/>
        </p:scale>
        <p:origin x="-295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2"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34" tIns="45767" rIns="91534" bIns="45767" numCol="1" anchor="t" anchorCtr="0" compatLnSpc="1">
            <a:prstTxWarp prst="textNoShape">
              <a:avLst/>
            </a:prstTxWarp>
          </a:bodyPr>
          <a:lstStyle>
            <a:lvl1pPr>
              <a:defRPr sz="1200">
                <a:latin typeface="Arial" charset="0"/>
              </a:defRPr>
            </a:lvl1pPr>
          </a:lstStyle>
          <a:p>
            <a:endParaRPr lang="en-GB"/>
          </a:p>
        </p:txBody>
      </p:sp>
      <p:sp>
        <p:nvSpPr>
          <p:cNvPr id="9219" name="Rectangle 3"/>
          <p:cNvSpPr>
            <a:spLocks noGrp="1" noChangeArrowheads="1"/>
          </p:cNvSpPr>
          <p:nvPr>
            <p:ph type="dt" sz="quarter" idx="1"/>
          </p:nvPr>
        </p:nvSpPr>
        <p:spPr bwMode="auto">
          <a:xfrm>
            <a:off x="3852018"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34" tIns="45767" rIns="91534" bIns="45767" numCol="1" anchor="t" anchorCtr="0" compatLnSpc="1">
            <a:prstTxWarp prst="textNoShape">
              <a:avLst/>
            </a:prstTxWarp>
          </a:bodyPr>
          <a:lstStyle>
            <a:lvl1pPr algn="r">
              <a:defRPr sz="1200">
                <a:latin typeface="Arial" charset="0"/>
              </a:defRPr>
            </a:lvl1pPr>
          </a:lstStyle>
          <a:p>
            <a:endParaRPr lang="en-GB"/>
          </a:p>
        </p:txBody>
      </p:sp>
      <p:sp>
        <p:nvSpPr>
          <p:cNvPr id="9220" name="Rectangle 4"/>
          <p:cNvSpPr>
            <a:spLocks noGrp="1" noChangeArrowheads="1"/>
          </p:cNvSpPr>
          <p:nvPr>
            <p:ph type="ftr" sz="quarter" idx="2"/>
          </p:nvPr>
        </p:nvSpPr>
        <p:spPr bwMode="auto">
          <a:xfrm>
            <a:off x="2" y="9430308"/>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34" tIns="45767" rIns="91534" bIns="45767" numCol="1" anchor="b" anchorCtr="0" compatLnSpc="1">
            <a:prstTxWarp prst="textNoShape">
              <a:avLst/>
            </a:prstTxWarp>
          </a:bodyPr>
          <a:lstStyle>
            <a:lvl1pPr>
              <a:defRPr sz="1200">
                <a:latin typeface="Arial" charset="0"/>
              </a:defRPr>
            </a:lvl1pPr>
          </a:lstStyle>
          <a:p>
            <a:endParaRPr lang="en-GB"/>
          </a:p>
        </p:txBody>
      </p:sp>
      <p:sp>
        <p:nvSpPr>
          <p:cNvPr id="9221" name="Rectangle 5"/>
          <p:cNvSpPr>
            <a:spLocks noGrp="1" noChangeArrowheads="1"/>
          </p:cNvSpPr>
          <p:nvPr>
            <p:ph type="sldNum" sz="quarter" idx="3"/>
          </p:nvPr>
        </p:nvSpPr>
        <p:spPr bwMode="auto">
          <a:xfrm>
            <a:off x="3852018" y="9430308"/>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34" tIns="45767" rIns="91534" bIns="45767" numCol="1" anchor="b" anchorCtr="0" compatLnSpc="1">
            <a:prstTxWarp prst="textNoShape">
              <a:avLst/>
            </a:prstTxWarp>
          </a:bodyPr>
          <a:lstStyle>
            <a:lvl1pPr algn="r">
              <a:defRPr sz="1200">
                <a:latin typeface="Arial" charset="0"/>
              </a:defRPr>
            </a:lvl1pPr>
          </a:lstStyle>
          <a:p>
            <a:fld id="{C5029E26-3CDE-4E2A-9243-F4CFA73F77C0}" type="slidenum">
              <a:rPr lang="en-GB"/>
              <a:pPr/>
              <a:t>‹#›</a:t>
            </a:fld>
            <a:endParaRPr lang="en-GB"/>
          </a:p>
        </p:txBody>
      </p:sp>
    </p:spTree>
    <p:extLst>
      <p:ext uri="{BB962C8B-B14F-4D97-AF65-F5344CB8AC3E}">
        <p14:creationId xmlns:p14="http://schemas.microsoft.com/office/powerpoint/2010/main" val="581971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34" tIns="45767" rIns="91534" bIns="45767" numCol="1" anchor="t" anchorCtr="0" compatLnSpc="1">
            <a:prstTxWarp prst="textNoShape">
              <a:avLst/>
            </a:prstTxWarp>
          </a:bodyPr>
          <a:lstStyle>
            <a:lvl1pPr>
              <a:defRPr sz="1200">
                <a:latin typeface="Arial" charset="0"/>
              </a:defRPr>
            </a:lvl1pPr>
          </a:lstStyle>
          <a:p>
            <a:endParaRPr lang="en-GB"/>
          </a:p>
        </p:txBody>
      </p:sp>
      <p:sp>
        <p:nvSpPr>
          <p:cNvPr id="4099" name="Rectangle 3"/>
          <p:cNvSpPr>
            <a:spLocks noGrp="1" noChangeArrowheads="1"/>
          </p:cNvSpPr>
          <p:nvPr>
            <p:ph type="dt" idx="1"/>
          </p:nvPr>
        </p:nvSpPr>
        <p:spPr bwMode="auto">
          <a:xfrm>
            <a:off x="3852018"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34" tIns="45767" rIns="91534" bIns="45767" numCol="1" anchor="t" anchorCtr="0" compatLnSpc="1">
            <a:prstTxWarp prst="textNoShape">
              <a:avLst/>
            </a:prstTxWarp>
          </a:bodyPr>
          <a:lstStyle>
            <a:lvl1pPr algn="r">
              <a:defRPr sz="1200">
                <a:latin typeface="Arial" charset="0"/>
              </a:defRPr>
            </a:lvl1pPr>
          </a:lstStyle>
          <a:p>
            <a:endParaRPr lang="en-GB"/>
          </a:p>
        </p:txBody>
      </p:sp>
      <p:sp>
        <p:nvSpPr>
          <p:cNvPr id="41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6359" y="4715156"/>
            <a:ext cx="4984962" cy="446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34" tIns="45767" rIns="91534" bIns="4576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Rectangle 6"/>
          <p:cNvSpPr>
            <a:spLocks noGrp="1" noChangeArrowheads="1"/>
          </p:cNvSpPr>
          <p:nvPr>
            <p:ph type="ftr" sz="quarter" idx="4"/>
          </p:nvPr>
        </p:nvSpPr>
        <p:spPr bwMode="auto">
          <a:xfrm>
            <a:off x="2" y="9430308"/>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34" tIns="45767" rIns="91534" bIns="45767" numCol="1" anchor="b" anchorCtr="0" compatLnSpc="1">
            <a:prstTxWarp prst="textNoShape">
              <a:avLst/>
            </a:prstTxWarp>
          </a:bodyPr>
          <a:lstStyle>
            <a:lvl1pPr>
              <a:defRPr sz="1200">
                <a:latin typeface="Arial" charset="0"/>
              </a:defRPr>
            </a:lvl1pPr>
          </a:lstStyle>
          <a:p>
            <a:endParaRPr lang="en-GB"/>
          </a:p>
        </p:txBody>
      </p:sp>
      <p:sp>
        <p:nvSpPr>
          <p:cNvPr id="4103" name="Rectangle 7"/>
          <p:cNvSpPr>
            <a:spLocks noGrp="1" noChangeArrowheads="1"/>
          </p:cNvSpPr>
          <p:nvPr>
            <p:ph type="sldNum" sz="quarter" idx="5"/>
          </p:nvPr>
        </p:nvSpPr>
        <p:spPr bwMode="auto">
          <a:xfrm>
            <a:off x="3852018" y="9430308"/>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34" tIns="45767" rIns="91534" bIns="45767" numCol="1" anchor="b" anchorCtr="0" compatLnSpc="1">
            <a:prstTxWarp prst="textNoShape">
              <a:avLst/>
            </a:prstTxWarp>
          </a:bodyPr>
          <a:lstStyle>
            <a:lvl1pPr algn="r">
              <a:defRPr sz="1200">
                <a:latin typeface="Arial" charset="0"/>
              </a:defRPr>
            </a:lvl1pPr>
          </a:lstStyle>
          <a:p>
            <a:fld id="{4D204273-9E39-4C9A-A251-EF1633DCAA43}" type="slidenum">
              <a:rPr lang="en-GB"/>
              <a:pPr/>
              <a:t>‹#›</a:t>
            </a:fld>
            <a:endParaRPr lang="en-GB"/>
          </a:p>
        </p:txBody>
      </p:sp>
    </p:spTree>
    <p:extLst>
      <p:ext uri="{BB962C8B-B14F-4D97-AF65-F5344CB8AC3E}">
        <p14:creationId xmlns:p14="http://schemas.microsoft.com/office/powerpoint/2010/main" val="29439932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204273-9E39-4C9A-A251-EF1633DCAA43}" type="slidenum">
              <a:rPr lang="en-GB" smtClean="0"/>
              <a:pPr/>
              <a:t>1</a:t>
            </a:fld>
            <a:endParaRPr lang="en-GB"/>
          </a:p>
        </p:txBody>
      </p:sp>
    </p:spTree>
    <p:extLst>
      <p:ext uri="{BB962C8B-B14F-4D97-AF65-F5344CB8AC3E}">
        <p14:creationId xmlns:p14="http://schemas.microsoft.com/office/powerpoint/2010/main" val="2697763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204273-9E39-4C9A-A251-EF1633DCAA43}" type="slidenum">
              <a:rPr lang="en-GB" smtClean="0"/>
              <a:pPr/>
              <a:t>2</a:t>
            </a:fld>
            <a:endParaRPr lang="en-GB"/>
          </a:p>
        </p:txBody>
      </p:sp>
    </p:spTree>
    <p:extLst>
      <p:ext uri="{BB962C8B-B14F-4D97-AF65-F5344CB8AC3E}">
        <p14:creationId xmlns:p14="http://schemas.microsoft.com/office/powerpoint/2010/main" val="78018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smtClean="0">
              <a:latin typeface="Arial" pitchFamily="34" charset="0"/>
              <a:ea typeface="ＭＳ Ｐゴシック" pitchFamily="34" charset="-128"/>
            </a:endParaRPr>
          </a:p>
        </p:txBody>
      </p:sp>
      <p:sp>
        <p:nvSpPr>
          <p:cNvPr id="58372" name="スライド番号プレースホルダー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99539" eaLnBrk="0" hangingPunct="0">
              <a:defRPr sz="4000" b="1">
                <a:solidFill>
                  <a:schemeClr val="tx1"/>
                </a:solidFill>
                <a:latin typeface="Arial" pitchFamily="34" charset="0"/>
                <a:ea typeface="ＭＳ Ｐゴシック" pitchFamily="34" charset="-128"/>
              </a:defRPr>
            </a:lvl1pPr>
            <a:lvl2pPr marL="745105" indent="-286579" defTabSz="899539" eaLnBrk="0" hangingPunct="0">
              <a:defRPr sz="4000" b="1">
                <a:solidFill>
                  <a:schemeClr val="tx1"/>
                </a:solidFill>
                <a:latin typeface="Arial" pitchFamily="34" charset="0"/>
                <a:ea typeface="ＭＳ Ｐゴシック" pitchFamily="34" charset="-128"/>
              </a:defRPr>
            </a:lvl2pPr>
            <a:lvl3pPr marL="1146315" indent="-229263" defTabSz="899539" eaLnBrk="0" hangingPunct="0">
              <a:defRPr sz="4000" b="1">
                <a:solidFill>
                  <a:schemeClr val="tx1"/>
                </a:solidFill>
                <a:latin typeface="Arial" pitchFamily="34" charset="0"/>
                <a:ea typeface="ＭＳ Ｐゴシック" pitchFamily="34" charset="-128"/>
              </a:defRPr>
            </a:lvl3pPr>
            <a:lvl4pPr marL="1604841" indent="-229263" defTabSz="899539" eaLnBrk="0" hangingPunct="0">
              <a:defRPr sz="4000" b="1">
                <a:solidFill>
                  <a:schemeClr val="tx1"/>
                </a:solidFill>
                <a:latin typeface="Arial" pitchFamily="34" charset="0"/>
                <a:ea typeface="ＭＳ Ｐゴシック" pitchFamily="34" charset="-128"/>
              </a:defRPr>
            </a:lvl4pPr>
            <a:lvl5pPr marL="2063366" indent="-229263" defTabSz="899539" eaLnBrk="0" hangingPunct="0">
              <a:defRPr sz="4000" b="1">
                <a:solidFill>
                  <a:schemeClr val="tx1"/>
                </a:solidFill>
                <a:latin typeface="Arial" pitchFamily="34" charset="0"/>
                <a:ea typeface="ＭＳ Ｐゴシック" pitchFamily="34" charset="-128"/>
              </a:defRPr>
            </a:lvl5pPr>
            <a:lvl6pPr marL="2521892"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80418"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38944"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97470"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eaLnBrk="1" hangingPunct="1"/>
            <a:fld id="{15909917-8814-43FA-BC4C-0A6B63B14B24}" type="slidenum">
              <a:rPr lang="en-GB" sz="1200" b="0"/>
              <a:pPr eaLnBrk="1" hangingPunct="1"/>
              <a:t>8</a:t>
            </a:fld>
            <a:endParaRPr lang="en-GB" sz="12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smtClean="0">
              <a:latin typeface="Arial" pitchFamily="34" charset="0"/>
              <a:ea typeface="ＭＳ Ｐゴシック" pitchFamily="34" charset="-128"/>
            </a:endParaRPr>
          </a:p>
        </p:txBody>
      </p:sp>
      <p:sp>
        <p:nvSpPr>
          <p:cNvPr id="58372" name="スライド番号プレースホルダー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99539" eaLnBrk="0" hangingPunct="0">
              <a:defRPr sz="4000" b="1">
                <a:solidFill>
                  <a:schemeClr val="tx1"/>
                </a:solidFill>
                <a:latin typeface="Arial" pitchFamily="34" charset="0"/>
                <a:ea typeface="ＭＳ Ｐゴシック" pitchFamily="34" charset="-128"/>
              </a:defRPr>
            </a:lvl1pPr>
            <a:lvl2pPr marL="745105" indent="-286579" defTabSz="899539" eaLnBrk="0" hangingPunct="0">
              <a:defRPr sz="4000" b="1">
                <a:solidFill>
                  <a:schemeClr val="tx1"/>
                </a:solidFill>
                <a:latin typeface="Arial" pitchFamily="34" charset="0"/>
                <a:ea typeface="ＭＳ Ｐゴシック" pitchFamily="34" charset="-128"/>
              </a:defRPr>
            </a:lvl2pPr>
            <a:lvl3pPr marL="1146315" indent="-229263" defTabSz="899539" eaLnBrk="0" hangingPunct="0">
              <a:defRPr sz="4000" b="1">
                <a:solidFill>
                  <a:schemeClr val="tx1"/>
                </a:solidFill>
                <a:latin typeface="Arial" pitchFamily="34" charset="0"/>
                <a:ea typeface="ＭＳ Ｐゴシック" pitchFamily="34" charset="-128"/>
              </a:defRPr>
            </a:lvl3pPr>
            <a:lvl4pPr marL="1604841" indent="-229263" defTabSz="899539" eaLnBrk="0" hangingPunct="0">
              <a:defRPr sz="4000" b="1">
                <a:solidFill>
                  <a:schemeClr val="tx1"/>
                </a:solidFill>
                <a:latin typeface="Arial" pitchFamily="34" charset="0"/>
                <a:ea typeface="ＭＳ Ｐゴシック" pitchFamily="34" charset="-128"/>
              </a:defRPr>
            </a:lvl4pPr>
            <a:lvl5pPr marL="2063366" indent="-229263" defTabSz="899539" eaLnBrk="0" hangingPunct="0">
              <a:defRPr sz="4000" b="1">
                <a:solidFill>
                  <a:schemeClr val="tx1"/>
                </a:solidFill>
                <a:latin typeface="Arial" pitchFamily="34" charset="0"/>
                <a:ea typeface="ＭＳ Ｐゴシック" pitchFamily="34" charset="-128"/>
              </a:defRPr>
            </a:lvl5pPr>
            <a:lvl6pPr marL="2521892"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80418"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38944"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97470" indent="-229263" algn="ctr" defTabSz="899539"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eaLnBrk="1" hangingPunct="1"/>
            <a:fld id="{E64D4BD2-B9B7-4918-B5DD-8EF41B21D06A}" type="slidenum">
              <a:rPr lang="en-GB" sz="1200" b="0"/>
              <a:pPr eaLnBrk="1" hangingPunct="1"/>
              <a:t>9</a:t>
            </a:fld>
            <a:endParaRPr lang="en-GB" sz="1200"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10 October, March 2013</a:t>
            </a:r>
            <a:r>
              <a:rPr lang="ja-JP" altLang="en-US" dirty="0" smtClean="0"/>
              <a:t>にテストコンボイ</a:t>
            </a:r>
            <a:r>
              <a:rPr lang="en-US" altLang="ja-JP" dirty="0" smtClean="0"/>
              <a:t>, 2014</a:t>
            </a:r>
            <a:r>
              <a:rPr lang="ja-JP" altLang="en-US" dirty="0" smtClean="0"/>
              <a:t>から実際に動き出す。道路の</a:t>
            </a:r>
            <a:r>
              <a:rPr lang="en-US" altLang="ja-JP" dirty="0" smtClean="0"/>
              <a:t>39%</a:t>
            </a:r>
            <a:r>
              <a:rPr lang="ja-JP" altLang="en-US" dirty="0" smtClean="0"/>
              <a:t>に現状問題が発見、</a:t>
            </a:r>
            <a:r>
              <a:rPr lang="en-US" altLang="ja-JP" dirty="0" smtClean="0"/>
              <a:t>itinerary plan</a:t>
            </a:r>
            <a:r>
              <a:rPr lang="ja-JP" altLang="en-US" dirty="0" smtClean="0"/>
              <a:t>は完成</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23022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252536" y="1772816"/>
            <a:ext cx="80010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59839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369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7834116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116632"/>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038" name="Picture 14" descr="PowerPoint_Graph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28368"/>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 Box 15"/>
          <p:cNvSpPr txBox="1">
            <a:spLocks noChangeArrowheads="1"/>
          </p:cNvSpPr>
          <p:nvPr/>
        </p:nvSpPr>
        <p:spPr bwMode="auto">
          <a:xfrm>
            <a:off x="2627784" y="6383046"/>
            <a:ext cx="55095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indent="0" algn="l" defTabSz="914400" rtl="0" eaLnBrk="0" fontAlgn="base" latinLnBrk="0" hangingPunct="0">
              <a:lnSpc>
                <a:spcPct val="100000"/>
              </a:lnSpc>
              <a:spcBef>
                <a:spcPct val="50000"/>
              </a:spcBef>
              <a:spcAft>
                <a:spcPct val="0"/>
              </a:spcAft>
              <a:buClrTx/>
              <a:buSzTx/>
              <a:buFontTx/>
              <a:buNone/>
              <a:tabLst/>
              <a:defRPr/>
            </a:pPr>
            <a:r>
              <a:rPr kumimoji="0" lang="en-US" altLang="ja-JP" sz="1200" b="1" baseline="0" dirty="0" smtClean="0">
                <a:solidFill>
                  <a:srgbClr val="0033CC"/>
                </a:solidFill>
                <a:latin typeface="Arial" charset="0"/>
              </a:rPr>
              <a:t>24</a:t>
            </a:r>
            <a:r>
              <a:rPr kumimoji="0" lang="en-US" altLang="ja-JP" sz="1200" b="1" baseline="30000" dirty="0" smtClean="0">
                <a:solidFill>
                  <a:srgbClr val="0033CC"/>
                </a:solidFill>
                <a:latin typeface="Arial" charset="0"/>
              </a:rPr>
              <a:t>th</a:t>
            </a:r>
            <a:r>
              <a:rPr kumimoji="0" lang="en-US" altLang="ja-JP" sz="1200" b="1" baseline="0" dirty="0" smtClean="0">
                <a:solidFill>
                  <a:srgbClr val="0033CC"/>
                </a:solidFill>
                <a:latin typeface="Arial" charset="0"/>
              </a:rPr>
              <a:t> IAEA Fusion Energy Conference,  San Diego, 8-13 October 2012</a:t>
            </a:r>
            <a:endParaRPr kumimoji="0" lang="en-GB" altLang="ja-JP" sz="1200" b="1" baseline="0" dirty="0" smtClean="0">
              <a:solidFill>
                <a:srgbClr val="0033CC"/>
              </a:solidFill>
              <a:latin typeface="Arial" charset="0"/>
            </a:endParaRPr>
          </a:p>
        </p:txBody>
      </p:sp>
      <p:sp>
        <p:nvSpPr>
          <p:cNvPr id="1040" name="Text Box 16"/>
          <p:cNvSpPr txBox="1">
            <a:spLocks noChangeArrowheads="1"/>
          </p:cNvSpPr>
          <p:nvPr/>
        </p:nvSpPr>
        <p:spPr bwMode="auto">
          <a:xfrm>
            <a:off x="8354516" y="6409679"/>
            <a:ext cx="8640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en-GB" sz="1000" b="1" dirty="0" smtClean="0">
                <a:solidFill>
                  <a:srgbClr val="0033CC"/>
                </a:solidFill>
                <a:latin typeface="+mj-lt"/>
              </a:rPr>
              <a:t>Slide </a:t>
            </a:r>
            <a:fld id="{47BA91C2-74BF-4480-8BF1-C44F20807924}" type="slidenum">
              <a:rPr lang="en-GB" sz="1000" b="1" smtClean="0">
                <a:solidFill>
                  <a:srgbClr val="0033CC"/>
                </a:solidFill>
                <a:latin typeface="+mj-lt"/>
              </a:rPr>
              <a:pPr>
                <a:spcBef>
                  <a:spcPct val="50000"/>
                </a:spcBef>
              </a:pPr>
              <a:t>‹#›</a:t>
            </a:fld>
            <a:r>
              <a:rPr lang="en-GB" sz="1000" b="1" dirty="0" smtClean="0">
                <a:solidFill>
                  <a:srgbClr val="0033CC"/>
                </a:solidFill>
                <a:latin typeface="+mj-lt"/>
              </a:rPr>
              <a:t>/23</a:t>
            </a:r>
            <a:endParaRPr lang="en-GB" sz="1000" b="1" dirty="0">
              <a:solidFill>
                <a:srgbClr val="0033CC"/>
              </a:solidFill>
              <a:latin typeface="+mj-lt"/>
            </a:endParaRP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Lst>
  <p:timing>
    <p:tnLst>
      <p:par>
        <p:cTn id="1" dur="indefinite" restart="never" nodeType="tmRoot"/>
      </p:par>
    </p:tnLst>
  </p:timing>
  <p:hf sldNum="0" hd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wmf"/><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0" y="-23754"/>
            <a:ext cx="9142320" cy="6315834"/>
          </a:xfrm>
          <a:prstGeom prst="rect">
            <a:avLst/>
          </a:prstGeom>
        </p:spPr>
      </p:pic>
      <p:sp>
        <p:nvSpPr>
          <p:cNvPr id="4" name="Title 1"/>
          <p:cNvSpPr txBox="1">
            <a:spLocks/>
          </p:cNvSpPr>
          <p:nvPr/>
        </p:nvSpPr>
        <p:spPr bwMode="auto">
          <a:xfrm>
            <a:off x="81242" y="421213"/>
            <a:ext cx="8915400" cy="128138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a:lstStyle>
          <a:p>
            <a:pPr>
              <a:lnSpc>
                <a:spcPts val="4000"/>
              </a:lnSpc>
            </a:pPr>
            <a:r>
              <a:rPr lang="en-GB" sz="4800" dirty="0" smtClean="0">
                <a:ln>
                  <a:solidFill>
                    <a:schemeClr val="tx1"/>
                  </a:solidFill>
                </a:ln>
                <a:solidFill>
                  <a:srgbClr val="FFFF00"/>
                </a:solidFill>
                <a:effectLst>
                  <a:outerShdw blurRad="38100" dist="38100" dir="2700000" algn="tl">
                    <a:srgbClr val="000000">
                      <a:alpha val="43137"/>
                    </a:srgbClr>
                  </a:outerShdw>
                </a:effectLst>
                <a:latin typeface="Tahoma" pitchFamily="34" charset="0"/>
              </a:rPr>
              <a:t>Status</a:t>
            </a:r>
            <a:r>
              <a:rPr lang="en-GB" sz="4800" dirty="0" smtClean="0">
                <a:solidFill>
                  <a:srgbClr val="FFFF00"/>
                </a:solidFill>
                <a:effectLst>
                  <a:outerShdw blurRad="38100" dist="38100" dir="2700000" algn="tl">
                    <a:srgbClr val="000000">
                      <a:alpha val="43137"/>
                    </a:srgbClr>
                  </a:outerShdw>
                </a:effectLst>
                <a:latin typeface="Tahoma" pitchFamily="34" charset="0"/>
              </a:rPr>
              <a:t> of ITER Project</a:t>
            </a:r>
            <a:endParaRPr lang="en-GB" sz="4800" dirty="0">
              <a:solidFill>
                <a:srgbClr val="FFFF00"/>
              </a:solidFill>
              <a:effectLst>
                <a:outerShdw blurRad="38100" dist="38100" dir="2700000" algn="tl">
                  <a:srgbClr val="000000">
                    <a:alpha val="43137"/>
                  </a:srgbClr>
                </a:outerShdw>
              </a:effectLst>
              <a:latin typeface="Tahoma" pitchFamily="34" charset="0"/>
            </a:endParaRPr>
          </a:p>
        </p:txBody>
      </p:sp>
      <p:sp>
        <p:nvSpPr>
          <p:cNvPr id="5" name="Rectangle 4"/>
          <p:cNvSpPr/>
          <p:nvPr/>
        </p:nvSpPr>
        <p:spPr>
          <a:xfrm>
            <a:off x="432277" y="1412776"/>
            <a:ext cx="8246740" cy="830997"/>
          </a:xfrm>
          <a:prstGeom prst="rect">
            <a:avLst/>
          </a:prstGeom>
          <a:effectLst>
            <a:outerShdw blurRad="50800" dist="38100" dir="18900000" algn="bl" rotWithShape="0">
              <a:prstClr val="black">
                <a:alpha val="40000"/>
              </a:prstClr>
            </a:outerShdw>
          </a:effectLst>
        </p:spPr>
        <p:txBody>
          <a:bodyPr wrap="square">
            <a:spAutoFit/>
          </a:bodyPr>
          <a:lstStyle/>
          <a:p>
            <a:pPr algn="ctr"/>
            <a:r>
              <a:rPr lang="en-US" altLang="ja-JP" sz="2800" b="1" dirty="0" smtClean="0">
                <a:solidFill>
                  <a:srgbClr val="FFFF00"/>
                </a:solidFill>
                <a:effectLst>
                  <a:outerShdw blurRad="50800" dist="50800" dir="5400000" algn="ctr" rotWithShape="0">
                    <a:prstClr val="black"/>
                  </a:outerShdw>
                </a:effectLst>
                <a:latin typeface="Tahoma" pitchFamily="34" charset="0"/>
              </a:rPr>
              <a:t>24</a:t>
            </a:r>
            <a:r>
              <a:rPr lang="en-US" altLang="ja-JP" sz="2800" b="1" baseline="30000" dirty="0" smtClean="0">
                <a:solidFill>
                  <a:srgbClr val="FFFF00"/>
                </a:solidFill>
                <a:effectLst>
                  <a:outerShdw blurRad="50800" dist="50800" dir="5400000" algn="ctr" rotWithShape="0">
                    <a:prstClr val="black"/>
                  </a:outerShdw>
                </a:effectLst>
                <a:latin typeface="Tahoma" pitchFamily="34" charset="0"/>
              </a:rPr>
              <a:t>th</a:t>
            </a:r>
            <a:r>
              <a:rPr lang="en-US" altLang="ja-JP" sz="2800" b="1" dirty="0" smtClean="0">
                <a:solidFill>
                  <a:srgbClr val="FFFF00"/>
                </a:solidFill>
                <a:effectLst>
                  <a:outerShdw blurRad="50800" dist="50800" dir="5400000" algn="ctr" rotWithShape="0">
                    <a:prstClr val="black"/>
                  </a:outerShdw>
                </a:effectLst>
                <a:latin typeface="Tahoma" pitchFamily="34" charset="0"/>
              </a:rPr>
              <a:t> IAEA Fusion Energy Conference</a:t>
            </a:r>
            <a:endParaRPr lang="en-US" altLang="ja-JP" sz="2800" b="1" dirty="0">
              <a:solidFill>
                <a:srgbClr val="FFFF00"/>
              </a:solidFill>
              <a:effectLst>
                <a:outerShdw blurRad="50800" dist="50800" dir="5400000" algn="ctr" rotWithShape="0">
                  <a:prstClr val="black"/>
                </a:outerShdw>
              </a:effectLst>
              <a:latin typeface="Tahoma" pitchFamily="34" charset="0"/>
            </a:endParaRPr>
          </a:p>
          <a:p>
            <a:pPr algn="ctr"/>
            <a:r>
              <a:rPr lang="en-US" altLang="ja-JP" sz="2000" b="1" dirty="0" smtClean="0">
                <a:solidFill>
                  <a:srgbClr val="FFFF00"/>
                </a:solidFill>
                <a:effectLst>
                  <a:outerShdw blurRad="50800" dist="50800" dir="5400000" algn="ctr" rotWithShape="0">
                    <a:prstClr val="black"/>
                  </a:outerShdw>
                </a:effectLst>
                <a:latin typeface="Tahoma" pitchFamily="34" charset="0"/>
              </a:rPr>
              <a:t>San Diego, USA,  8-13 October 2012</a:t>
            </a:r>
            <a:endParaRPr lang="en-US" altLang="ja-JP" sz="2000" b="1" dirty="0">
              <a:solidFill>
                <a:srgbClr val="FFFF00"/>
              </a:solidFill>
              <a:effectLst>
                <a:outerShdw blurRad="50800" dist="50800" dir="5400000" algn="ctr" rotWithShape="0">
                  <a:prstClr val="black"/>
                </a:outerShdw>
              </a:effectLst>
              <a:latin typeface="Tahoma" pitchFamily="34" charset="0"/>
            </a:endParaRPr>
          </a:p>
        </p:txBody>
      </p:sp>
      <p:sp>
        <p:nvSpPr>
          <p:cNvPr id="6" name="テキスト ボックス 6"/>
          <p:cNvSpPr txBox="1"/>
          <p:nvPr/>
        </p:nvSpPr>
        <p:spPr>
          <a:xfrm>
            <a:off x="3851920" y="2924944"/>
            <a:ext cx="184731" cy="461665"/>
          </a:xfrm>
          <a:prstGeom prst="rect">
            <a:avLst/>
          </a:prstGeom>
          <a:noFill/>
        </p:spPr>
        <p:txBody>
          <a:bodyPr wrap="none" rtlCol="0">
            <a:spAutoFit/>
          </a:bodyPr>
          <a:lstStyle/>
          <a:p>
            <a:endParaRPr lang="en-US" dirty="0">
              <a:solidFill>
                <a:srgbClr val="000000"/>
              </a:solidFill>
            </a:endParaRPr>
          </a:p>
        </p:txBody>
      </p:sp>
      <p:sp>
        <p:nvSpPr>
          <p:cNvPr id="10" name="Rectangle 9"/>
          <p:cNvSpPr/>
          <p:nvPr/>
        </p:nvSpPr>
        <p:spPr>
          <a:xfrm>
            <a:off x="7852" y="4365104"/>
            <a:ext cx="9141346" cy="1323439"/>
          </a:xfrm>
          <a:prstGeom prst="rect">
            <a:avLst/>
          </a:prstGeom>
          <a:effectLst>
            <a:outerShdw blurRad="50800" dist="50800" algn="ctr" rotWithShape="0">
              <a:schemeClr val="tx1">
                <a:alpha val="93000"/>
              </a:schemeClr>
            </a:outerShdw>
          </a:effectLst>
        </p:spPr>
        <p:txBody>
          <a:bodyPr wrap="square">
            <a:spAutoFit/>
          </a:bodyPr>
          <a:lstStyle/>
          <a:p>
            <a:pPr algn="ctr"/>
            <a:r>
              <a:rPr lang="en-US" altLang="ja-JP" sz="2800" b="1" dirty="0">
                <a:solidFill>
                  <a:srgbClr val="FFFF00"/>
                </a:solidFill>
                <a:effectLst>
                  <a:outerShdw dist="50800" dir="12300000" algn="ctr" rotWithShape="0">
                    <a:prstClr val="black"/>
                  </a:outerShdw>
                </a:effectLst>
                <a:latin typeface="Tahoma" pitchFamily="34" charset="0"/>
              </a:rPr>
              <a:t>Osamu </a:t>
            </a:r>
            <a:r>
              <a:rPr lang="en-US" altLang="ja-JP" sz="2800" b="1" dirty="0" smtClean="0">
                <a:solidFill>
                  <a:srgbClr val="FFFF00"/>
                </a:solidFill>
                <a:effectLst>
                  <a:outerShdw dist="50800" dir="12300000" algn="ctr" rotWithShape="0">
                    <a:prstClr val="black"/>
                  </a:outerShdw>
                </a:effectLst>
                <a:latin typeface="Tahoma" pitchFamily="34" charset="0"/>
              </a:rPr>
              <a:t>Motojima </a:t>
            </a:r>
          </a:p>
          <a:p>
            <a:pPr algn="ctr"/>
            <a:r>
              <a:rPr lang="en-US" altLang="ja-JP" sz="2800" b="1" dirty="0" smtClean="0">
                <a:solidFill>
                  <a:srgbClr val="FFFF00"/>
                </a:solidFill>
                <a:effectLst>
                  <a:outerShdw dist="50800" dir="12300000" algn="ctr" rotWithShape="0">
                    <a:prstClr val="black">
                      <a:alpha val="73000"/>
                    </a:prstClr>
                  </a:outerShdw>
                </a:effectLst>
                <a:latin typeface="Tahoma" pitchFamily="34" charset="0"/>
              </a:rPr>
              <a:t>Director-General</a:t>
            </a:r>
            <a:r>
              <a:rPr lang="en-US" altLang="ja-JP" sz="2800" b="1" dirty="0" smtClean="0">
                <a:solidFill>
                  <a:srgbClr val="FFFF00"/>
                </a:solidFill>
                <a:effectLst>
                  <a:outerShdw dist="50800" dir="12300000" algn="ctr" rotWithShape="0">
                    <a:prstClr val="black"/>
                  </a:outerShdw>
                </a:effectLst>
                <a:latin typeface="Tahoma" pitchFamily="34" charset="0"/>
              </a:rPr>
              <a:t> of the ITER Organization</a:t>
            </a:r>
          </a:p>
          <a:p>
            <a:pPr algn="ctr"/>
            <a:r>
              <a:rPr lang="en-US" altLang="ja-JP" b="1" dirty="0">
                <a:solidFill>
                  <a:srgbClr val="FFFF00"/>
                </a:solidFill>
                <a:effectLst>
                  <a:outerShdw blurRad="50800" dist="50800" dir="5400000" algn="ctr" rotWithShape="0">
                    <a:prstClr val="black"/>
                  </a:outerShdw>
                </a:effectLst>
                <a:latin typeface="Tahoma" pitchFamily="34" charset="0"/>
              </a:rPr>
              <a:t>St. Paul-</a:t>
            </a:r>
            <a:r>
              <a:rPr lang="en-US" altLang="ja-JP" b="1" dirty="0" err="1">
                <a:solidFill>
                  <a:srgbClr val="FFFF00"/>
                </a:solidFill>
                <a:effectLst>
                  <a:outerShdw blurRad="50800" dist="50800" dir="5400000" algn="ctr" rotWithShape="0">
                    <a:prstClr val="black"/>
                  </a:outerShdw>
                </a:effectLst>
                <a:latin typeface="Tahoma" pitchFamily="34" charset="0"/>
              </a:rPr>
              <a:t>lez</a:t>
            </a:r>
            <a:r>
              <a:rPr lang="en-US" altLang="ja-JP" b="1" dirty="0">
                <a:solidFill>
                  <a:srgbClr val="FFFF00"/>
                </a:solidFill>
                <a:effectLst>
                  <a:outerShdw blurRad="50800" dist="50800" dir="5400000" algn="ctr" rotWithShape="0">
                    <a:prstClr val="black"/>
                  </a:outerShdw>
                </a:effectLst>
                <a:latin typeface="Tahoma" pitchFamily="34" charset="0"/>
              </a:rPr>
              <a:t>-Durance</a:t>
            </a:r>
            <a:endParaRPr lang="en-US" altLang="ja-JP" b="1" dirty="0">
              <a:solidFill>
                <a:srgbClr val="FFFF00"/>
              </a:solidFill>
              <a:effectLst>
                <a:outerShdw dist="50800" dir="12300000" algn="ctr" rotWithShape="0">
                  <a:prstClr val="black"/>
                </a:outerShdw>
              </a:effectLst>
              <a:latin typeface="Tahoma" pitchFamily="34" charset="0"/>
            </a:endParaRPr>
          </a:p>
        </p:txBody>
      </p:sp>
    </p:spTree>
    <p:extLst>
      <p:ext uri="{BB962C8B-B14F-4D97-AF65-F5344CB8AC3E}">
        <p14:creationId xmlns:p14="http://schemas.microsoft.com/office/powerpoint/2010/main" val="13271018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9"/>
          <p:cNvSpPr>
            <a:spLocks noGrp="1" noChangeArrowheads="1"/>
          </p:cNvSpPr>
          <p:nvPr>
            <p:ph type="title"/>
          </p:nvPr>
        </p:nvSpPr>
        <p:spPr>
          <a:xfrm>
            <a:off x="0" y="288032"/>
            <a:ext cx="9144000" cy="657225"/>
          </a:xfrm>
          <a:noFill/>
        </p:spPr>
        <p:txBody>
          <a:bodyPr/>
          <a:lstStyle/>
          <a:p>
            <a:pPr algn="ctr" eaLnBrk="1" hangingPunct="1"/>
            <a:r>
              <a:rPr lang="en-US" sz="2800" b="1" dirty="0" smtClean="0">
                <a:solidFill>
                  <a:srgbClr val="0033CC"/>
                </a:solidFill>
                <a:latin typeface="Arial" pitchFamily="34" charset="0"/>
                <a:ea typeface="ＭＳ Ｐゴシック" pitchFamily="34" charset="-128"/>
              </a:rPr>
              <a:t>Disruption Mitigation System Conceptual Design</a:t>
            </a:r>
          </a:p>
        </p:txBody>
      </p:sp>
      <p:pic>
        <p:nvPicPr>
          <p:cNvPr id="4"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681412"/>
            <a:ext cx="4122737"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068638"/>
            <a:ext cx="3008312"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124" name="Group 1"/>
          <p:cNvGrpSpPr>
            <a:grpSpLocks/>
          </p:cNvGrpSpPr>
          <p:nvPr/>
        </p:nvGrpSpPr>
        <p:grpSpPr bwMode="auto">
          <a:xfrm>
            <a:off x="1031875" y="5876925"/>
            <a:ext cx="2312988" cy="360363"/>
            <a:chOff x="2042765" y="4985903"/>
            <a:chExt cx="2312988" cy="360363"/>
          </a:xfrm>
        </p:grpSpPr>
        <p:sp>
          <p:nvSpPr>
            <p:cNvPr id="10" name="Rectangle 9"/>
            <p:cNvSpPr/>
            <p:nvPr/>
          </p:nvSpPr>
          <p:spPr bwMode="auto">
            <a:xfrm>
              <a:off x="2042765" y="4985903"/>
              <a:ext cx="2312988" cy="360363"/>
            </a:xfrm>
            <a:prstGeom prst="rect">
              <a:avLst/>
            </a:prstGeom>
            <a:solidFill>
              <a:schemeClr val="accent5"/>
            </a:solidFill>
            <a:ln w="9525" cap="flat" cmpd="sng" algn="ctr">
              <a:solidFill>
                <a:schemeClr val="tx1"/>
              </a:solidFill>
              <a:prstDash val="solid"/>
              <a:round/>
              <a:headEnd type="none" w="med" len="med"/>
              <a:tailEnd type="none" w="med" len="med"/>
            </a:ln>
            <a:effectLst/>
            <a:extLst/>
          </p:spPr>
          <p:txBody>
            <a:bodyPr/>
            <a:lstStyle/>
            <a:p>
              <a:endParaRPr lang="en-US"/>
            </a:p>
          </p:txBody>
        </p:sp>
        <p:sp>
          <p:nvSpPr>
            <p:cNvPr id="5133" name="TextBox 11"/>
            <p:cNvSpPr txBox="1">
              <a:spLocks noChangeArrowheads="1"/>
            </p:cNvSpPr>
            <p:nvPr/>
          </p:nvSpPr>
          <p:spPr bwMode="auto">
            <a:xfrm>
              <a:off x="2123728" y="4996222"/>
              <a:ext cx="21510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chemeClr val="tx1"/>
                  </a:solidFill>
                  <a:latin typeface="Arial" pitchFamily="34" charset="0"/>
                  <a:ea typeface="ＭＳ Ｐゴシック" pitchFamily="34" charset="-128"/>
                </a:defRPr>
              </a:lvl1pPr>
              <a:lvl2pPr marL="742950" indent="-285750" eaLnBrk="0" hangingPunct="0">
                <a:defRPr sz="4000" b="1">
                  <a:solidFill>
                    <a:schemeClr val="tx1"/>
                  </a:solidFill>
                  <a:latin typeface="Arial" pitchFamily="34" charset="0"/>
                  <a:ea typeface="ＭＳ Ｐゴシック" pitchFamily="34" charset="-128"/>
                </a:defRPr>
              </a:lvl2pPr>
              <a:lvl3pPr marL="1143000" indent="-228600" eaLnBrk="0" hangingPunct="0">
                <a:defRPr sz="4000" b="1">
                  <a:solidFill>
                    <a:schemeClr val="tx1"/>
                  </a:solidFill>
                  <a:latin typeface="Arial" pitchFamily="34" charset="0"/>
                  <a:ea typeface="ＭＳ Ｐゴシック" pitchFamily="34" charset="-128"/>
                </a:defRPr>
              </a:lvl3pPr>
              <a:lvl4pPr marL="1600200" indent="-228600" eaLnBrk="0" hangingPunct="0">
                <a:defRPr sz="4000" b="1">
                  <a:solidFill>
                    <a:schemeClr val="tx1"/>
                  </a:solidFill>
                  <a:latin typeface="Arial" pitchFamily="34" charset="0"/>
                  <a:ea typeface="ＭＳ Ｐゴシック" pitchFamily="34" charset="-128"/>
                </a:defRPr>
              </a:lvl4pPr>
              <a:lvl5pPr marL="2057400" indent="-228600" eaLnBrk="0" hangingPunct="0">
                <a:defRPr sz="4000" b="1">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eaLnBrk="1" hangingPunct="1"/>
              <a:r>
                <a:rPr lang="en-US" sz="1600">
                  <a:solidFill>
                    <a:schemeClr val="tx2"/>
                  </a:solidFill>
                  <a:latin typeface="Century Gothic" pitchFamily="34" charset="0"/>
                </a:rPr>
                <a:t>Preliminary drawing</a:t>
              </a:r>
            </a:p>
          </p:txBody>
        </p:sp>
      </p:grpSp>
      <p:grpSp>
        <p:nvGrpSpPr>
          <p:cNvPr id="5125" name="Group 14"/>
          <p:cNvGrpSpPr>
            <a:grpSpLocks/>
          </p:cNvGrpSpPr>
          <p:nvPr/>
        </p:nvGrpSpPr>
        <p:grpSpPr bwMode="auto">
          <a:xfrm>
            <a:off x="4139952" y="3789040"/>
            <a:ext cx="2312988" cy="360363"/>
            <a:chOff x="2042765" y="4985903"/>
            <a:chExt cx="2312988" cy="360363"/>
          </a:xfrm>
        </p:grpSpPr>
        <p:sp>
          <p:nvSpPr>
            <p:cNvPr id="16" name="Rectangle 15"/>
            <p:cNvSpPr/>
            <p:nvPr/>
          </p:nvSpPr>
          <p:spPr bwMode="auto">
            <a:xfrm>
              <a:off x="2042765" y="4985903"/>
              <a:ext cx="2312988" cy="360363"/>
            </a:xfrm>
            <a:prstGeom prst="rect">
              <a:avLst/>
            </a:prstGeom>
            <a:solidFill>
              <a:schemeClr val="accent5"/>
            </a:solidFill>
            <a:ln w="9525" cap="flat" cmpd="sng" algn="ctr">
              <a:solidFill>
                <a:schemeClr val="tx1"/>
              </a:solidFill>
              <a:prstDash val="solid"/>
              <a:round/>
              <a:headEnd type="none" w="med" len="med"/>
              <a:tailEnd type="none" w="med" len="med"/>
            </a:ln>
            <a:effectLst/>
            <a:extLst/>
          </p:spPr>
          <p:txBody>
            <a:bodyPr/>
            <a:lstStyle/>
            <a:p>
              <a:endParaRPr lang="en-US"/>
            </a:p>
          </p:txBody>
        </p:sp>
        <p:sp>
          <p:nvSpPr>
            <p:cNvPr id="5131" name="TextBox 16"/>
            <p:cNvSpPr txBox="1">
              <a:spLocks noChangeArrowheads="1"/>
            </p:cNvSpPr>
            <p:nvPr/>
          </p:nvSpPr>
          <p:spPr bwMode="auto">
            <a:xfrm>
              <a:off x="2123728" y="4996222"/>
              <a:ext cx="21510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chemeClr val="tx1"/>
                  </a:solidFill>
                  <a:latin typeface="Arial" pitchFamily="34" charset="0"/>
                  <a:ea typeface="ＭＳ Ｐゴシック" pitchFamily="34" charset="-128"/>
                </a:defRPr>
              </a:lvl1pPr>
              <a:lvl2pPr marL="742950" indent="-285750" eaLnBrk="0" hangingPunct="0">
                <a:defRPr sz="4000" b="1">
                  <a:solidFill>
                    <a:schemeClr val="tx1"/>
                  </a:solidFill>
                  <a:latin typeface="Arial" pitchFamily="34" charset="0"/>
                  <a:ea typeface="ＭＳ Ｐゴシック" pitchFamily="34" charset="-128"/>
                </a:defRPr>
              </a:lvl2pPr>
              <a:lvl3pPr marL="1143000" indent="-228600" eaLnBrk="0" hangingPunct="0">
                <a:defRPr sz="4000" b="1">
                  <a:solidFill>
                    <a:schemeClr val="tx1"/>
                  </a:solidFill>
                  <a:latin typeface="Arial" pitchFamily="34" charset="0"/>
                  <a:ea typeface="ＭＳ Ｐゴシック" pitchFamily="34" charset="-128"/>
                </a:defRPr>
              </a:lvl3pPr>
              <a:lvl4pPr marL="1600200" indent="-228600" eaLnBrk="0" hangingPunct="0">
                <a:defRPr sz="4000" b="1">
                  <a:solidFill>
                    <a:schemeClr val="tx1"/>
                  </a:solidFill>
                  <a:latin typeface="Arial" pitchFamily="34" charset="0"/>
                  <a:ea typeface="ＭＳ Ｐゴシック" pitchFamily="34" charset="-128"/>
                </a:defRPr>
              </a:lvl4pPr>
              <a:lvl5pPr marL="2057400" indent="-228600" eaLnBrk="0" hangingPunct="0">
                <a:defRPr sz="4000" b="1">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eaLnBrk="1" hangingPunct="1"/>
              <a:r>
                <a:rPr lang="en-US" sz="1600" dirty="0">
                  <a:solidFill>
                    <a:schemeClr val="tx2"/>
                  </a:solidFill>
                  <a:latin typeface="Century Gothic" pitchFamily="34" charset="0"/>
                </a:rPr>
                <a:t>Preliminary drawing</a:t>
              </a:r>
            </a:p>
          </p:txBody>
        </p:sp>
      </p:grpSp>
      <p:sp>
        <p:nvSpPr>
          <p:cNvPr id="19" name="Content Placeholder 2"/>
          <p:cNvSpPr>
            <a:spLocks noGrp="1"/>
          </p:cNvSpPr>
          <p:nvPr>
            <p:ph idx="1"/>
          </p:nvPr>
        </p:nvSpPr>
        <p:spPr>
          <a:xfrm>
            <a:off x="304685" y="1124744"/>
            <a:ext cx="8839315" cy="4608512"/>
          </a:xfrm>
        </p:spPr>
        <p:txBody>
          <a:bodyPr/>
          <a:lstStyle/>
          <a:p>
            <a:pPr marL="0" indent="0">
              <a:lnSpc>
                <a:spcPts val="1900"/>
              </a:lnSpc>
              <a:spcBef>
                <a:spcPts val="0"/>
              </a:spcBef>
              <a:spcAft>
                <a:spcPts val="600"/>
              </a:spcAft>
              <a:buNone/>
              <a:defRPr/>
            </a:pPr>
            <a:r>
              <a:rPr lang="en-GB" sz="2000" b="1" dirty="0" smtClean="0">
                <a:solidFill>
                  <a:srgbClr val="0033CC"/>
                </a:solidFill>
                <a:latin typeface="Arial" charset="0"/>
              </a:rPr>
              <a:t>Disruption Mitigation System is planned to consist of two </a:t>
            </a:r>
            <a:r>
              <a:rPr lang="en-GB" sz="2000" b="1" dirty="0">
                <a:solidFill>
                  <a:srgbClr val="0033CC"/>
                </a:solidFill>
                <a:latin typeface="Arial" charset="0"/>
              </a:rPr>
              <a:t>s</a:t>
            </a:r>
            <a:r>
              <a:rPr lang="en-GB" sz="2000" b="1" dirty="0" smtClean="0">
                <a:solidFill>
                  <a:srgbClr val="0033CC"/>
                </a:solidFill>
                <a:latin typeface="Arial" charset="0"/>
              </a:rPr>
              <a:t>ubsystems:</a:t>
            </a:r>
          </a:p>
          <a:p>
            <a:pPr marL="609600" lvl="1" indent="-342900">
              <a:lnSpc>
                <a:spcPts val="1900"/>
              </a:lnSpc>
              <a:spcBef>
                <a:spcPts val="0"/>
              </a:spcBef>
              <a:spcAft>
                <a:spcPts val="600"/>
              </a:spcAft>
              <a:buFont typeface="Arial" pitchFamily="34" charset="0"/>
              <a:buChar char="•"/>
              <a:defRPr/>
            </a:pPr>
            <a:r>
              <a:rPr lang="en-GB" dirty="0" smtClean="0">
                <a:solidFill>
                  <a:srgbClr val="0033CC"/>
                </a:solidFill>
                <a:latin typeface="Arial" charset="0"/>
              </a:rPr>
              <a:t>3 Upper Ports primarily for Disruption Mitigation</a:t>
            </a:r>
          </a:p>
          <a:p>
            <a:pPr marL="533400" lvl="2" indent="0">
              <a:lnSpc>
                <a:spcPts val="1900"/>
              </a:lnSpc>
              <a:spcBef>
                <a:spcPts val="0"/>
              </a:spcBef>
              <a:spcAft>
                <a:spcPts val="600"/>
              </a:spcAft>
              <a:buNone/>
              <a:defRPr/>
            </a:pPr>
            <a:r>
              <a:rPr lang="en-GB" sz="2000" dirty="0" smtClean="0">
                <a:solidFill>
                  <a:srgbClr val="0033CC"/>
                </a:solidFill>
                <a:latin typeface="Arial" charset="0"/>
              </a:rPr>
              <a:t>	probably a single injection system in each port</a:t>
            </a:r>
          </a:p>
          <a:p>
            <a:pPr marL="609600" lvl="1" indent="-342900">
              <a:lnSpc>
                <a:spcPts val="1900"/>
              </a:lnSpc>
              <a:spcBef>
                <a:spcPts val="0"/>
              </a:spcBef>
              <a:spcAft>
                <a:spcPts val="600"/>
              </a:spcAft>
              <a:buFont typeface="Arial" pitchFamily="34" charset="0"/>
              <a:buChar char="•"/>
              <a:defRPr/>
            </a:pPr>
            <a:r>
              <a:rPr lang="en-GB" dirty="0" smtClean="0">
                <a:solidFill>
                  <a:srgbClr val="0033CC"/>
                </a:solidFill>
                <a:latin typeface="Arial" charset="0"/>
              </a:rPr>
              <a:t>1 Equatorial Port for Disruption Mitigation and RE Mitigation </a:t>
            </a:r>
            <a:r>
              <a:rPr lang="en-GB" sz="2000" dirty="0" smtClean="0">
                <a:solidFill>
                  <a:srgbClr val="0033CC"/>
                </a:solidFill>
                <a:latin typeface="Arial" charset="0"/>
              </a:rPr>
              <a:t>multiple    injection systems</a:t>
            </a:r>
            <a:endParaRPr lang="en-GB" sz="2000" dirty="0">
              <a:solidFill>
                <a:srgbClr val="0033CC"/>
              </a:solidFill>
              <a:latin typeface="Arial" charset="0"/>
            </a:endParaRPr>
          </a:p>
        </p:txBody>
      </p:sp>
      <p:cxnSp>
        <p:nvCxnSpPr>
          <p:cNvPr id="5127" name="Straight Arrow Connector 19"/>
          <p:cNvCxnSpPr>
            <a:cxnSpLocks noChangeShapeType="1"/>
          </p:cNvCxnSpPr>
          <p:nvPr/>
        </p:nvCxnSpPr>
        <p:spPr bwMode="auto">
          <a:xfrm>
            <a:off x="6111464" y="2060848"/>
            <a:ext cx="720080" cy="1980381"/>
          </a:xfrm>
          <a:prstGeom prst="straightConnector1">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8" name="Straight Arrow Connector 20"/>
          <p:cNvCxnSpPr>
            <a:cxnSpLocks noChangeShapeType="1"/>
          </p:cNvCxnSpPr>
          <p:nvPr/>
        </p:nvCxnSpPr>
        <p:spPr bwMode="auto">
          <a:xfrm>
            <a:off x="2772011" y="2655156"/>
            <a:ext cx="215813" cy="774290"/>
          </a:xfrm>
          <a:prstGeom prst="straightConnector1">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93919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endParaRPr lang="en-GB">
              <a:solidFill>
                <a:srgbClr val="000000"/>
              </a:solidFill>
            </a:endParaRPr>
          </a:p>
        </p:txBody>
      </p:sp>
      <p:sp>
        <p:nvSpPr>
          <p:cNvPr id="10" name="Rectangle 3"/>
          <p:cNvSpPr txBox="1">
            <a:spLocks noChangeArrowheads="1"/>
          </p:cNvSpPr>
          <p:nvPr/>
        </p:nvSpPr>
        <p:spPr bwMode="auto">
          <a:xfrm>
            <a:off x="179512" y="3239533"/>
            <a:ext cx="8856984" cy="2997779"/>
          </a:xfrm>
          <a:prstGeom prst="rect">
            <a:avLst/>
          </a:prstGeom>
          <a:noFill/>
          <a:ln w="9525">
            <a:noFill/>
            <a:miter lim="800000"/>
            <a:headEnd/>
            <a:tailEnd/>
          </a:ln>
        </p:spPr>
        <p:txBody>
          <a:bodyPr>
            <a:prstTxWarp prst="textNoShape">
              <a:avLst/>
            </a:prstTxWarp>
          </a:bodyPr>
          <a:lstStyle/>
          <a:p>
            <a:pPr algn="just">
              <a:lnSpc>
                <a:spcPts val="1700"/>
              </a:lnSpc>
              <a:spcAft>
                <a:spcPts val="600"/>
              </a:spcAft>
            </a:pPr>
            <a:r>
              <a:rPr lang="en-GB" sz="1800" u="sng" dirty="0" smtClean="0">
                <a:solidFill>
                  <a:srgbClr val="0033CC"/>
                </a:solidFill>
                <a:latin typeface="Arial"/>
                <a:ea typeface="MS Mincho"/>
              </a:rPr>
              <a:t>Challenges</a:t>
            </a:r>
            <a:endParaRPr lang="en-GB" sz="1800" u="sng" dirty="0">
              <a:solidFill>
                <a:srgbClr val="0033CC"/>
              </a:solidFill>
              <a:latin typeface="Arial"/>
              <a:ea typeface="MS Mincho"/>
            </a:endParaRPr>
          </a:p>
          <a:p>
            <a:pPr marL="285750" indent="-285750" algn="just">
              <a:lnSpc>
                <a:spcPts val="1700"/>
              </a:lnSpc>
              <a:spcAft>
                <a:spcPts val="600"/>
              </a:spcAft>
              <a:buFont typeface="Arial" pitchFamily="34" charset="0"/>
              <a:buChar char="•"/>
            </a:pPr>
            <a:r>
              <a:rPr lang="en-GB" sz="1800" dirty="0" smtClean="0">
                <a:solidFill>
                  <a:srgbClr val="0033CC"/>
                </a:solidFill>
                <a:latin typeface="Arial"/>
                <a:ea typeface="MS Mincho"/>
              </a:rPr>
              <a:t>A </a:t>
            </a:r>
            <a:r>
              <a:rPr lang="en-GB" sz="1800" dirty="0">
                <a:solidFill>
                  <a:srgbClr val="0033CC"/>
                </a:solidFill>
                <a:latin typeface="Arial"/>
                <a:ea typeface="MS Mincho"/>
              </a:rPr>
              <a:t>technology qualification and prototyping programme is being executed in </a:t>
            </a:r>
            <a:r>
              <a:rPr lang="en-GB" sz="1800" dirty="0" smtClean="0">
                <a:solidFill>
                  <a:srgbClr val="0033CC"/>
                </a:solidFill>
                <a:latin typeface="Arial"/>
                <a:ea typeface="MS Mincho"/>
              </a:rPr>
              <a:t>EU</a:t>
            </a:r>
            <a:r>
              <a:rPr lang="en-GB" sz="1800" dirty="0">
                <a:solidFill>
                  <a:srgbClr val="0033CC"/>
                </a:solidFill>
                <a:latin typeface="Arial"/>
                <a:ea typeface="MS Mincho"/>
              </a:rPr>
              <a:t>, JA, </a:t>
            </a:r>
            <a:r>
              <a:rPr lang="en-GB" sz="1800" dirty="0" smtClean="0">
                <a:solidFill>
                  <a:srgbClr val="0033CC"/>
                </a:solidFill>
                <a:latin typeface="Arial"/>
                <a:ea typeface="MS Mincho"/>
              </a:rPr>
              <a:t>RF </a:t>
            </a:r>
            <a:r>
              <a:rPr lang="en-GB" sz="1800" dirty="0">
                <a:solidFill>
                  <a:srgbClr val="0033CC"/>
                </a:solidFill>
                <a:latin typeface="Arial"/>
                <a:ea typeface="MS Mincho"/>
              </a:rPr>
              <a:t>responsible for procurement of the W plasma-facing </a:t>
            </a:r>
            <a:r>
              <a:rPr lang="en-GB" sz="1800" dirty="0" smtClean="0">
                <a:solidFill>
                  <a:srgbClr val="0033CC"/>
                </a:solidFill>
                <a:latin typeface="Arial"/>
                <a:ea typeface="MS Mincho"/>
              </a:rPr>
              <a:t>components;</a:t>
            </a:r>
          </a:p>
          <a:p>
            <a:pPr marL="285750" indent="-285750" algn="just">
              <a:lnSpc>
                <a:spcPts val="1700"/>
              </a:lnSpc>
              <a:spcAft>
                <a:spcPts val="600"/>
              </a:spcAft>
              <a:buFont typeface="Arial" pitchFamily="34" charset="0"/>
              <a:buChar char="•"/>
            </a:pPr>
            <a:r>
              <a:rPr lang="en-GB" sz="1800" dirty="0" smtClean="0">
                <a:solidFill>
                  <a:srgbClr val="0033CC"/>
                </a:solidFill>
                <a:latin typeface="+mn-lt"/>
                <a:ea typeface="MS Mincho"/>
              </a:rPr>
              <a:t>Target value are </a:t>
            </a:r>
            <a:r>
              <a:rPr lang="en-US" sz="1800" dirty="0">
                <a:solidFill>
                  <a:srgbClr val="0033CC"/>
                </a:solidFill>
                <a:latin typeface="+mn-lt"/>
              </a:rPr>
              <a:t>1000 cycles at 10 </a:t>
            </a:r>
            <a:r>
              <a:rPr lang="en-US" sz="1800" dirty="0" smtClean="0">
                <a:solidFill>
                  <a:srgbClr val="0033CC"/>
                </a:solidFill>
                <a:latin typeface="+mn-lt"/>
              </a:rPr>
              <a:t>MW/m</a:t>
            </a:r>
            <a:r>
              <a:rPr lang="en-US" sz="1800" baseline="30000" dirty="0" smtClean="0">
                <a:solidFill>
                  <a:srgbClr val="0033CC"/>
                </a:solidFill>
                <a:latin typeface="+mn-lt"/>
              </a:rPr>
              <a:t>2 </a:t>
            </a:r>
            <a:r>
              <a:rPr lang="en-US" sz="1800" dirty="0" smtClean="0">
                <a:solidFill>
                  <a:srgbClr val="0033CC"/>
                </a:solidFill>
                <a:latin typeface="+mn-lt"/>
              </a:rPr>
              <a:t>(Normal &amp; Steady), 500 </a:t>
            </a:r>
            <a:r>
              <a:rPr lang="en-US" sz="1800" dirty="0">
                <a:solidFill>
                  <a:srgbClr val="0033CC"/>
                </a:solidFill>
                <a:latin typeface="+mn-lt"/>
              </a:rPr>
              <a:t>cycles at 20 </a:t>
            </a:r>
            <a:r>
              <a:rPr lang="en-US" sz="1800" dirty="0" smtClean="0">
                <a:solidFill>
                  <a:srgbClr val="0033CC"/>
                </a:solidFill>
                <a:latin typeface="+mn-lt"/>
              </a:rPr>
              <a:t>MW/m</a:t>
            </a:r>
            <a:r>
              <a:rPr lang="en-US" sz="1800" baseline="30000" dirty="0" smtClean="0">
                <a:solidFill>
                  <a:srgbClr val="0033CC"/>
                </a:solidFill>
                <a:latin typeface="+mn-lt"/>
              </a:rPr>
              <a:t>2 </a:t>
            </a:r>
            <a:r>
              <a:rPr lang="en-GB" sz="1800" dirty="0" smtClean="0">
                <a:solidFill>
                  <a:srgbClr val="0033CC"/>
                </a:solidFill>
                <a:latin typeface="Arial"/>
                <a:ea typeface="MS Mincho"/>
              </a:rPr>
              <a:t>(Off-Normal);</a:t>
            </a:r>
          </a:p>
          <a:p>
            <a:pPr marL="285750" indent="-285750" algn="just">
              <a:lnSpc>
                <a:spcPts val="1700"/>
              </a:lnSpc>
              <a:spcAft>
                <a:spcPts val="600"/>
              </a:spcAft>
              <a:buFont typeface="Arial" pitchFamily="34" charset="0"/>
              <a:buChar char="•"/>
            </a:pPr>
            <a:r>
              <a:rPr lang="en-GB" sz="1800" dirty="0" smtClean="0">
                <a:solidFill>
                  <a:srgbClr val="0033CC"/>
                </a:solidFill>
                <a:latin typeface="Arial"/>
                <a:ea typeface="MS Mincho"/>
              </a:rPr>
              <a:t>Within </a:t>
            </a:r>
            <a:r>
              <a:rPr lang="en-GB" sz="1800" dirty="0">
                <a:solidFill>
                  <a:srgbClr val="0033CC"/>
                </a:solidFill>
                <a:latin typeface="Arial"/>
                <a:ea typeface="MS Mincho"/>
              </a:rPr>
              <a:t>the Physics R&amp;D </a:t>
            </a:r>
            <a:r>
              <a:rPr lang="en-GB" sz="1800" dirty="0" smtClean="0">
                <a:solidFill>
                  <a:srgbClr val="0033CC"/>
                </a:solidFill>
                <a:latin typeface="Arial"/>
                <a:ea typeface="MS Mincho"/>
              </a:rPr>
              <a:t>Community and ITPA, </a:t>
            </a:r>
            <a:r>
              <a:rPr lang="en-GB" sz="1800" dirty="0">
                <a:solidFill>
                  <a:srgbClr val="0033CC"/>
                </a:solidFill>
                <a:latin typeface="Arial"/>
                <a:ea typeface="MS Mincho"/>
              </a:rPr>
              <a:t>efforts are </a:t>
            </a:r>
            <a:r>
              <a:rPr lang="en-GB" sz="1800" dirty="0" smtClean="0">
                <a:solidFill>
                  <a:srgbClr val="0033CC"/>
                </a:solidFill>
                <a:latin typeface="Arial"/>
                <a:ea typeface="MS Mincho"/>
              </a:rPr>
              <a:t>underway </a:t>
            </a:r>
            <a:r>
              <a:rPr lang="en-GB" sz="1800" dirty="0">
                <a:solidFill>
                  <a:srgbClr val="0033CC"/>
                </a:solidFill>
                <a:latin typeface="Arial"/>
                <a:ea typeface="MS Mincho"/>
              </a:rPr>
              <a:t>to provide an assessment of the risks faced by </a:t>
            </a:r>
            <a:r>
              <a:rPr lang="en-GB" sz="1800" dirty="0" smtClean="0">
                <a:solidFill>
                  <a:srgbClr val="0033CC"/>
                </a:solidFill>
                <a:latin typeface="Arial"/>
                <a:ea typeface="MS Mincho"/>
              </a:rPr>
              <a:t>ITER;</a:t>
            </a:r>
          </a:p>
          <a:p>
            <a:pPr marL="285750" indent="-285750" algn="just">
              <a:lnSpc>
                <a:spcPts val="1700"/>
              </a:lnSpc>
              <a:spcAft>
                <a:spcPts val="600"/>
              </a:spcAft>
              <a:buFont typeface="Arial" pitchFamily="34" charset="0"/>
              <a:buChar char="•"/>
            </a:pPr>
            <a:r>
              <a:rPr lang="en-GB" sz="1800" dirty="0" smtClean="0">
                <a:solidFill>
                  <a:srgbClr val="0033CC"/>
                </a:solidFill>
                <a:latin typeface="Arial"/>
                <a:ea typeface="MS Mincho"/>
              </a:rPr>
              <a:t>From </a:t>
            </a:r>
            <a:r>
              <a:rPr lang="en-GB" sz="1800" dirty="0">
                <a:solidFill>
                  <a:srgbClr val="0033CC"/>
                </a:solidFill>
                <a:latin typeface="Arial"/>
                <a:ea typeface="MS Mincho"/>
              </a:rPr>
              <a:t>the physics point of view, the main risk elements are well </a:t>
            </a:r>
            <a:r>
              <a:rPr lang="en-GB" sz="1800" dirty="0" smtClean="0">
                <a:solidFill>
                  <a:srgbClr val="0033CC"/>
                </a:solidFill>
                <a:latin typeface="Arial"/>
                <a:ea typeface="MS Mincho"/>
              </a:rPr>
              <a:t>recognized;</a:t>
            </a:r>
          </a:p>
          <a:p>
            <a:pPr marL="285750" indent="-285750" algn="just">
              <a:lnSpc>
                <a:spcPts val="1700"/>
              </a:lnSpc>
              <a:spcAft>
                <a:spcPts val="600"/>
              </a:spcAft>
              <a:buFont typeface="Arial" pitchFamily="34" charset="0"/>
              <a:buChar char="•"/>
            </a:pPr>
            <a:r>
              <a:rPr lang="en-GB" sz="1800" dirty="0" smtClean="0">
                <a:solidFill>
                  <a:srgbClr val="0033CC"/>
                </a:solidFill>
                <a:latin typeface="Arial"/>
                <a:ea typeface="MS Mincho"/>
              </a:rPr>
              <a:t>Work </a:t>
            </a:r>
            <a:r>
              <a:rPr lang="en-GB" sz="1800" dirty="0">
                <a:solidFill>
                  <a:srgbClr val="0033CC"/>
                </a:solidFill>
                <a:latin typeface="Arial"/>
                <a:ea typeface="MS Mincho"/>
              </a:rPr>
              <a:t>remains to try and quantify them sufficiently well to inform a decision by the IO with regard to a full-W divertor </a:t>
            </a:r>
            <a:r>
              <a:rPr lang="en-GB" sz="1800" dirty="0" smtClean="0">
                <a:solidFill>
                  <a:srgbClr val="0033CC"/>
                </a:solidFill>
                <a:latin typeface="Arial"/>
                <a:ea typeface="MS Mincho"/>
              </a:rPr>
              <a:t>start</a:t>
            </a:r>
            <a:r>
              <a:rPr lang="en-GB" sz="1800" dirty="0">
                <a:solidFill>
                  <a:srgbClr val="0033CC"/>
                </a:solidFill>
                <a:latin typeface="Arial"/>
                <a:ea typeface="MS Mincho"/>
              </a:rPr>
              <a:t>;</a:t>
            </a:r>
            <a:endParaRPr lang="en-GB" sz="1800" dirty="0" smtClean="0">
              <a:solidFill>
                <a:srgbClr val="0033CC"/>
              </a:solidFill>
              <a:latin typeface="Arial"/>
              <a:ea typeface="MS Mincho"/>
            </a:endParaRPr>
          </a:p>
          <a:p>
            <a:pPr marL="285750" indent="-285750" algn="just">
              <a:lnSpc>
                <a:spcPts val="1700"/>
              </a:lnSpc>
              <a:spcAft>
                <a:spcPts val="600"/>
              </a:spcAft>
              <a:buFont typeface="Arial" pitchFamily="34" charset="0"/>
              <a:buChar char="•"/>
            </a:pPr>
            <a:r>
              <a:rPr lang="en-GB" sz="1800" dirty="0" smtClean="0">
                <a:solidFill>
                  <a:srgbClr val="0033CC"/>
                </a:solidFill>
                <a:latin typeface="Arial"/>
                <a:ea typeface="MS Mincho"/>
              </a:rPr>
              <a:t>IO is expecting a lot of important JET results with the ITER-like Wall and AUG </a:t>
            </a:r>
            <a:r>
              <a:rPr lang="en-GB" sz="1800" dirty="0" err="1" smtClean="0">
                <a:solidFill>
                  <a:srgbClr val="0033CC"/>
                </a:solidFill>
                <a:latin typeface="Arial"/>
                <a:ea typeface="MS Mincho"/>
              </a:rPr>
              <a:t>etc</a:t>
            </a:r>
            <a:r>
              <a:rPr lang="en-GB" sz="1800" dirty="0" smtClean="0">
                <a:solidFill>
                  <a:srgbClr val="0033CC"/>
                </a:solidFill>
                <a:latin typeface="Arial"/>
                <a:ea typeface="MS Mincho"/>
              </a:rPr>
              <a:t>;</a:t>
            </a:r>
            <a:endParaRPr lang="en-GB" sz="1800" dirty="0">
              <a:solidFill>
                <a:srgbClr val="0033CC"/>
              </a:solidFill>
              <a:latin typeface="Arial"/>
              <a:ea typeface="MS Mincho"/>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148" name="Picture 4" descr="C:\Documents and Settings\sum\Desktop\divertor 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57634"/>
            <a:ext cx="3810000" cy="284638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179512" y="260648"/>
            <a:ext cx="5809488" cy="3115381"/>
          </a:xfrm>
          <a:prstGeom prst="rect">
            <a:avLst/>
          </a:prstGeom>
          <a:noFill/>
          <a:ln w="9525">
            <a:noFill/>
            <a:miter lim="800000"/>
            <a:headEnd/>
            <a:tailEnd/>
          </a:ln>
        </p:spPr>
        <p:txBody>
          <a:bodyPr>
            <a:prstTxWarp prst="textNoShape">
              <a:avLst/>
            </a:prstTxWarp>
          </a:bodyPr>
          <a:lstStyle/>
          <a:p>
            <a:pPr algn="ctr">
              <a:lnSpc>
                <a:spcPts val="1700"/>
              </a:lnSpc>
              <a:spcAft>
                <a:spcPts val="0"/>
              </a:spcAft>
            </a:pPr>
            <a:r>
              <a:rPr lang="en-US" sz="2000" dirty="0" smtClean="0">
                <a:solidFill>
                  <a:srgbClr val="0033CC"/>
                </a:solidFill>
                <a:latin typeface="+mn-lt"/>
                <a:ea typeface="MS Mincho"/>
              </a:rPr>
              <a:t>All-Tungsten Divertor</a:t>
            </a:r>
            <a:endParaRPr lang="en-GB" sz="1800" u="sng" dirty="0" smtClean="0">
              <a:solidFill>
                <a:srgbClr val="0033CC"/>
              </a:solidFill>
              <a:latin typeface="+mn-lt"/>
              <a:ea typeface="MS Mincho"/>
            </a:endParaRPr>
          </a:p>
          <a:p>
            <a:pPr algn="just">
              <a:lnSpc>
                <a:spcPts val="1700"/>
              </a:lnSpc>
              <a:spcAft>
                <a:spcPts val="600"/>
              </a:spcAft>
            </a:pPr>
            <a:r>
              <a:rPr lang="en-GB" sz="1800" u="sng" dirty="0" smtClean="0">
                <a:solidFill>
                  <a:srgbClr val="0033CC"/>
                </a:solidFill>
                <a:latin typeface="+mn-lt"/>
                <a:ea typeface="MS Mincho"/>
              </a:rPr>
              <a:t>Status</a:t>
            </a:r>
          </a:p>
          <a:p>
            <a:pPr marL="285750" indent="-285750" algn="just">
              <a:lnSpc>
                <a:spcPts val="1700"/>
              </a:lnSpc>
              <a:spcAft>
                <a:spcPts val="600"/>
              </a:spcAft>
              <a:buFont typeface="Arial" pitchFamily="34" charset="0"/>
              <a:buChar char="•"/>
            </a:pPr>
            <a:r>
              <a:rPr lang="en-GB" sz="1800" dirty="0" smtClean="0">
                <a:solidFill>
                  <a:srgbClr val="0033CC"/>
                </a:solidFill>
                <a:latin typeface="+mn-lt"/>
                <a:ea typeface="MS Mincho"/>
              </a:rPr>
              <a:t>The </a:t>
            </a:r>
            <a:r>
              <a:rPr lang="en-GB" sz="1800" dirty="0">
                <a:solidFill>
                  <a:srgbClr val="0033CC"/>
                </a:solidFill>
                <a:latin typeface="+mn-lt"/>
                <a:ea typeface="MS Mincho"/>
              </a:rPr>
              <a:t>design of an all-tungsten divertor is </a:t>
            </a:r>
            <a:r>
              <a:rPr lang="en-GB" sz="1800" dirty="0" smtClean="0">
                <a:solidFill>
                  <a:srgbClr val="0033CC"/>
                </a:solidFill>
                <a:latin typeface="+mn-lt"/>
                <a:ea typeface="MS Mincho"/>
              </a:rPr>
              <a:t>currently under </a:t>
            </a:r>
            <a:r>
              <a:rPr lang="en-GB" sz="1800" dirty="0">
                <a:solidFill>
                  <a:srgbClr val="0033CC"/>
                </a:solidFill>
                <a:latin typeface="+mn-lt"/>
                <a:ea typeface="MS Mincho"/>
              </a:rPr>
              <a:t>development at the IO.  </a:t>
            </a:r>
            <a:endParaRPr lang="en-GB" sz="1800" dirty="0" smtClean="0">
              <a:solidFill>
                <a:srgbClr val="0033CC"/>
              </a:solidFill>
              <a:latin typeface="+mn-lt"/>
              <a:ea typeface="MS Mincho"/>
            </a:endParaRPr>
          </a:p>
          <a:p>
            <a:pPr marL="266700" indent="-266700">
              <a:lnSpc>
                <a:spcPts val="1700"/>
              </a:lnSpc>
              <a:spcAft>
                <a:spcPts val="600"/>
              </a:spcAft>
              <a:buFont typeface="Arial" pitchFamily="34" charset="0"/>
              <a:buChar char="•"/>
            </a:pPr>
            <a:r>
              <a:rPr lang="en-US" sz="1800" dirty="0">
                <a:solidFill>
                  <a:srgbClr val="0033CC"/>
                </a:solidFill>
                <a:latin typeface="+mn-lt"/>
                <a:sym typeface="Wingdings" pitchFamily="2" charset="2"/>
              </a:rPr>
              <a:t>Low fuel retention and low dust inventory</a:t>
            </a:r>
          </a:p>
          <a:p>
            <a:pPr marL="266700" indent="-266700">
              <a:lnSpc>
                <a:spcPts val="1700"/>
              </a:lnSpc>
              <a:spcAft>
                <a:spcPts val="600"/>
              </a:spcAft>
              <a:buFont typeface="Arial" pitchFamily="34" charset="0"/>
              <a:buChar char="•"/>
            </a:pPr>
            <a:r>
              <a:rPr lang="en-US" sz="1800" dirty="0">
                <a:solidFill>
                  <a:srgbClr val="0033CC"/>
                </a:solidFill>
                <a:latin typeface="+mn-lt"/>
              </a:rPr>
              <a:t>Significant contribution to schedule saving and cost containment for ITER Project</a:t>
            </a:r>
          </a:p>
          <a:p>
            <a:pPr marL="266700" indent="-266700">
              <a:lnSpc>
                <a:spcPts val="1700"/>
              </a:lnSpc>
              <a:spcAft>
                <a:spcPts val="600"/>
              </a:spcAft>
              <a:buFont typeface="Arial" pitchFamily="34" charset="0"/>
              <a:buChar char="•"/>
            </a:pPr>
            <a:r>
              <a:rPr lang="en-US" sz="1800" dirty="0">
                <a:solidFill>
                  <a:srgbClr val="0033CC"/>
                </a:solidFill>
                <a:latin typeface="+mn-lt"/>
              </a:rPr>
              <a:t>Experience gained in operation with W-divertor in non-active </a:t>
            </a:r>
            <a:r>
              <a:rPr lang="en-US" sz="1800" dirty="0" smtClean="0">
                <a:solidFill>
                  <a:srgbClr val="0033CC"/>
                </a:solidFill>
                <a:latin typeface="+mn-lt"/>
              </a:rPr>
              <a:t>phase</a:t>
            </a:r>
            <a:r>
              <a:rPr lang="en-GB" sz="1800" dirty="0" smtClean="0">
                <a:solidFill>
                  <a:srgbClr val="0033CC"/>
                </a:solidFill>
                <a:latin typeface="+mn-lt"/>
                <a:ea typeface="MS Mincho"/>
              </a:rPr>
              <a:t> </a:t>
            </a:r>
          </a:p>
          <a:p>
            <a:pPr marL="285750" indent="-285750" algn="just">
              <a:lnSpc>
                <a:spcPts val="1700"/>
              </a:lnSpc>
              <a:spcAft>
                <a:spcPts val="600"/>
              </a:spcAft>
              <a:buFont typeface="Arial" pitchFamily="34" charset="0"/>
              <a:buChar char="•"/>
            </a:pPr>
            <a:r>
              <a:rPr lang="en-GB" sz="1800" dirty="0">
                <a:solidFill>
                  <a:srgbClr val="0033CC"/>
                </a:solidFill>
                <a:latin typeface="+mn-lt"/>
                <a:ea typeface="MS Mincho"/>
              </a:rPr>
              <a:t>T</a:t>
            </a:r>
            <a:r>
              <a:rPr lang="en-GB" sz="1800" dirty="0" smtClean="0">
                <a:solidFill>
                  <a:srgbClr val="0033CC"/>
                </a:solidFill>
                <a:latin typeface="+mn-lt"/>
                <a:ea typeface="MS Mincho"/>
              </a:rPr>
              <a:t>he </a:t>
            </a:r>
            <a:r>
              <a:rPr lang="en-GB" sz="1800" dirty="0">
                <a:solidFill>
                  <a:srgbClr val="0033CC"/>
                </a:solidFill>
                <a:latin typeface="+mn-lt"/>
                <a:ea typeface="MS Mincho"/>
              </a:rPr>
              <a:t>final design phase is planned to be completed by the end of 2013. </a:t>
            </a:r>
            <a:endParaRPr lang="en-US" sz="1800" dirty="0" smtClean="0">
              <a:solidFill>
                <a:srgbClr val="0033CC"/>
              </a:solidFill>
              <a:latin typeface="+mn-lt"/>
              <a:ea typeface="MS Mincho"/>
            </a:endParaRPr>
          </a:p>
        </p:txBody>
      </p:sp>
    </p:spTree>
    <p:extLst>
      <p:ext uri="{BB962C8B-B14F-4D97-AF65-F5344CB8AC3E}">
        <p14:creationId xmlns:p14="http://schemas.microsoft.com/office/powerpoint/2010/main" val="3116110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6251" t="17078" r="5865" b="10001"/>
          <a:stretch>
            <a:fillRect/>
          </a:stretch>
        </p:blipFill>
        <p:spPr bwMode="auto">
          <a:xfrm>
            <a:off x="4284663" y="3573016"/>
            <a:ext cx="4589462"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7" name="Group 26"/>
          <p:cNvGrpSpPr>
            <a:grpSpLocks/>
          </p:cNvGrpSpPr>
          <p:nvPr/>
        </p:nvGrpSpPr>
        <p:grpSpPr bwMode="auto">
          <a:xfrm>
            <a:off x="76232" y="2108301"/>
            <a:ext cx="4562285" cy="2401937"/>
            <a:chOff x="115597" y="914686"/>
            <a:chExt cx="6557179" cy="3963679"/>
          </a:xfrm>
        </p:grpSpPr>
        <p:sp>
          <p:nvSpPr>
            <p:cNvPr id="18" name="Text Box 6"/>
            <p:cNvSpPr txBox="1">
              <a:spLocks noChangeArrowheads="1"/>
            </p:cNvSpPr>
            <p:nvPr/>
          </p:nvSpPr>
          <p:spPr bwMode="auto">
            <a:xfrm>
              <a:off x="115597" y="4268893"/>
              <a:ext cx="3249000" cy="60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0" hangingPunct="0">
                <a:defRPr/>
              </a:pPr>
              <a:r>
                <a:rPr lang="en-US" sz="1800" dirty="0">
                  <a:solidFill>
                    <a:srgbClr val="0033CC"/>
                  </a:solidFill>
                </a:rPr>
                <a:t>Port Cell S</a:t>
              </a:r>
              <a:r>
                <a:rPr lang="en-US" sz="1800" dirty="0" smtClean="0">
                  <a:solidFill>
                    <a:srgbClr val="0033CC"/>
                  </a:solidFill>
                </a:rPr>
                <a:t>tructures</a:t>
              </a:r>
              <a:endParaRPr lang="en-GB" sz="1800" dirty="0">
                <a:solidFill>
                  <a:srgbClr val="0033CC"/>
                </a:solidFill>
              </a:endParaRPr>
            </a:p>
          </p:txBody>
        </p:sp>
        <p:grpSp>
          <p:nvGrpSpPr>
            <p:cNvPr id="31753" name="Group 25"/>
            <p:cNvGrpSpPr>
              <a:grpSpLocks/>
            </p:cNvGrpSpPr>
            <p:nvPr/>
          </p:nvGrpSpPr>
          <p:grpSpPr bwMode="auto">
            <a:xfrm>
              <a:off x="471488" y="914686"/>
              <a:ext cx="5612680" cy="3130040"/>
              <a:chOff x="471488" y="950813"/>
              <a:chExt cx="7924800" cy="3703638"/>
            </a:xfrm>
          </p:grpSpPr>
          <p:pic>
            <p:nvPicPr>
              <p:cNvPr id="31756" name="Picture 2" descr="Description: C:\Documents and Settings\udintsv\My Documents\Work\Annex_B\EP11_Integration\SID\eq11_1.jpg"/>
              <p:cNvPicPr>
                <a:picLocks noChangeAspect="1" noChangeArrowheads="1"/>
              </p:cNvPicPr>
              <p:nvPr/>
            </p:nvPicPr>
            <p:blipFill>
              <a:blip r:embed="rId3" cstate="print">
                <a:extLst>
                  <a:ext uri="{28A0092B-C50C-407E-A947-70E740481C1C}">
                    <a14:useLocalDpi xmlns:a14="http://schemas.microsoft.com/office/drawing/2010/main" val="0"/>
                  </a:ext>
                </a:extLst>
              </a:blip>
              <a:srcRect l="4221" t="7253" r="3012" b="4782"/>
              <a:stretch>
                <a:fillRect/>
              </a:stretch>
            </p:blipFill>
            <p:spPr bwMode="auto">
              <a:xfrm>
                <a:off x="471488" y="950813"/>
                <a:ext cx="79248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Rectangle 24"/>
              <p:cNvSpPr>
                <a:spLocks noChangeArrowheads="1"/>
              </p:cNvSpPr>
              <p:nvPr/>
            </p:nvSpPr>
            <p:spPr bwMode="auto">
              <a:xfrm>
                <a:off x="1331640" y="3933056"/>
                <a:ext cx="576064" cy="50405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a:solidFill>
                    <a:schemeClr val="bg1"/>
                  </a:solidFill>
                  <a:latin typeface="Century Gothic" pitchFamily="34" charset="0"/>
                </a:endParaRPr>
              </a:p>
            </p:txBody>
          </p:sp>
        </p:grpSp>
        <p:sp>
          <p:nvSpPr>
            <p:cNvPr id="17" name="Text Box 6"/>
            <p:cNvSpPr txBox="1">
              <a:spLocks noChangeArrowheads="1"/>
            </p:cNvSpPr>
            <p:nvPr/>
          </p:nvSpPr>
          <p:spPr bwMode="auto">
            <a:xfrm>
              <a:off x="2954882" y="3929009"/>
              <a:ext cx="1984143" cy="60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0" hangingPunct="0">
                <a:defRPr/>
              </a:pPr>
              <a:r>
                <a:rPr lang="en-US" sz="1800" dirty="0" smtClean="0">
                  <a:solidFill>
                    <a:srgbClr val="0033CC"/>
                  </a:solidFill>
                </a:rPr>
                <a:t>Interspace</a:t>
              </a:r>
              <a:endParaRPr lang="en-GB" sz="1800" dirty="0">
                <a:solidFill>
                  <a:srgbClr val="0033CC"/>
                </a:solidFill>
              </a:endParaRPr>
            </a:p>
          </p:txBody>
        </p:sp>
        <p:sp>
          <p:nvSpPr>
            <p:cNvPr id="20" name="Text Box 6"/>
            <p:cNvSpPr txBox="1">
              <a:spLocks noChangeArrowheads="1"/>
            </p:cNvSpPr>
            <p:nvPr/>
          </p:nvSpPr>
          <p:spPr bwMode="auto">
            <a:xfrm>
              <a:off x="5001967" y="1659552"/>
              <a:ext cx="1670809" cy="60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0" hangingPunct="0">
                <a:defRPr/>
              </a:pPr>
              <a:r>
                <a:rPr lang="en-US" sz="1800" dirty="0" smtClean="0">
                  <a:solidFill>
                    <a:srgbClr val="0033CC"/>
                  </a:solidFill>
                </a:rPr>
                <a:t>Port Plug</a:t>
              </a:r>
              <a:endParaRPr lang="en-GB" sz="1800" dirty="0">
                <a:solidFill>
                  <a:srgbClr val="0033CC"/>
                </a:solidFill>
              </a:endParaRPr>
            </a:p>
          </p:txBody>
        </p:sp>
      </p:grpSp>
      <p:sp>
        <p:nvSpPr>
          <p:cNvPr id="29" name="TextBox 28"/>
          <p:cNvSpPr txBox="1"/>
          <p:nvPr/>
        </p:nvSpPr>
        <p:spPr>
          <a:xfrm>
            <a:off x="395288" y="4797425"/>
            <a:ext cx="3671887" cy="1508125"/>
          </a:xfrm>
          <a:prstGeom prst="rect">
            <a:avLst/>
          </a:prstGeom>
          <a:noFill/>
        </p:spPr>
        <p:txBody>
          <a:bodyPr>
            <a:spAutoFit/>
          </a:bodyPr>
          <a:lstStyle/>
          <a:p>
            <a:pPr eaLnBrk="0" hangingPunct="0">
              <a:defRPr/>
            </a:pPr>
            <a:r>
              <a:rPr lang="en-US" sz="2000" b="1" dirty="0">
                <a:solidFill>
                  <a:srgbClr val="0033CC"/>
                </a:solidFill>
                <a:latin typeface="Arial" charset="0"/>
                <a:ea typeface="ＭＳ Ｐゴシック" charset="0"/>
                <a:cs typeface="ＭＳ Ｐゴシック" charset="0"/>
              </a:rPr>
              <a:t>Port Plug 9 incorporates:</a:t>
            </a:r>
          </a:p>
          <a:p>
            <a:pPr eaLnBrk="0" hangingPunct="0">
              <a:tabLst>
                <a:tab pos="457200" algn="l"/>
              </a:tabLst>
              <a:defRPr/>
            </a:pPr>
            <a:r>
              <a:rPr lang="en-US" sz="1800" dirty="0">
                <a:solidFill>
                  <a:srgbClr val="0033CC"/>
                </a:solidFill>
                <a:latin typeface="Arial" charset="0"/>
                <a:ea typeface="ＭＳ Ｐゴシック" charset="0"/>
                <a:cs typeface="ＭＳ Ｐゴシック" charset="0"/>
              </a:rPr>
              <a:t>-	TIP, VIR, and ECE</a:t>
            </a:r>
          </a:p>
          <a:p>
            <a:pPr marL="457200" indent="-457200" eaLnBrk="0" hangingPunct="0">
              <a:tabLst>
                <a:tab pos="457200" algn="l"/>
              </a:tabLst>
              <a:defRPr/>
            </a:pPr>
            <a:r>
              <a:rPr lang="en-US" sz="1800" dirty="0">
                <a:solidFill>
                  <a:srgbClr val="0033CC"/>
                </a:solidFill>
                <a:latin typeface="Arial" charset="0"/>
                <a:ea typeface="ＭＳ Ｐゴシック" charset="0"/>
                <a:cs typeface="ＭＳ Ｐゴシック" charset="0"/>
              </a:rPr>
              <a:t>-	Detailed optical layout is being performed</a:t>
            </a:r>
          </a:p>
          <a:p>
            <a:pPr eaLnBrk="0" hangingPunct="0">
              <a:defRPr/>
            </a:pPr>
            <a:endParaRPr lang="en-US" sz="1800" dirty="0">
              <a:solidFill>
                <a:srgbClr val="0033CC"/>
              </a:solidFill>
              <a:latin typeface="Arial" charset="0"/>
              <a:ea typeface="ＭＳ Ｐゴシック" charset="0"/>
              <a:cs typeface="ＭＳ Ｐゴシック" charset="0"/>
            </a:endParaRPr>
          </a:p>
        </p:txBody>
      </p:sp>
      <p:sp>
        <p:nvSpPr>
          <p:cNvPr id="30" name="TextBox 29"/>
          <p:cNvSpPr txBox="1"/>
          <p:nvPr/>
        </p:nvSpPr>
        <p:spPr>
          <a:xfrm>
            <a:off x="323850" y="188640"/>
            <a:ext cx="8497440" cy="2015936"/>
          </a:xfrm>
          <a:prstGeom prst="rect">
            <a:avLst/>
          </a:prstGeom>
          <a:noFill/>
        </p:spPr>
        <p:txBody>
          <a:bodyPr wrap="square">
            <a:spAutoFit/>
          </a:bodyPr>
          <a:lstStyle/>
          <a:p>
            <a:pPr algn="ctr" eaLnBrk="0" hangingPunct="0">
              <a:lnSpc>
                <a:spcPts val="2000"/>
              </a:lnSpc>
              <a:spcAft>
                <a:spcPts val="600"/>
              </a:spcAft>
              <a:defRPr/>
            </a:pPr>
            <a:r>
              <a:rPr lang="en-US" b="1" dirty="0">
                <a:solidFill>
                  <a:srgbClr val="0033CC"/>
                </a:solidFill>
                <a:latin typeface="Arial" charset="0"/>
                <a:ea typeface="ＭＳ Ｐゴシック" charset="0"/>
                <a:cs typeface="ＭＳ Ｐゴシック" charset="0"/>
              </a:rPr>
              <a:t>Diagnostic </a:t>
            </a:r>
            <a:r>
              <a:rPr lang="en-US" b="1" dirty="0" smtClean="0">
                <a:solidFill>
                  <a:srgbClr val="0033CC"/>
                </a:solidFill>
                <a:latin typeface="Arial" charset="0"/>
                <a:ea typeface="ＭＳ Ｐゴシック" charset="0"/>
                <a:cs typeface="ＭＳ Ｐゴシック" charset="0"/>
              </a:rPr>
              <a:t>System</a:t>
            </a:r>
          </a:p>
          <a:p>
            <a:pPr marL="342900" indent="-342900">
              <a:lnSpc>
                <a:spcPts val="2000"/>
              </a:lnSpc>
              <a:spcAft>
                <a:spcPts val="0"/>
              </a:spcAft>
              <a:buFont typeface="Arial" pitchFamily="34" charset="0"/>
              <a:buChar char="•"/>
            </a:pPr>
            <a:r>
              <a:rPr lang="en-GB" sz="2000" dirty="0">
                <a:solidFill>
                  <a:srgbClr val="0033CC"/>
                </a:solidFill>
                <a:latin typeface="Arial" pitchFamily="34" charset="0"/>
                <a:cs typeface="Arial" pitchFamily="34" charset="0"/>
              </a:rPr>
              <a:t>ITER has approximately 45 plasma diagnostic systems. </a:t>
            </a:r>
          </a:p>
          <a:p>
            <a:pPr marL="342900" indent="-342900">
              <a:lnSpc>
                <a:spcPts val="2000"/>
              </a:lnSpc>
              <a:spcAft>
                <a:spcPts val="0"/>
              </a:spcAft>
              <a:buFont typeface="Arial" pitchFamily="34" charset="0"/>
              <a:buChar char="•"/>
            </a:pPr>
            <a:r>
              <a:rPr lang="en-GB" sz="2000" dirty="0">
                <a:solidFill>
                  <a:srgbClr val="0033CC"/>
                </a:solidFill>
                <a:latin typeface="Arial" pitchFamily="34" charset="0"/>
                <a:cs typeface="Arial" pitchFamily="34" charset="0"/>
              </a:rPr>
              <a:t>More than 70% of the diagnostic systems have been through the Conceptual Design Review process </a:t>
            </a:r>
          </a:p>
          <a:p>
            <a:pPr marL="342900" indent="-342900">
              <a:lnSpc>
                <a:spcPts val="2000"/>
              </a:lnSpc>
              <a:spcAft>
                <a:spcPts val="0"/>
              </a:spcAft>
              <a:buFont typeface="Arial" pitchFamily="34" charset="0"/>
              <a:buChar char="•"/>
            </a:pPr>
            <a:r>
              <a:rPr lang="en-GB" sz="2000" dirty="0">
                <a:solidFill>
                  <a:srgbClr val="0033CC"/>
                </a:solidFill>
                <a:latin typeface="Arial" pitchFamily="34" charset="0"/>
                <a:cs typeface="Arial" pitchFamily="34" charset="0"/>
              </a:rPr>
              <a:t>At least one </a:t>
            </a:r>
            <a:r>
              <a:rPr lang="en-US" sz="2000" dirty="0">
                <a:solidFill>
                  <a:srgbClr val="0033CC"/>
                </a:solidFill>
                <a:latin typeface="Arial" pitchFamily="34" charset="0"/>
                <a:cs typeface="Arial" pitchFamily="34" charset="0"/>
              </a:rPr>
              <a:t>PAs with all the DAs </a:t>
            </a:r>
            <a:endParaRPr lang="en-US" sz="2000" dirty="0" smtClean="0">
              <a:solidFill>
                <a:srgbClr val="0033CC"/>
              </a:solidFill>
              <a:latin typeface="Arial" pitchFamily="34" charset="0"/>
              <a:cs typeface="Arial" pitchFamily="34" charset="0"/>
            </a:endParaRPr>
          </a:p>
          <a:p>
            <a:pPr marL="342900" indent="-342900">
              <a:spcAft>
                <a:spcPts val="0"/>
              </a:spcAft>
              <a:buFont typeface="Arial" pitchFamily="34" charset="0"/>
              <a:buChar char="•"/>
            </a:pPr>
            <a:r>
              <a:rPr lang="en-US" sz="2000" dirty="0">
                <a:solidFill>
                  <a:srgbClr val="0033CC"/>
                </a:solidFill>
                <a:latin typeface="Arial" pitchFamily="34" charset="0"/>
                <a:cs typeface="Arial" pitchFamily="34" charset="0"/>
              </a:rPr>
              <a:t>Concept of shared catalogue being developed to reduce overall costs</a:t>
            </a:r>
          </a:p>
          <a:p>
            <a:pPr eaLnBrk="0" hangingPunct="0">
              <a:lnSpc>
                <a:spcPts val="2000"/>
              </a:lnSpc>
              <a:spcAft>
                <a:spcPts val="600"/>
              </a:spcAft>
              <a:defRPr/>
            </a:pPr>
            <a:endParaRPr lang="en-US" sz="2000" b="1" dirty="0">
              <a:solidFill>
                <a:srgbClr val="0033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28105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39" y="548680"/>
            <a:ext cx="3952969" cy="2968295"/>
          </a:xfrm>
          <a:prstGeom prst="rect">
            <a:avLst/>
          </a:prstGeom>
        </p:spPr>
      </p:pic>
      <p:sp>
        <p:nvSpPr>
          <p:cNvPr id="3075" name="Rectangle 2"/>
          <p:cNvSpPr txBox="1">
            <a:spLocks noChangeArrowheads="1"/>
          </p:cNvSpPr>
          <p:nvPr/>
        </p:nvSpPr>
        <p:spPr bwMode="auto">
          <a:xfrm>
            <a:off x="0" y="201887"/>
            <a:ext cx="9144000" cy="576064"/>
          </a:xfrm>
          <a:prstGeom prst="rect">
            <a:avLst/>
          </a:prstGeom>
          <a:solidFill>
            <a:schemeClr val="bg1"/>
          </a:solidFill>
          <a:ln w="9525">
            <a:noFill/>
            <a:miter lim="800000"/>
            <a:headEnd/>
            <a:tailEnd/>
          </a:ln>
        </p:spPr>
        <p:txBody>
          <a:bodyPr anchor="ctr">
            <a:prstTxWarp prst="textNoShape">
              <a:avLst/>
            </a:prstTxWarp>
          </a:bodyPr>
          <a:lstStyle/>
          <a:p>
            <a:pPr algn="ctr"/>
            <a:r>
              <a:rPr lang="en-US" altLang="zh-CN" sz="2800" b="1" dirty="0" smtClean="0">
                <a:solidFill>
                  <a:srgbClr val="0033CC"/>
                </a:solidFill>
                <a:latin typeface="Arial"/>
                <a:ea typeface="宋体" charset="-122"/>
                <a:cs typeface="Arial"/>
              </a:rPr>
              <a:t>Key Technical Challenges of ITER</a:t>
            </a:r>
            <a:endParaRPr lang="en-GB" altLang="zh-CN" sz="2800" b="1" dirty="0">
              <a:solidFill>
                <a:srgbClr val="0033CC"/>
              </a:solidFill>
              <a:latin typeface="Arial"/>
              <a:ea typeface="宋体" charset="-122"/>
              <a:cs typeface="Arial"/>
            </a:endParaRPr>
          </a:p>
        </p:txBody>
      </p:sp>
      <p:sp>
        <p:nvSpPr>
          <p:cNvPr id="2" name="Rectangle 2"/>
          <p:cNvSpPr>
            <a:spLocks noChangeArrowheads="1"/>
          </p:cNvSpPr>
          <p:nvPr/>
        </p:nvSpPr>
        <p:spPr bwMode="auto">
          <a:xfrm>
            <a:off x="0" y="0"/>
            <a:ext cx="9144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endParaRPr lang="en-GB"/>
          </a:p>
        </p:txBody>
      </p:sp>
      <p:sp>
        <p:nvSpPr>
          <p:cNvPr id="9" name="Rectangle 3"/>
          <p:cNvSpPr txBox="1">
            <a:spLocks noChangeArrowheads="1"/>
          </p:cNvSpPr>
          <p:nvPr/>
        </p:nvSpPr>
        <p:spPr bwMode="auto">
          <a:xfrm>
            <a:off x="467544" y="1052736"/>
            <a:ext cx="4464496" cy="2448274"/>
          </a:xfrm>
          <a:prstGeom prst="rect">
            <a:avLst/>
          </a:prstGeom>
          <a:noFill/>
          <a:ln w="9525">
            <a:noFill/>
            <a:miter lim="800000"/>
            <a:headEnd/>
            <a:tailEnd/>
          </a:ln>
        </p:spPr>
        <p:txBody>
          <a:bodyPr>
            <a:prstTxWarp prst="textNoShape">
              <a:avLst/>
            </a:prstTxWarp>
          </a:bodyPr>
          <a:lstStyle/>
          <a:p>
            <a:pPr algn="just">
              <a:lnSpc>
                <a:spcPts val="2500"/>
              </a:lnSpc>
              <a:spcAft>
                <a:spcPts val="600"/>
              </a:spcAft>
            </a:pPr>
            <a:r>
              <a:rPr lang="en-US" sz="2800" b="1" dirty="0" err="1" smtClean="0">
                <a:solidFill>
                  <a:srgbClr val="0033CC"/>
                </a:solidFill>
                <a:latin typeface="+mn-lt"/>
                <a:ea typeface="MS Mincho"/>
              </a:rPr>
              <a:t>Vaccum</a:t>
            </a:r>
            <a:r>
              <a:rPr lang="en-US" sz="2800" b="1" dirty="0" smtClean="0">
                <a:solidFill>
                  <a:srgbClr val="0033CC"/>
                </a:solidFill>
                <a:latin typeface="+mn-lt"/>
                <a:ea typeface="MS Mincho"/>
              </a:rPr>
              <a:t> Vessel</a:t>
            </a:r>
          </a:p>
          <a:p>
            <a:pPr algn="just">
              <a:lnSpc>
                <a:spcPts val="2500"/>
              </a:lnSpc>
              <a:spcAft>
                <a:spcPts val="600"/>
              </a:spcAft>
            </a:pPr>
            <a:endParaRPr lang="en-US" sz="1800" b="1" u="sng" dirty="0" smtClean="0">
              <a:solidFill>
                <a:srgbClr val="0033CC"/>
              </a:solidFill>
              <a:latin typeface="+mn-lt"/>
              <a:ea typeface="MS Mincho"/>
            </a:endParaRPr>
          </a:p>
          <a:p>
            <a:pPr algn="just">
              <a:lnSpc>
                <a:spcPts val="1800"/>
              </a:lnSpc>
              <a:spcAft>
                <a:spcPts val="600"/>
              </a:spcAft>
            </a:pPr>
            <a:r>
              <a:rPr lang="en-GB" sz="1800" b="1" u="sng" dirty="0" smtClean="0">
                <a:solidFill>
                  <a:srgbClr val="0033CC"/>
                </a:solidFill>
                <a:latin typeface="+mn-lt"/>
                <a:ea typeface="MS Mincho"/>
              </a:rPr>
              <a:t>Challenges</a:t>
            </a:r>
          </a:p>
          <a:p>
            <a:pPr marL="342900" indent="-342900" algn="just">
              <a:lnSpc>
                <a:spcPts val="1800"/>
              </a:lnSpc>
              <a:spcAft>
                <a:spcPts val="600"/>
              </a:spcAft>
              <a:buFont typeface="Arial" pitchFamily="34" charset="0"/>
              <a:buChar char="•"/>
            </a:pPr>
            <a:r>
              <a:rPr lang="en-GB" sz="1800" dirty="0" smtClean="0">
                <a:solidFill>
                  <a:srgbClr val="0033CC"/>
                </a:solidFill>
                <a:latin typeface="+mn-lt"/>
                <a:ea typeface="MS Mincho"/>
              </a:rPr>
              <a:t>The </a:t>
            </a:r>
            <a:r>
              <a:rPr lang="en-GB" sz="1800" dirty="0">
                <a:solidFill>
                  <a:srgbClr val="0033CC"/>
                </a:solidFill>
                <a:latin typeface="+mn-lt"/>
                <a:ea typeface="MS Mincho"/>
              </a:rPr>
              <a:t>vacuum vessel is the SIC (Safety Important Component) component </a:t>
            </a:r>
            <a:endParaRPr lang="en-GB" sz="1800" dirty="0" smtClean="0">
              <a:solidFill>
                <a:srgbClr val="0033CC"/>
              </a:solidFill>
              <a:latin typeface="+mn-lt"/>
              <a:ea typeface="MS Mincho"/>
            </a:endParaRPr>
          </a:p>
          <a:p>
            <a:pPr marL="342900" indent="-342900" algn="just">
              <a:lnSpc>
                <a:spcPts val="1800"/>
              </a:lnSpc>
              <a:spcAft>
                <a:spcPts val="600"/>
              </a:spcAft>
              <a:buFont typeface="Arial" pitchFamily="34" charset="0"/>
              <a:buChar char="•"/>
            </a:pPr>
            <a:r>
              <a:rPr lang="en-GB" sz="1800" dirty="0" smtClean="0">
                <a:solidFill>
                  <a:srgbClr val="0033CC"/>
                </a:solidFill>
                <a:latin typeface="+mn-lt"/>
                <a:ea typeface="MS Mincho"/>
              </a:rPr>
              <a:t>The </a:t>
            </a:r>
            <a:r>
              <a:rPr lang="en-GB" sz="1800" dirty="0">
                <a:solidFill>
                  <a:srgbClr val="0033CC"/>
                </a:solidFill>
                <a:latin typeface="+mn-lt"/>
                <a:ea typeface="MS Mincho"/>
              </a:rPr>
              <a:t>first boundary of the nuclear </a:t>
            </a:r>
            <a:r>
              <a:rPr lang="en-GB" sz="1800" dirty="0" smtClean="0">
                <a:solidFill>
                  <a:srgbClr val="0033CC"/>
                </a:solidFill>
                <a:latin typeface="+mn-lt"/>
                <a:ea typeface="MS Mincho"/>
              </a:rPr>
              <a:t>safety; </a:t>
            </a:r>
          </a:p>
          <a:p>
            <a:pPr marL="171450" indent="-171450" algn="just">
              <a:lnSpc>
                <a:spcPts val="2500"/>
              </a:lnSpc>
              <a:spcAft>
                <a:spcPts val="600"/>
              </a:spcAft>
              <a:buFont typeface="Arial" pitchFamily="34" charset="0"/>
              <a:buChar char="•"/>
            </a:pPr>
            <a:endParaRPr lang="en-GB" sz="800" dirty="0" smtClean="0">
              <a:solidFill>
                <a:srgbClr val="0033CC"/>
              </a:solidFill>
              <a:latin typeface="+mn-lt"/>
              <a:ea typeface="MS Mincho"/>
            </a:endParaRPr>
          </a:p>
          <a:p>
            <a:pPr marL="285750" indent="-285750" algn="just">
              <a:lnSpc>
                <a:spcPts val="2500"/>
              </a:lnSpc>
              <a:spcAft>
                <a:spcPts val="600"/>
              </a:spcAft>
              <a:buFont typeface="Wingdings" pitchFamily="2" charset="2"/>
              <a:buChar char="Ø"/>
            </a:pPr>
            <a:endParaRPr lang="en-GB" sz="800" dirty="0" smtClean="0">
              <a:solidFill>
                <a:srgbClr val="0033CC"/>
              </a:solidFill>
              <a:latin typeface="+mn-lt"/>
              <a:ea typeface="MS Mincho"/>
            </a:endParaRPr>
          </a:p>
        </p:txBody>
      </p:sp>
      <p:sp>
        <p:nvSpPr>
          <p:cNvPr id="10" name="Rectangle 3"/>
          <p:cNvSpPr txBox="1">
            <a:spLocks noChangeArrowheads="1"/>
          </p:cNvSpPr>
          <p:nvPr/>
        </p:nvSpPr>
        <p:spPr bwMode="auto">
          <a:xfrm>
            <a:off x="475016" y="3284984"/>
            <a:ext cx="8417464" cy="2664296"/>
          </a:xfrm>
          <a:prstGeom prst="rect">
            <a:avLst/>
          </a:prstGeom>
          <a:noFill/>
          <a:ln w="9525">
            <a:noFill/>
            <a:miter lim="800000"/>
            <a:headEnd/>
            <a:tailEnd/>
          </a:ln>
        </p:spPr>
        <p:txBody>
          <a:bodyPr>
            <a:prstTxWarp prst="textNoShape">
              <a:avLst/>
            </a:prstTxWarp>
          </a:bodyPr>
          <a:lstStyle/>
          <a:p>
            <a:pPr algn="just">
              <a:lnSpc>
                <a:spcPts val="1800"/>
              </a:lnSpc>
              <a:spcAft>
                <a:spcPts val="600"/>
              </a:spcAft>
            </a:pPr>
            <a:r>
              <a:rPr lang="en-GB" sz="1800" b="1" u="sng" dirty="0" smtClean="0">
                <a:solidFill>
                  <a:srgbClr val="0033CC"/>
                </a:solidFill>
                <a:latin typeface="+mn-lt"/>
                <a:ea typeface="MS Mincho"/>
              </a:rPr>
              <a:t>Status</a:t>
            </a:r>
          </a:p>
          <a:p>
            <a:pPr marL="342900" indent="-342900" algn="just">
              <a:lnSpc>
                <a:spcPts val="1800"/>
              </a:lnSpc>
              <a:spcAft>
                <a:spcPts val="600"/>
              </a:spcAft>
              <a:buFont typeface="Arial" pitchFamily="34" charset="0"/>
              <a:buChar char="•"/>
            </a:pPr>
            <a:r>
              <a:rPr lang="en-GB" sz="1800" dirty="0" smtClean="0">
                <a:solidFill>
                  <a:srgbClr val="0033CC"/>
                </a:solidFill>
                <a:latin typeface="+mn-lt"/>
                <a:ea typeface="MS Mincho"/>
              </a:rPr>
              <a:t>The </a:t>
            </a:r>
            <a:r>
              <a:rPr lang="en-GB" sz="1800" dirty="0">
                <a:solidFill>
                  <a:srgbClr val="0033CC"/>
                </a:solidFill>
                <a:latin typeface="+mn-lt"/>
                <a:ea typeface="MS Mincho"/>
              </a:rPr>
              <a:t>design of </a:t>
            </a:r>
            <a:r>
              <a:rPr lang="en-GB" sz="1800" dirty="0" smtClean="0">
                <a:solidFill>
                  <a:srgbClr val="0033CC"/>
                </a:solidFill>
                <a:latin typeface="+mn-lt"/>
                <a:ea typeface="MS Mincho"/>
              </a:rPr>
              <a:t>VV and </a:t>
            </a:r>
            <a:r>
              <a:rPr lang="en-GB" sz="1800" dirty="0">
                <a:solidFill>
                  <a:srgbClr val="0033CC"/>
                </a:solidFill>
                <a:latin typeface="+mn-lt"/>
                <a:ea typeface="MS Mincho"/>
              </a:rPr>
              <a:t>ports by IO was complete and the manufacturing stage has already </a:t>
            </a:r>
            <a:r>
              <a:rPr lang="en-GB" sz="1800" dirty="0" smtClean="0">
                <a:solidFill>
                  <a:srgbClr val="0033CC"/>
                </a:solidFill>
                <a:latin typeface="+mn-lt"/>
                <a:ea typeface="MS Mincho"/>
              </a:rPr>
              <a:t>started</a:t>
            </a:r>
            <a:r>
              <a:rPr lang="en-GB" sz="1800" dirty="0">
                <a:solidFill>
                  <a:srgbClr val="0033CC"/>
                </a:solidFill>
                <a:latin typeface="+mn-lt"/>
                <a:ea typeface="MS Mincho"/>
              </a:rPr>
              <a:t>;</a:t>
            </a:r>
            <a:endParaRPr lang="en-GB" sz="1800" dirty="0" smtClean="0">
              <a:solidFill>
                <a:srgbClr val="0033CC"/>
              </a:solidFill>
              <a:latin typeface="+mn-lt"/>
              <a:ea typeface="MS Mincho"/>
            </a:endParaRPr>
          </a:p>
          <a:p>
            <a:pPr marL="342900" indent="-342900" algn="just">
              <a:lnSpc>
                <a:spcPts val="1800"/>
              </a:lnSpc>
              <a:spcAft>
                <a:spcPts val="600"/>
              </a:spcAft>
              <a:buFont typeface="Arial" pitchFamily="34" charset="0"/>
              <a:buChar char="•"/>
            </a:pPr>
            <a:r>
              <a:rPr lang="en-GB" sz="1800" dirty="0" smtClean="0">
                <a:solidFill>
                  <a:srgbClr val="0033CC"/>
                </a:solidFill>
                <a:latin typeface="+mn-lt"/>
                <a:ea typeface="MS Mincho"/>
              </a:rPr>
              <a:t>The </a:t>
            </a:r>
            <a:r>
              <a:rPr lang="en-GB" sz="1800" dirty="0">
                <a:solidFill>
                  <a:srgbClr val="0033CC"/>
                </a:solidFill>
                <a:latin typeface="+mn-lt"/>
                <a:ea typeface="MS Mincho"/>
              </a:rPr>
              <a:t>VV manufacturing design is under preparation by the contracted suppliers of the main vessel, ports and IWS in the EU, Korea and </a:t>
            </a:r>
            <a:r>
              <a:rPr lang="en-GB" sz="1800" dirty="0" smtClean="0">
                <a:solidFill>
                  <a:srgbClr val="0033CC"/>
                </a:solidFill>
                <a:latin typeface="+mn-lt"/>
                <a:ea typeface="MS Mincho"/>
              </a:rPr>
              <a:t>India; </a:t>
            </a:r>
          </a:p>
          <a:p>
            <a:pPr marL="342900" indent="-342900" algn="just">
              <a:lnSpc>
                <a:spcPts val="1800"/>
              </a:lnSpc>
              <a:spcAft>
                <a:spcPts val="600"/>
              </a:spcAft>
              <a:buFont typeface="Arial" pitchFamily="34" charset="0"/>
              <a:buChar char="•"/>
            </a:pPr>
            <a:r>
              <a:rPr lang="en-GB" sz="1800" dirty="0" smtClean="0">
                <a:solidFill>
                  <a:srgbClr val="0033CC"/>
                </a:solidFill>
                <a:latin typeface="+mn-lt"/>
                <a:ea typeface="MS Mincho"/>
              </a:rPr>
              <a:t>Mock-up </a:t>
            </a:r>
            <a:r>
              <a:rPr lang="en-GB" sz="1800" dirty="0">
                <a:solidFill>
                  <a:srgbClr val="0033CC"/>
                </a:solidFill>
                <a:latin typeface="+mn-lt"/>
                <a:ea typeface="MS Mincho"/>
              </a:rPr>
              <a:t>fabrication and testing programs are underway in EU, IN, KO and RF. The material manufacturing already started after the ANB </a:t>
            </a:r>
            <a:r>
              <a:rPr lang="en-GB" sz="1800" dirty="0" smtClean="0">
                <a:solidFill>
                  <a:srgbClr val="0033CC"/>
                </a:solidFill>
                <a:latin typeface="+mn-lt"/>
                <a:ea typeface="MS Mincho"/>
              </a:rPr>
              <a:t>approval;</a:t>
            </a:r>
          </a:p>
          <a:p>
            <a:pPr marL="342900" indent="-342900" algn="just">
              <a:lnSpc>
                <a:spcPts val="1800"/>
              </a:lnSpc>
              <a:spcAft>
                <a:spcPts val="600"/>
              </a:spcAft>
              <a:buFont typeface="Arial" pitchFamily="34" charset="0"/>
              <a:buChar char="•"/>
            </a:pPr>
            <a:r>
              <a:rPr lang="en-GB" sz="1800" dirty="0">
                <a:solidFill>
                  <a:srgbClr val="0033CC"/>
                </a:solidFill>
                <a:latin typeface="+mn-lt"/>
                <a:ea typeface="MS Mincho"/>
              </a:rPr>
              <a:t>All the VV materials, including the main material 316 L(N) IG and bolt materials XM-19 and Inconel 625, were already qualified by the ANB. </a:t>
            </a:r>
            <a:endParaRPr lang="en-GB" sz="1800" dirty="0" smtClean="0">
              <a:solidFill>
                <a:srgbClr val="0033CC"/>
              </a:solidFill>
              <a:latin typeface="+mn-lt"/>
              <a:ea typeface="MS Mincho"/>
            </a:endParaRPr>
          </a:p>
          <a:p>
            <a:pPr marL="342900" indent="-342900" algn="just">
              <a:lnSpc>
                <a:spcPts val="1800"/>
              </a:lnSpc>
              <a:spcAft>
                <a:spcPts val="600"/>
              </a:spcAft>
              <a:buFont typeface="Arial" pitchFamily="34" charset="0"/>
              <a:buChar char="•"/>
            </a:pPr>
            <a:r>
              <a:rPr lang="en-GB" sz="1800" dirty="0" smtClean="0">
                <a:solidFill>
                  <a:srgbClr val="0033CC"/>
                </a:solidFill>
                <a:effectLst/>
                <a:latin typeface="+mn-lt"/>
                <a:ea typeface="MS Mincho"/>
              </a:rPr>
              <a:t>Contract of VV field Joint will be made soon by IO. Evaluation committee made a report;</a:t>
            </a:r>
            <a:endParaRPr lang="en-GB" sz="1800" dirty="0">
              <a:solidFill>
                <a:srgbClr val="0033CC"/>
              </a:solidFill>
              <a:effectLst/>
              <a:latin typeface="+mn-lt"/>
              <a:ea typeface="MS Mincho"/>
            </a:endParaRPr>
          </a:p>
        </p:txBody>
      </p:sp>
    </p:spTree>
    <p:extLst>
      <p:ext uri="{BB962C8B-B14F-4D97-AF65-F5344CB8AC3E}">
        <p14:creationId xmlns:p14="http://schemas.microsoft.com/office/powerpoint/2010/main" val="1505116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endParaRPr lang="en-GB"/>
          </a:p>
        </p:txBody>
      </p:sp>
      <p:sp>
        <p:nvSpPr>
          <p:cNvPr id="9" name="Rectangle 3"/>
          <p:cNvSpPr txBox="1">
            <a:spLocks noChangeArrowheads="1"/>
          </p:cNvSpPr>
          <p:nvPr/>
        </p:nvSpPr>
        <p:spPr bwMode="auto">
          <a:xfrm>
            <a:off x="467544" y="332656"/>
            <a:ext cx="4896544" cy="2448274"/>
          </a:xfrm>
          <a:prstGeom prst="rect">
            <a:avLst/>
          </a:prstGeom>
          <a:noFill/>
          <a:ln w="9525">
            <a:noFill/>
            <a:miter lim="800000"/>
            <a:headEnd/>
            <a:tailEnd/>
          </a:ln>
        </p:spPr>
        <p:txBody>
          <a:bodyPr>
            <a:prstTxWarp prst="textNoShape">
              <a:avLst/>
            </a:prstTxWarp>
          </a:bodyPr>
          <a:lstStyle/>
          <a:p>
            <a:pPr algn="just">
              <a:lnSpc>
                <a:spcPts val="2000"/>
              </a:lnSpc>
              <a:spcAft>
                <a:spcPts val="600"/>
              </a:spcAft>
            </a:pPr>
            <a:r>
              <a:rPr lang="en-US" sz="2800" b="1" dirty="0" smtClean="0">
                <a:solidFill>
                  <a:srgbClr val="0033CC"/>
                </a:solidFill>
                <a:latin typeface="+mn-lt"/>
                <a:ea typeface="MS Mincho"/>
              </a:rPr>
              <a:t>Cryostat</a:t>
            </a:r>
            <a:endParaRPr lang="en-US" sz="2800" b="1" u="sng" dirty="0" smtClean="0">
              <a:solidFill>
                <a:srgbClr val="0033CC"/>
              </a:solidFill>
              <a:latin typeface="+mn-lt"/>
              <a:ea typeface="MS Mincho"/>
            </a:endParaRPr>
          </a:p>
          <a:p>
            <a:pPr algn="just">
              <a:lnSpc>
                <a:spcPts val="2000"/>
              </a:lnSpc>
              <a:spcAft>
                <a:spcPts val="600"/>
              </a:spcAft>
            </a:pPr>
            <a:r>
              <a:rPr lang="en-US" sz="2000" u="sng" dirty="0" smtClean="0">
                <a:solidFill>
                  <a:srgbClr val="0033CC"/>
                </a:solidFill>
                <a:latin typeface="+mn-lt"/>
                <a:ea typeface="MS Mincho"/>
              </a:rPr>
              <a:t>Status</a:t>
            </a:r>
          </a:p>
          <a:p>
            <a:pPr marL="342900" indent="-342900" algn="just">
              <a:lnSpc>
                <a:spcPts val="2000"/>
              </a:lnSpc>
              <a:spcAft>
                <a:spcPts val="600"/>
              </a:spcAft>
              <a:buFont typeface="Arial" pitchFamily="34" charset="0"/>
              <a:buChar char="•"/>
            </a:pPr>
            <a:r>
              <a:rPr lang="en-GB" sz="2000" dirty="0">
                <a:solidFill>
                  <a:srgbClr val="0033CC"/>
                </a:solidFill>
                <a:latin typeface="+mn-lt"/>
                <a:ea typeface="MS Mincho"/>
              </a:rPr>
              <a:t>O</a:t>
            </a:r>
            <a:r>
              <a:rPr lang="en-GB" sz="2000" dirty="0" smtClean="0">
                <a:solidFill>
                  <a:srgbClr val="0033CC"/>
                </a:solidFill>
                <a:latin typeface="+mn-lt"/>
                <a:ea typeface="MS Mincho"/>
              </a:rPr>
              <a:t>ne </a:t>
            </a:r>
            <a:r>
              <a:rPr lang="en-GB" sz="2000" dirty="0">
                <a:solidFill>
                  <a:srgbClr val="0033CC"/>
                </a:solidFill>
                <a:latin typeface="+mn-lt"/>
                <a:ea typeface="MS Mincho"/>
              </a:rPr>
              <a:t>of the most important and critical systems in the ITER </a:t>
            </a:r>
            <a:r>
              <a:rPr lang="en-GB" sz="2000" dirty="0" smtClean="0">
                <a:solidFill>
                  <a:srgbClr val="0033CC"/>
                </a:solidFill>
                <a:latin typeface="+mn-lt"/>
                <a:ea typeface="MS Mincho"/>
              </a:rPr>
              <a:t>project, and has very large number of complex interfaces;</a:t>
            </a:r>
          </a:p>
          <a:p>
            <a:pPr marL="342900" indent="-342900" algn="just">
              <a:lnSpc>
                <a:spcPts val="2000"/>
              </a:lnSpc>
              <a:spcAft>
                <a:spcPts val="600"/>
              </a:spcAft>
              <a:buFont typeface="Arial" pitchFamily="34" charset="0"/>
              <a:buChar char="•"/>
            </a:pPr>
            <a:r>
              <a:rPr lang="en-GB" sz="2000" dirty="0">
                <a:solidFill>
                  <a:srgbClr val="0033CC"/>
                </a:solidFill>
                <a:latin typeface="+mn-lt"/>
                <a:ea typeface="MS Mincho"/>
              </a:rPr>
              <a:t>The cryostat manufacturing contract was signed in August 2012;</a:t>
            </a:r>
          </a:p>
          <a:p>
            <a:pPr algn="just">
              <a:lnSpc>
                <a:spcPts val="2000"/>
              </a:lnSpc>
              <a:spcAft>
                <a:spcPts val="600"/>
              </a:spcAft>
            </a:pPr>
            <a:endParaRPr lang="en-GB" sz="800" dirty="0" smtClean="0">
              <a:solidFill>
                <a:srgbClr val="0033CC"/>
              </a:solidFill>
              <a:latin typeface="+mn-lt"/>
              <a:ea typeface="MS Mincho"/>
            </a:endParaRPr>
          </a:p>
        </p:txBody>
      </p:sp>
      <p:sp>
        <p:nvSpPr>
          <p:cNvPr id="10" name="Rectangle 3"/>
          <p:cNvSpPr txBox="1">
            <a:spLocks noChangeArrowheads="1"/>
          </p:cNvSpPr>
          <p:nvPr/>
        </p:nvSpPr>
        <p:spPr bwMode="auto">
          <a:xfrm>
            <a:off x="467544" y="3356992"/>
            <a:ext cx="8417464" cy="2997779"/>
          </a:xfrm>
          <a:prstGeom prst="rect">
            <a:avLst/>
          </a:prstGeom>
          <a:noFill/>
          <a:ln w="9525">
            <a:noFill/>
            <a:miter lim="800000"/>
            <a:headEnd/>
            <a:tailEnd/>
          </a:ln>
        </p:spPr>
        <p:txBody>
          <a:bodyPr>
            <a:prstTxWarp prst="textNoShape">
              <a:avLst/>
            </a:prstTxWarp>
          </a:bodyPr>
          <a:lstStyle/>
          <a:p>
            <a:pPr algn="just">
              <a:spcAft>
                <a:spcPts val="0"/>
              </a:spcAft>
            </a:pPr>
            <a:r>
              <a:rPr lang="en-GB" sz="2000" u="sng" dirty="0" smtClean="0">
                <a:solidFill>
                  <a:srgbClr val="0033CC"/>
                </a:solidFill>
                <a:latin typeface="+mn-lt"/>
                <a:ea typeface="MS Mincho"/>
              </a:rPr>
              <a:t>Challenges</a:t>
            </a:r>
          </a:p>
          <a:p>
            <a:pPr marL="342900" indent="-342900" algn="just">
              <a:spcAft>
                <a:spcPts val="0"/>
              </a:spcAft>
              <a:buFont typeface="Arial" pitchFamily="34" charset="0"/>
              <a:buChar char="•"/>
            </a:pPr>
            <a:r>
              <a:rPr lang="en-GB" sz="2000" dirty="0" smtClean="0">
                <a:solidFill>
                  <a:srgbClr val="0033CC"/>
                </a:solidFill>
                <a:latin typeface="+mn-lt"/>
                <a:ea typeface="MS Mincho"/>
              </a:rPr>
              <a:t>The </a:t>
            </a:r>
            <a:r>
              <a:rPr lang="en-GB" sz="2000" dirty="0">
                <a:solidFill>
                  <a:srgbClr val="0033CC"/>
                </a:solidFill>
                <a:latin typeface="+mn-lt"/>
                <a:ea typeface="MS Mincho"/>
              </a:rPr>
              <a:t>site workshop will be ready for the cryostat assembly in </a:t>
            </a:r>
            <a:r>
              <a:rPr lang="en-GB" sz="2000" dirty="0" smtClean="0">
                <a:solidFill>
                  <a:srgbClr val="0033CC"/>
                </a:solidFill>
                <a:latin typeface="+mn-lt"/>
                <a:ea typeface="MS Mincho"/>
              </a:rPr>
              <a:t>2014;</a:t>
            </a:r>
          </a:p>
          <a:p>
            <a:pPr marL="342900" indent="-342900" algn="just">
              <a:spcAft>
                <a:spcPts val="0"/>
              </a:spcAft>
              <a:buFont typeface="Arial" pitchFamily="34" charset="0"/>
              <a:buChar char="•"/>
            </a:pPr>
            <a:r>
              <a:rPr lang="en-GB" sz="2000" dirty="0" smtClean="0">
                <a:solidFill>
                  <a:srgbClr val="0033CC"/>
                </a:solidFill>
                <a:latin typeface="+mn-lt"/>
                <a:ea typeface="MS Mincho"/>
              </a:rPr>
              <a:t>The </a:t>
            </a:r>
            <a:r>
              <a:rPr lang="en-GB" sz="2000" dirty="0">
                <a:solidFill>
                  <a:srgbClr val="0033CC"/>
                </a:solidFill>
                <a:latin typeface="+mn-lt"/>
                <a:ea typeface="MS Mincho"/>
              </a:rPr>
              <a:t>first deliveries of components for assembly in the tokamak pit will occur in September </a:t>
            </a:r>
            <a:r>
              <a:rPr lang="en-GB" sz="2000" dirty="0" smtClean="0">
                <a:solidFill>
                  <a:srgbClr val="0033CC"/>
                </a:solidFill>
                <a:latin typeface="+mn-lt"/>
                <a:ea typeface="MS Mincho"/>
              </a:rPr>
              <a:t>2015;</a:t>
            </a:r>
            <a:endParaRPr lang="en-GB" sz="2000" dirty="0">
              <a:solidFill>
                <a:srgbClr val="0033CC"/>
              </a:solidFill>
              <a:latin typeface="+mn-lt"/>
              <a:ea typeface="MS Mincho"/>
            </a:endParaRPr>
          </a:p>
          <a:p>
            <a:pPr marL="342900" indent="-342900" algn="just">
              <a:spcAft>
                <a:spcPts val="0"/>
              </a:spcAft>
              <a:buFont typeface="Arial" pitchFamily="34" charset="0"/>
              <a:buChar char="•"/>
            </a:pPr>
            <a:r>
              <a:rPr lang="en-GB" sz="2000" dirty="0" smtClean="0">
                <a:solidFill>
                  <a:srgbClr val="0033CC"/>
                </a:solidFill>
                <a:latin typeface="+mn-lt"/>
                <a:ea typeface="MS Mincho"/>
              </a:rPr>
              <a:t>Pre-manufacturing </a:t>
            </a:r>
            <a:r>
              <a:rPr lang="en-GB" sz="2000" dirty="0">
                <a:solidFill>
                  <a:srgbClr val="0033CC"/>
                </a:solidFill>
                <a:latin typeface="+mn-lt"/>
                <a:ea typeface="MS Mincho"/>
              </a:rPr>
              <a:t>activities such as the Manufacturing and Inspection Plan, manufacturing CAD design and drawings and quality plan are being initiated between the ITER organization, INDA and their industrial partners.</a:t>
            </a:r>
            <a:endParaRPr lang="en-GB" sz="2000" dirty="0">
              <a:solidFill>
                <a:srgbClr val="0033CC"/>
              </a:solidFill>
              <a:effectLst/>
              <a:latin typeface="+mn-lt"/>
              <a:ea typeface="MS Mincho"/>
            </a:endParaRPr>
          </a:p>
        </p:txBody>
      </p:sp>
      <p:pic>
        <p:nvPicPr>
          <p:cNvPr id="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24128" y="270081"/>
            <a:ext cx="3034254" cy="303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4"/>
          <p:cNvSpPr>
            <a:spLocks noChangeArrowheads="1"/>
          </p:cNvSpPr>
          <p:nvPr/>
        </p:nvSpPr>
        <p:spPr bwMode="auto">
          <a:xfrm>
            <a:off x="3256707" y="2712591"/>
            <a:ext cx="2611437" cy="860425"/>
          </a:xfrm>
          <a:prstGeom prst="rect">
            <a:avLst/>
          </a:prstGeom>
          <a:solidFill>
            <a:schemeClr val="bg1">
              <a:lumMod val="75000"/>
            </a:schemeClr>
          </a:solidFill>
          <a:ln>
            <a:noFill/>
          </a:ln>
          <a:extLst/>
        </p:spPr>
        <p:txBody>
          <a:bodyPr>
            <a:spAutoFit/>
          </a:bodyPr>
          <a:lstStyle/>
          <a:p>
            <a:pPr algn="ctr" eaLnBrk="0" fontAlgn="base" hangingPunct="0">
              <a:spcBef>
                <a:spcPct val="0"/>
              </a:spcBef>
              <a:spcAft>
                <a:spcPct val="0"/>
              </a:spcAft>
            </a:pPr>
            <a:r>
              <a:rPr lang="en-GB" sz="1600" b="1" dirty="0">
                <a:solidFill>
                  <a:srgbClr val="333399"/>
                </a:solidFill>
                <a:cs typeface="Arial" pitchFamily="34" charset="0"/>
              </a:rPr>
              <a:t>3D View of Cryostat </a:t>
            </a:r>
          </a:p>
          <a:p>
            <a:pPr algn="ctr" eaLnBrk="0" fontAlgn="base" hangingPunct="0">
              <a:spcBef>
                <a:spcPct val="0"/>
              </a:spcBef>
              <a:spcAft>
                <a:spcPct val="0"/>
              </a:spcAft>
            </a:pPr>
            <a:r>
              <a:rPr lang="en-GB" sz="1600" b="1" dirty="0">
                <a:solidFill>
                  <a:srgbClr val="333399"/>
                </a:solidFill>
                <a:latin typeface="Times New Roman" pitchFamily="18" charset="0"/>
                <a:ea typeface="Times" pitchFamily="18" charset="0"/>
                <a:cs typeface="Times New Roman" pitchFamily="18" charset="0"/>
              </a:rPr>
              <a:t>OD: 28.54 m, </a:t>
            </a:r>
            <a:r>
              <a:rPr lang="en-US" sz="1600" b="1" dirty="0">
                <a:solidFill>
                  <a:srgbClr val="333399"/>
                </a:solidFill>
                <a:latin typeface="Times New Roman" pitchFamily="18" charset="0"/>
                <a:ea typeface="Times" pitchFamily="18" charset="0"/>
                <a:cs typeface="Times New Roman" pitchFamily="18" charset="0"/>
              </a:rPr>
              <a:t>HT: </a:t>
            </a:r>
            <a:r>
              <a:rPr lang="en-GB" sz="1600" b="1" dirty="0" smtClean="0">
                <a:solidFill>
                  <a:srgbClr val="333399"/>
                </a:solidFill>
                <a:latin typeface="Times New Roman" pitchFamily="18" charset="0"/>
                <a:ea typeface="Times" pitchFamily="18" charset="0"/>
                <a:cs typeface="Times New Roman" pitchFamily="18" charset="0"/>
              </a:rPr>
              <a:t>29.25 </a:t>
            </a:r>
            <a:r>
              <a:rPr lang="en-GB" sz="1600" b="1" dirty="0">
                <a:solidFill>
                  <a:srgbClr val="333399"/>
                </a:solidFill>
                <a:latin typeface="Times New Roman" pitchFamily="18" charset="0"/>
                <a:ea typeface="Times" pitchFamily="18" charset="0"/>
                <a:cs typeface="Times New Roman" pitchFamily="18" charset="0"/>
              </a:rPr>
              <a:t>m</a:t>
            </a:r>
          </a:p>
          <a:p>
            <a:pPr algn="ctr" eaLnBrk="0" fontAlgn="base" hangingPunct="0">
              <a:spcBef>
                <a:spcPct val="0"/>
              </a:spcBef>
              <a:spcAft>
                <a:spcPct val="0"/>
              </a:spcAft>
            </a:pPr>
            <a:r>
              <a:rPr lang="en-US" sz="1600" b="1" dirty="0">
                <a:solidFill>
                  <a:srgbClr val="333399"/>
                </a:solidFill>
                <a:latin typeface="Times New Roman" pitchFamily="18" charset="0"/>
                <a:ea typeface="Times" pitchFamily="18" charset="0"/>
                <a:cs typeface="Times New Roman" pitchFamily="18" charset="0"/>
              </a:rPr>
              <a:t>Mass: ~3500T</a:t>
            </a:r>
            <a:endParaRPr lang="en-GB" sz="1600" b="1" dirty="0">
              <a:solidFill>
                <a:srgbClr val="333399"/>
              </a:solidFill>
              <a:ea typeface="Times" pitchFamily="18" charset="0"/>
              <a:cs typeface="Times New Roman" pitchFamily="18" charset="0"/>
            </a:endParaRPr>
          </a:p>
        </p:txBody>
      </p:sp>
    </p:spTree>
    <p:extLst>
      <p:ext uri="{BB962C8B-B14F-4D97-AF65-F5344CB8AC3E}">
        <p14:creationId xmlns:p14="http://schemas.microsoft.com/office/powerpoint/2010/main" val="2648919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endParaRPr lang="en-GB">
              <a:solidFill>
                <a:srgbClr val="000000"/>
              </a:solidFill>
            </a:endParaRPr>
          </a:p>
        </p:txBody>
      </p:sp>
      <p:sp>
        <p:nvSpPr>
          <p:cNvPr id="9" name="Rectangle 3"/>
          <p:cNvSpPr txBox="1">
            <a:spLocks noChangeArrowheads="1"/>
          </p:cNvSpPr>
          <p:nvPr/>
        </p:nvSpPr>
        <p:spPr bwMode="auto">
          <a:xfrm>
            <a:off x="251520" y="260648"/>
            <a:ext cx="5328592" cy="3744416"/>
          </a:xfrm>
          <a:prstGeom prst="rect">
            <a:avLst/>
          </a:prstGeom>
          <a:noFill/>
          <a:ln w="9525">
            <a:noFill/>
            <a:miter lim="800000"/>
            <a:headEnd/>
            <a:tailEnd/>
          </a:ln>
        </p:spPr>
        <p:txBody>
          <a:bodyPr>
            <a:prstTxWarp prst="textNoShape">
              <a:avLst/>
            </a:prstTxWarp>
          </a:bodyPr>
          <a:lstStyle/>
          <a:p>
            <a:pPr>
              <a:spcAft>
                <a:spcPts val="0"/>
              </a:spcAft>
            </a:pPr>
            <a:r>
              <a:rPr lang="en-US" sz="2800" b="1" dirty="0" err="1" smtClean="0">
                <a:solidFill>
                  <a:srgbClr val="0033CC"/>
                </a:solidFill>
                <a:latin typeface="Arial"/>
                <a:ea typeface="MS Mincho"/>
              </a:rPr>
              <a:t>Toroidal</a:t>
            </a:r>
            <a:r>
              <a:rPr lang="en-US" sz="2800" b="1" dirty="0" smtClean="0">
                <a:solidFill>
                  <a:srgbClr val="0033CC"/>
                </a:solidFill>
                <a:latin typeface="Arial"/>
                <a:ea typeface="MS Mincho"/>
              </a:rPr>
              <a:t> Field Coils</a:t>
            </a:r>
          </a:p>
          <a:p>
            <a:pPr marL="171450" indent="-171450">
              <a:spcAft>
                <a:spcPts val="0"/>
              </a:spcAft>
              <a:buFont typeface="Arial" pitchFamily="34" charset="0"/>
              <a:buChar char="•"/>
            </a:pPr>
            <a:endParaRPr lang="en-US" sz="800" dirty="0" smtClean="0">
              <a:solidFill>
                <a:srgbClr val="0033CC"/>
              </a:solidFill>
              <a:latin typeface="Arial"/>
              <a:ea typeface="MS Mincho"/>
            </a:endParaRPr>
          </a:p>
          <a:p>
            <a:pPr>
              <a:lnSpc>
                <a:spcPts val="1800"/>
              </a:lnSpc>
              <a:spcAft>
                <a:spcPts val="600"/>
              </a:spcAft>
            </a:pPr>
            <a:r>
              <a:rPr lang="en-GB" sz="1800" u="sng" dirty="0" smtClean="0">
                <a:solidFill>
                  <a:srgbClr val="0033CC"/>
                </a:solidFill>
                <a:latin typeface="Arial"/>
                <a:ea typeface="MS Mincho"/>
              </a:rPr>
              <a:t>Status</a:t>
            </a:r>
          </a:p>
          <a:p>
            <a:pPr marL="285750" indent="-285750">
              <a:lnSpc>
                <a:spcPts val="1800"/>
              </a:lnSpc>
              <a:spcAft>
                <a:spcPts val="600"/>
              </a:spcAft>
              <a:buFont typeface="Arial" pitchFamily="34" charset="0"/>
              <a:buChar char="•"/>
            </a:pPr>
            <a:r>
              <a:rPr lang="en-GB" sz="1800" dirty="0" smtClean="0">
                <a:solidFill>
                  <a:srgbClr val="0033CC"/>
                </a:solidFill>
                <a:latin typeface="Arial"/>
                <a:ea typeface="MS Mincho"/>
              </a:rPr>
              <a:t>The </a:t>
            </a:r>
            <a:r>
              <a:rPr lang="en-GB" sz="1800" dirty="0">
                <a:solidFill>
                  <a:srgbClr val="0033CC"/>
                </a:solidFill>
                <a:latin typeface="Arial"/>
                <a:ea typeface="MS Mincho"/>
              </a:rPr>
              <a:t>production of the TF coils is split into 3 main production areas: The TF conductors; The TF structures; and the TF windings and </a:t>
            </a:r>
            <a:r>
              <a:rPr lang="en-GB" sz="1800" dirty="0" smtClean="0">
                <a:solidFill>
                  <a:srgbClr val="0033CC"/>
                </a:solidFill>
                <a:latin typeface="Arial"/>
                <a:ea typeface="MS Mincho"/>
              </a:rPr>
              <a:t>coils;</a:t>
            </a:r>
            <a:endParaRPr lang="en-GB" sz="800" dirty="0" smtClean="0">
              <a:solidFill>
                <a:srgbClr val="0033CC"/>
              </a:solidFill>
              <a:latin typeface="Arial"/>
              <a:ea typeface="MS Mincho"/>
            </a:endParaRPr>
          </a:p>
          <a:p>
            <a:pPr marL="285750" indent="-285750">
              <a:lnSpc>
                <a:spcPts val="1800"/>
              </a:lnSpc>
              <a:spcAft>
                <a:spcPts val="600"/>
              </a:spcAft>
              <a:buFont typeface="Arial" pitchFamily="34" charset="0"/>
              <a:buChar char="•"/>
            </a:pPr>
            <a:r>
              <a:rPr lang="en-GB" sz="1800" dirty="0">
                <a:solidFill>
                  <a:srgbClr val="0033CC"/>
                </a:solidFill>
                <a:latin typeface="Arial"/>
                <a:ea typeface="MS Mincho"/>
              </a:rPr>
              <a:t>The TF conductors, which comprise 450t of Nb3Sn, are supplied by </a:t>
            </a:r>
            <a:r>
              <a:rPr lang="en-GB" sz="1800" dirty="0" smtClean="0">
                <a:solidFill>
                  <a:srgbClr val="0033CC"/>
                </a:solidFill>
                <a:latin typeface="Arial"/>
                <a:ea typeface="MS Mincho"/>
              </a:rPr>
              <a:t>EU, RF, </a:t>
            </a:r>
            <a:r>
              <a:rPr lang="en-GB" sz="1800" dirty="0" smtClean="0">
                <a:solidFill>
                  <a:srgbClr val="0033CC"/>
                </a:solidFill>
                <a:latin typeface="Arial"/>
                <a:ea typeface="MS Mincho"/>
              </a:rPr>
              <a:t>JA, KO, CN </a:t>
            </a:r>
            <a:r>
              <a:rPr lang="en-GB" sz="1800" dirty="0">
                <a:solidFill>
                  <a:srgbClr val="0033CC"/>
                </a:solidFill>
                <a:latin typeface="Arial"/>
                <a:ea typeface="MS Mincho"/>
              </a:rPr>
              <a:t>and </a:t>
            </a:r>
            <a:r>
              <a:rPr lang="en-GB" sz="1800" dirty="0" smtClean="0">
                <a:solidFill>
                  <a:srgbClr val="0033CC"/>
                </a:solidFill>
                <a:latin typeface="Arial"/>
                <a:ea typeface="MS Mincho"/>
              </a:rPr>
              <a:t>US. </a:t>
            </a:r>
            <a:r>
              <a:rPr lang="en-GB" sz="1800" dirty="0">
                <a:solidFill>
                  <a:srgbClr val="0033CC"/>
                </a:solidFill>
                <a:latin typeface="Arial"/>
                <a:ea typeface="MS Mincho"/>
              </a:rPr>
              <a:t>Over 70% of required 450t of Nb3Sn strand has already been </a:t>
            </a:r>
            <a:r>
              <a:rPr lang="en-GB" sz="1800" dirty="0" smtClean="0">
                <a:solidFill>
                  <a:srgbClr val="0033CC"/>
                </a:solidFill>
                <a:latin typeface="Arial"/>
                <a:ea typeface="MS Mincho"/>
              </a:rPr>
              <a:t>produced;</a:t>
            </a:r>
          </a:p>
          <a:p>
            <a:pPr marL="285750" indent="-285750">
              <a:lnSpc>
                <a:spcPts val="1800"/>
              </a:lnSpc>
              <a:spcAft>
                <a:spcPts val="600"/>
              </a:spcAft>
              <a:buFont typeface="Arial" pitchFamily="34" charset="0"/>
              <a:buChar char="•"/>
            </a:pPr>
            <a:r>
              <a:rPr lang="en-GB" sz="1800" dirty="0" smtClean="0">
                <a:solidFill>
                  <a:srgbClr val="0033CC"/>
                </a:solidFill>
                <a:latin typeface="Arial"/>
                <a:ea typeface="MS Mincho"/>
              </a:rPr>
              <a:t>It </a:t>
            </a:r>
            <a:r>
              <a:rPr lang="en-GB" sz="1800" dirty="0">
                <a:solidFill>
                  <a:srgbClr val="0033CC"/>
                </a:solidFill>
                <a:latin typeface="Arial"/>
                <a:ea typeface="MS Mincho"/>
              </a:rPr>
              <a:t>is anticipated that the rest will be completed in two </a:t>
            </a:r>
            <a:r>
              <a:rPr lang="en-GB" sz="1800" dirty="0" smtClean="0">
                <a:solidFill>
                  <a:srgbClr val="0033CC"/>
                </a:solidFill>
                <a:latin typeface="Arial"/>
                <a:ea typeface="MS Mincho"/>
              </a:rPr>
              <a:t>years;</a:t>
            </a:r>
          </a:p>
          <a:p>
            <a:pPr marL="285750" indent="-285750">
              <a:lnSpc>
                <a:spcPts val="1800"/>
              </a:lnSpc>
              <a:spcAft>
                <a:spcPts val="600"/>
              </a:spcAft>
              <a:buFont typeface="Arial" pitchFamily="34" charset="0"/>
              <a:buChar char="•"/>
            </a:pPr>
            <a:r>
              <a:rPr lang="en-GB" sz="1800" dirty="0">
                <a:solidFill>
                  <a:srgbClr val="0033CC"/>
                </a:solidFill>
                <a:latin typeface="Arial"/>
                <a:ea typeface="MS Mincho"/>
              </a:rPr>
              <a:t>JADA has signed a series </a:t>
            </a:r>
            <a:r>
              <a:rPr lang="en-GB" sz="1800" dirty="0" smtClean="0">
                <a:solidFill>
                  <a:srgbClr val="0033CC"/>
                </a:solidFill>
                <a:latin typeface="Arial"/>
                <a:ea typeface="MS Mincho"/>
              </a:rPr>
              <a:t>production contracts </a:t>
            </a:r>
            <a:r>
              <a:rPr lang="en-GB" sz="1800" dirty="0">
                <a:solidFill>
                  <a:srgbClr val="0033CC"/>
                </a:solidFill>
                <a:latin typeface="Arial"/>
                <a:ea typeface="MS Mincho"/>
              </a:rPr>
              <a:t>with Japanese and Korean suppliers to build</a:t>
            </a:r>
            <a:r>
              <a:rPr lang="en-GB" sz="1800" dirty="0" smtClean="0">
                <a:solidFill>
                  <a:srgbClr val="0033CC"/>
                </a:solidFill>
                <a:latin typeface="Arial"/>
                <a:ea typeface="MS Mincho"/>
              </a:rPr>
              <a:t> </a:t>
            </a:r>
          </a:p>
          <a:p>
            <a:pPr>
              <a:lnSpc>
                <a:spcPts val="1800"/>
              </a:lnSpc>
              <a:spcAft>
                <a:spcPts val="600"/>
              </a:spcAft>
            </a:pPr>
            <a:endParaRPr lang="en-US" sz="1800" dirty="0" smtClean="0">
              <a:solidFill>
                <a:srgbClr val="0033CC"/>
              </a:solidFill>
              <a:latin typeface="Arial"/>
              <a:ea typeface="MS Mincho"/>
            </a:endParaRPr>
          </a:p>
        </p:txBody>
      </p:sp>
      <p:sp>
        <p:nvSpPr>
          <p:cNvPr id="10" name="Rectangle 3"/>
          <p:cNvSpPr txBox="1">
            <a:spLocks noChangeArrowheads="1"/>
          </p:cNvSpPr>
          <p:nvPr/>
        </p:nvSpPr>
        <p:spPr bwMode="auto">
          <a:xfrm>
            <a:off x="276408" y="3861048"/>
            <a:ext cx="8561480" cy="2620317"/>
          </a:xfrm>
          <a:prstGeom prst="rect">
            <a:avLst/>
          </a:prstGeom>
          <a:noFill/>
          <a:ln w="9525">
            <a:noFill/>
            <a:miter lim="800000"/>
            <a:headEnd/>
            <a:tailEnd/>
          </a:ln>
        </p:spPr>
        <p:txBody>
          <a:bodyPr>
            <a:prstTxWarp prst="textNoShape">
              <a:avLst/>
            </a:prstTxWarp>
          </a:bodyPr>
          <a:lstStyle/>
          <a:p>
            <a:pPr algn="just">
              <a:lnSpc>
                <a:spcPts val="1800"/>
              </a:lnSpc>
              <a:spcAft>
                <a:spcPts val="600"/>
              </a:spcAft>
            </a:pPr>
            <a:r>
              <a:rPr lang="en-GB" sz="1800" dirty="0">
                <a:solidFill>
                  <a:srgbClr val="0033CC"/>
                </a:solidFill>
                <a:latin typeface="Arial"/>
                <a:ea typeface="MS Mincho"/>
              </a:rPr>
              <a:t> </a:t>
            </a:r>
            <a:r>
              <a:rPr lang="en-GB" sz="1800" dirty="0" smtClean="0">
                <a:solidFill>
                  <a:srgbClr val="0033CC"/>
                </a:solidFill>
                <a:latin typeface="Arial"/>
                <a:ea typeface="MS Mincho"/>
              </a:rPr>
              <a:t>   a </a:t>
            </a:r>
            <a:r>
              <a:rPr lang="en-GB" sz="1800" dirty="0">
                <a:solidFill>
                  <a:srgbClr val="0033CC"/>
                </a:solidFill>
                <a:latin typeface="Arial"/>
                <a:ea typeface="MS Mincho"/>
              </a:rPr>
              <a:t>first of series for TF winding and for the fabrication of the TF structural </a:t>
            </a:r>
            <a:r>
              <a:rPr lang="en-GB" sz="1800" dirty="0" smtClean="0">
                <a:solidFill>
                  <a:srgbClr val="0033CC"/>
                </a:solidFill>
                <a:latin typeface="Arial"/>
                <a:ea typeface="MS Mincho"/>
              </a:rPr>
              <a:t>section;</a:t>
            </a:r>
          </a:p>
          <a:p>
            <a:pPr algn="just">
              <a:lnSpc>
                <a:spcPts val="1800"/>
              </a:lnSpc>
              <a:spcAft>
                <a:spcPts val="600"/>
              </a:spcAft>
            </a:pPr>
            <a:endParaRPr lang="en-GB" sz="1800" dirty="0">
              <a:solidFill>
                <a:srgbClr val="0033CC"/>
              </a:solidFill>
              <a:latin typeface="Arial"/>
              <a:ea typeface="MS Mincho"/>
            </a:endParaRPr>
          </a:p>
          <a:p>
            <a:pPr algn="just">
              <a:lnSpc>
                <a:spcPts val="1800"/>
              </a:lnSpc>
              <a:spcAft>
                <a:spcPts val="600"/>
              </a:spcAft>
            </a:pPr>
            <a:r>
              <a:rPr lang="en-GB" sz="1800" u="sng" dirty="0" smtClean="0">
                <a:solidFill>
                  <a:srgbClr val="0033CC"/>
                </a:solidFill>
                <a:latin typeface="Arial"/>
                <a:ea typeface="MS Mincho"/>
              </a:rPr>
              <a:t>Challenges</a:t>
            </a:r>
          </a:p>
          <a:p>
            <a:pPr marL="285750" indent="-285750" algn="just">
              <a:lnSpc>
                <a:spcPts val="1800"/>
              </a:lnSpc>
              <a:spcAft>
                <a:spcPts val="600"/>
              </a:spcAft>
              <a:buFont typeface="Arial" pitchFamily="34" charset="0"/>
              <a:buChar char="•"/>
            </a:pPr>
            <a:r>
              <a:rPr lang="en-GB" sz="1800" dirty="0" smtClean="0">
                <a:solidFill>
                  <a:srgbClr val="0033CC"/>
                </a:solidFill>
                <a:latin typeface="Arial"/>
                <a:ea typeface="MS Mincho"/>
              </a:rPr>
              <a:t>Both </a:t>
            </a:r>
            <a:r>
              <a:rPr lang="en-GB" sz="1800" dirty="0">
                <a:solidFill>
                  <a:srgbClr val="0033CC"/>
                </a:solidFill>
                <a:latin typeface="Arial"/>
                <a:ea typeface="MS Mincho"/>
              </a:rPr>
              <a:t>China and Korea have fabricated dummy conductor, which has been supplied to Europe for TF winding </a:t>
            </a:r>
            <a:r>
              <a:rPr lang="en-GB" sz="1800" dirty="0" smtClean="0">
                <a:solidFill>
                  <a:srgbClr val="0033CC"/>
                </a:solidFill>
                <a:latin typeface="Arial"/>
                <a:ea typeface="MS Mincho"/>
              </a:rPr>
              <a:t>trials;</a:t>
            </a:r>
            <a:endParaRPr lang="en-GB" sz="800" dirty="0" smtClean="0">
              <a:solidFill>
                <a:srgbClr val="0033CC"/>
              </a:solidFill>
              <a:latin typeface="Arial"/>
              <a:ea typeface="MS Mincho"/>
            </a:endParaRPr>
          </a:p>
          <a:p>
            <a:pPr marL="285750" indent="-285750" algn="just">
              <a:lnSpc>
                <a:spcPts val="1800"/>
              </a:lnSpc>
              <a:spcAft>
                <a:spcPts val="600"/>
              </a:spcAft>
              <a:buFont typeface="Arial" pitchFamily="34" charset="0"/>
              <a:buChar char="•"/>
            </a:pPr>
            <a:r>
              <a:rPr lang="en-GB" sz="1800" dirty="0">
                <a:solidFill>
                  <a:srgbClr val="0033CC"/>
                </a:solidFill>
                <a:latin typeface="Arial"/>
                <a:ea typeface="MS Mincho"/>
              </a:rPr>
              <a:t>The TF </a:t>
            </a:r>
            <a:r>
              <a:rPr lang="en-GB" sz="1800" dirty="0" smtClean="0">
                <a:solidFill>
                  <a:srgbClr val="0033CC"/>
                </a:solidFill>
                <a:latin typeface="Arial"/>
                <a:ea typeface="MS Mincho"/>
              </a:rPr>
              <a:t>structures are </a:t>
            </a:r>
            <a:r>
              <a:rPr lang="en-GB" sz="1800" dirty="0">
                <a:solidFill>
                  <a:srgbClr val="0033CC"/>
                </a:solidFill>
                <a:latin typeface="Arial"/>
                <a:ea typeface="MS Mincho"/>
              </a:rPr>
              <a:t>to be assembled by welding in Japan and Korea. </a:t>
            </a:r>
            <a:endParaRPr lang="en-GB" sz="1800" dirty="0" smtClean="0">
              <a:solidFill>
                <a:srgbClr val="0033CC"/>
              </a:solidFill>
              <a:latin typeface="Arial"/>
              <a:ea typeface="MS Mincho"/>
            </a:endParaRPr>
          </a:p>
          <a:p>
            <a:pPr marL="285750" indent="-285750" algn="just">
              <a:lnSpc>
                <a:spcPts val="1800"/>
              </a:lnSpc>
              <a:spcAft>
                <a:spcPts val="600"/>
              </a:spcAft>
              <a:buFont typeface="Arial" pitchFamily="34" charset="0"/>
              <a:buChar char="•"/>
            </a:pPr>
            <a:r>
              <a:rPr lang="en-GB" sz="1800" dirty="0" smtClean="0">
                <a:solidFill>
                  <a:srgbClr val="0033CC"/>
                </a:solidFill>
                <a:latin typeface="Arial"/>
                <a:ea typeface="MS Mincho"/>
              </a:rPr>
              <a:t>The </a:t>
            </a:r>
            <a:r>
              <a:rPr lang="en-GB" sz="1800" dirty="0">
                <a:solidFill>
                  <a:srgbClr val="0033CC"/>
                </a:solidFill>
                <a:latin typeface="Arial"/>
                <a:ea typeface="MS Mincho"/>
              </a:rPr>
              <a:t>manufacturing feasibility of these large components has already been undertaken by the Japanese Domestic Agency and its industrial partners</a:t>
            </a:r>
            <a:r>
              <a:rPr lang="en-GB" sz="1800" dirty="0" smtClean="0">
                <a:solidFill>
                  <a:srgbClr val="0033CC"/>
                </a:solidFill>
                <a:latin typeface="Arial"/>
                <a:ea typeface="MS Mincho"/>
              </a:rPr>
              <a:t>.</a:t>
            </a:r>
            <a:endParaRPr lang="en-GB" sz="800" dirty="0" smtClean="0">
              <a:solidFill>
                <a:srgbClr val="0033CC"/>
              </a:solidFill>
              <a:latin typeface="Arial"/>
              <a:ea typeface="MS Mincho"/>
            </a:endParaRPr>
          </a:p>
        </p:txBody>
      </p:sp>
      <p:sp>
        <p:nvSpPr>
          <p:cNvPr id="12" name="Rectangle 24"/>
          <p:cNvSpPr>
            <a:spLocks noChangeArrowheads="1"/>
          </p:cNvSpPr>
          <p:nvPr/>
        </p:nvSpPr>
        <p:spPr bwMode="auto">
          <a:xfrm>
            <a:off x="5436096" y="3063132"/>
            <a:ext cx="3600400" cy="738664"/>
          </a:xfrm>
          <a:prstGeom prst="rect">
            <a:avLst/>
          </a:prstGeom>
          <a:solidFill>
            <a:schemeClr val="bg1">
              <a:lumMod val="75000"/>
            </a:schemeClr>
          </a:solidFill>
          <a:ln>
            <a:noFill/>
          </a:ln>
          <a:extLst/>
        </p:spPr>
        <p:txBody>
          <a:bodyPr wrap="square">
            <a:spAutoFit/>
          </a:bodyPr>
          <a:lstStyle/>
          <a:p>
            <a:r>
              <a:rPr lang="en-GB" sz="1400" b="1" dirty="0" smtClean="0">
                <a:solidFill>
                  <a:srgbClr val="333399"/>
                </a:solidFill>
                <a:ea typeface="Times" pitchFamily="18" charset="0"/>
                <a:cs typeface="Times New Roman" pitchFamily="18" charset="0"/>
              </a:rPr>
              <a:t>Manufacturability </a:t>
            </a:r>
            <a:r>
              <a:rPr lang="en-GB" sz="1400" b="1" dirty="0">
                <a:solidFill>
                  <a:srgbClr val="333399"/>
                </a:solidFill>
                <a:ea typeface="Times" pitchFamily="18" charset="0"/>
                <a:cs typeface="Times New Roman" pitchFamily="18" charset="0"/>
              </a:rPr>
              <a:t>study of large TF coil components by Toshiba and its sub-contractor KHI </a:t>
            </a:r>
          </a:p>
        </p:txBody>
      </p:sp>
      <p:pic>
        <p:nvPicPr>
          <p:cNvPr id="13" name="Picture 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1334" y="188640"/>
            <a:ext cx="2857130" cy="1040001"/>
          </a:xfrm>
          <a:prstGeom prst="rect">
            <a:avLst/>
          </a:prstGeom>
          <a:noFill/>
          <a:ln>
            <a:noFill/>
          </a:ln>
        </p:spPr>
      </p:pic>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1334" y="1078797"/>
            <a:ext cx="2857130" cy="1984335"/>
          </a:xfrm>
          <a:prstGeom prst="rect">
            <a:avLst/>
          </a:prstGeom>
          <a:noFill/>
          <a:ln>
            <a:noFill/>
          </a:ln>
        </p:spPr>
      </p:pic>
    </p:spTree>
    <p:extLst>
      <p:ext uri="{BB962C8B-B14F-4D97-AF65-F5344CB8AC3E}">
        <p14:creationId xmlns:p14="http://schemas.microsoft.com/office/powerpoint/2010/main" val="1237582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endParaRPr lang="en-GB">
              <a:solidFill>
                <a:srgbClr val="000000"/>
              </a:solidFill>
            </a:endParaRPr>
          </a:p>
        </p:txBody>
      </p:sp>
      <p:sp>
        <p:nvSpPr>
          <p:cNvPr id="9" name="Rectangle 3"/>
          <p:cNvSpPr txBox="1">
            <a:spLocks noChangeArrowheads="1"/>
          </p:cNvSpPr>
          <p:nvPr/>
        </p:nvSpPr>
        <p:spPr bwMode="auto">
          <a:xfrm>
            <a:off x="323528" y="223044"/>
            <a:ext cx="4752528" cy="3133948"/>
          </a:xfrm>
          <a:prstGeom prst="rect">
            <a:avLst/>
          </a:prstGeom>
          <a:noFill/>
          <a:ln w="9525">
            <a:noFill/>
            <a:miter lim="800000"/>
            <a:headEnd/>
            <a:tailEnd/>
          </a:ln>
        </p:spPr>
        <p:txBody>
          <a:bodyPr>
            <a:prstTxWarp prst="textNoShape">
              <a:avLst/>
            </a:prstTxWarp>
          </a:bodyPr>
          <a:lstStyle/>
          <a:p>
            <a:pPr algn="just">
              <a:spcAft>
                <a:spcPts val="0"/>
              </a:spcAft>
            </a:pPr>
            <a:r>
              <a:rPr lang="en-US" sz="2800" b="1" dirty="0" err="1" smtClean="0">
                <a:solidFill>
                  <a:srgbClr val="0033CC"/>
                </a:solidFill>
                <a:latin typeface="Arial"/>
                <a:ea typeface="MS Mincho"/>
              </a:rPr>
              <a:t>Poloidal</a:t>
            </a:r>
            <a:r>
              <a:rPr lang="en-US" sz="2800" b="1" dirty="0" smtClean="0">
                <a:solidFill>
                  <a:srgbClr val="0033CC"/>
                </a:solidFill>
                <a:latin typeface="Arial"/>
                <a:ea typeface="MS Mincho"/>
              </a:rPr>
              <a:t> Field Coils</a:t>
            </a:r>
          </a:p>
          <a:p>
            <a:pPr algn="just">
              <a:spcAft>
                <a:spcPts val="0"/>
              </a:spcAft>
            </a:pPr>
            <a:endParaRPr lang="en-US" sz="800" b="1" dirty="0" smtClean="0">
              <a:solidFill>
                <a:srgbClr val="0033CC"/>
              </a:solidFill>
              <a:latin typeface="Arial"/>
              <a:ea typeface="MS Mincho"/>
            </a:endParaRPr>
          </a:p>
          <a:p>
            <a:pPr algn="just">
              <a:spcAft>
                <a:spcPts val="0"/>
              </a:spcAft>
            </a:pPr>
            <a:endParaRPr lang="en-US" sz="800" dirty="0" smtClean="0">
              <a:solidFill>
                <a:srgbClr val="0033CC"/>
              </a:solidFill>
              <a:latin typeface="Arial"/>
              <a:ea typeface="MS Mincho"/>
            </a:endParaRPr>
          </a:p>
          <a:p>
            <a:pPr marL="285750" indent="-285750">
              <a:lnSpc>
                <a:spcPts val="1800"/>
              </a:lnSpc>
              <a:spcAft>
                <a:spcPts val="600"/>
              </a:spcAft>
              <a:buFont typeface="Arial" pitchFamily="34" charset="0"/>
              <a:buChar char="•"/>
            </a:pPr>
            <a:r>
              <a:rPr lang="en-GB" sz="1800" dirty="0" smtClean="0">
                <a:solidFill>
                  <a:srgbClr val="0033CC"/>
                </a:solidFill>
                <a:latin typeface="Arial"/>
                <a:ea typeface="MS Mincho"/>
              </a:rPr>
              <a:t>The </a:t>
            </a:r>
            <a:r>
              <a:rPr lang="en-GB" sz="1800" dirty="0">
                <a:solidFill>
                  <a:srgbClr val="0033CC"/>
                </a:solidFill>
                <a:latin typeface="Arial"/>
                <a:ea typeface="MS Mincho"/>
              </a:rPr>
              <a:t>ITER </a:t>
            </a:r>
            <a:r>
              <a:rPr lang="en-GB" sz="1800" dirty="0" err="1">
                <a:solidFill>
                  <a:srgbClr val="0033CC"/>
                </a:solidFill>
                <a:latin typeface="Arial"/>
                <a:ea typeface="MS Mincho"/>
              </a:rPr>
              <a:t>Poloidal</a:t>
            </a:r>
            <a:r>
              <a:rPr lang="en-GB" sz="1800" dirty="0">
                <a:solidFill>
                  <a:srgbClr val="0033CC"/>
                </a:solidFill>
                <a:latin typeface="Arial"/>
                <a:ea typeface="MS Mincho"/>
              </a:rPr>
              <a:t> Field (PF) magnet system consists of six PF coils procured by </a:t>
            </a:r>
            <a:r>
              <a:rPr lang="en-GB" sz="1800" dirty="0" smtClean="0">
                <a:solidFill>
                  <a:srgbClr val="0033CC"/>
                </a:solidFill>
                <a:latin typeface="Arial"/>
                <a:ea typeface="MS Mincho"/>
              </a:rPr>
              <a:t>EU (PF2~6</a:t>
            </a:r>
            <a:r>
              <a:rPr lang="en-GB" sz="1800" dirty="0">
                <a:solidFill>
                  <a:srgbClr val="0033CC"/>
                </a:solidFill>
                <a:latin typeface="Arial"/>
                <a:ea typeface="MS Mincho"/>
              </a:rPr>
              <a:t>) and </a:t>
            </a:r>
            <a:r>
              <a:rPr lang="en-GB" sz="1800" dirty="0" smtClean="0">
                <a:solidFill>
                  <a:srgbClr val="0033CC"/>
                </a:solidFill>
                <a:latin typeface="Arial"/>
                <a:ea typeface="MS Mincho"/>
              </a:rPr>
              <a:t>RF (PF1);</a:t>
            </a:r>
          </a:p>
          <a:p>
            <a:pPr marL="285750" indent="-285750">
              <a:lnSpc>
                <a:spcPts val="1800"/>
              </a:lnSpc>
              <a:spcAft>
                <a:spcPts val="600"/>
              </a:spcAft>
              <a:buFont typeface="Arial" pitchFamily="34" charset="0"/>
              <a:buChar char="•"/>
            </a:pPr>
            <a:r>
              <a:rPr lang="en-GB" sz="1800" dirty="0" smtClean="0">
                <a:solidFill>
                  <a:srgbClr val="0033CC"/>
                </a:solidFill>
                <a:latin typeface="Arial"/>
                <a:ea typeface="MS Mincho"/>
              </a:rPr>
              <a:t> </a:t>
            </a:r>
            <a:r>
              <a:rPr lang="en-GB" sz="1800" dirty="0">
                <a:solidFill>
                  <a:srgbClr val="0033CC"/>
                </a:solidFill>
                <a:latin typeface="Arial"/>
                <a:ea typeface="MS Mincho"/>
              </a:rPr>
              <a:t>The two PAs between IO and each domestic agency have been </a:t>
            </a:r>
            <a:r>
              <a:rPr lang="en-GB" sz="1800" dirty="0" smtClean="0">
                <a:solidFill>
                  <a:srgbClr val="0033CC"/>
                </a:solidFill>
                <a:latin typeface="Arial"/>
                <a:ea typeface="MS Mincho"/>
              </a:rPr>
              <a:t>signed;</a:t>
            </a:r>
          </a:p>
          <a:p>
            <a:pPr marL="285750" indent="-285750">
              <a:lnSpc>
                <a:spcPts val="1800"/>
              </a:lnSpc>
              <a:spcAft>
                <a:spcPts val="600"/>
              </a:spcAft>
              <a:buFont typeface="Arial" pitchFamily="34" charset="0"/>
              <a:buChar char="•"/>
            </a:pPr>
            <a:r>
              <a:rPr lang="en-GB" sz="1800" dirty="0" smtClean="0">
                <a:solidFill>
                  <a:srgbClr val="0033CC"/>
                </a:solidFill>
                <a:latin typeface="Arial"/>
                <a:ea typeface="MS Mincho"/>
              </a:rPr>
              <a:t>Contract with industry by EU will soon made;</a:t>
            </a:r>
          </a:p>
          <a:p>
            <a:pPr marL="171450" indent="-171450" algn="just">
              <a:lnSpc>
                <a:spcPts val="1800"/>
              </a:lnSpc>
              <a:spcAft>
                <a:spcPts val="600"/>
              </a:spcAft>
              <a:buFont typeface="Arial" pitchFamily="34" charset="0"/>
              <a:buChar char="•"/>
            </a:pPr>
            <a:endParaRPr lang="en-GB" sz="800" dirty="0" smtClean="0">
              <a:solidFill>
                <a:srgbClr val="0033CC"/>
              </a:solidFill>
              <a:latin typeface="Arial"/>
              <a:ea typeface="MS Mincho"/>
            </a:endParaRPr>
          </a:p>
        </p:txBody>
      </p:sp>
      <p:sp>
        <p:nvSpPr>
          <p:cNvPr id="10" name="Rectangle 3"/>
          <p:cNvSpPr txBox="1">
            <a:spLocks noChangeArrowheads="1"/>
          </p:cNvSpPr>
          <p:nvPr/>
        </p:nvSpPr>
        <p:spPr bwMode="auto">
          <a:xfrm>
            <a:off x="300176" y="2780928"/>
            <a:ext cx="8561480" cy="3576656"/>
          </a:xfrm>
          <a:prstGeom prst="rect">
            <a:avLst/>
          </a:prstGeom>
          <a:noFill/>
          <a:ln w="9525">
            <a:noFill/>
            <a:miter lim="800000"/>
            <a:headEnd/>
            <a:tailEnd/>
          </a:ln>
        </p:spPr>
        <p:txBody>
          <a:bodyPr>
            <a:prstTxWarp prst="textNoShape">
              <a:avLst/>
            </a:prstTxWarp>
          </a:bodyPr>
          <a:lstStyle/>
          <a:p>
            <a:pPr algn="just">
              <a:spcAft>
                <a:spcPts val="0"/>
              </a:spcAft>
            </a:pPr>
            <a:r>
              <a:rPr lang="en-US" sz="2800" b="1" dirty="0" smtClean="0">
                <a:solidFill>
                  <a:srgbClr val="0033CC"/>
                </a:solidFill>
                <a:latin typeface="Arial"/>
                <a:ea typeface="MS Mincho"/>
              </a:rPr>
              <a:t>Central Solenoid</a:t>
            </a:r>
          </a:p>
          <a:p>
            <a:pPr marL="171450" indent="-171450" algn="just">
              <a:spcAft>
                <a:spcPts val="0"/>
              </a:spcAft>
              <a:buFont typeface="Arial" pitchFamily="34" charset="0"/>
              <a:buChar char="•"/>
            </a:pPr>
            <a:endParaRPr lang="en-GB" sz="800" dirty="0" smtClean="0">
              <a:solidFill>
                <a:srgbClr val="0033CC"/>
              </a:solidFill>
              <a:latin typeface="Arial"/>
              <a:ea typeface="MS Mincho"/>
            </a:endParaRPr>
          </a:p>
          <a:p>
            <a:pPr marL="285750" indent="-285750" algn="just">
              <a:lnSpc>
                <a:spcPts val="1800"/>
              </a:lnSpc>
              <a:spcAft>
                <a:spcPts val="600"/>
              </a:spcAft>
              <a:buFont typeface="Arial" pitchFamily="34" charset="0"/>
              <a:buChar char="•"/>
            </a:pPr>
            <a:r>
              <a:rPr lang="en-GB" sz="1800" dirty="0" smtClean="0">
                <a:solidFill>
                  <a:srgbClr val="0033CC"/>
                </a:solidFill>
                <a:latin typeface="Arial"/>
                <a:ea typeface="MS Mincho"/>
              </a:rPr>
              <a:t>US </a:t>
            </a:r>
            <a:r>
              <a:rPr lang="en-GB" sz="1800" dirty="0">
                <a:solidFill>
                  <a:srgbClr val="0033CC"/>
                </a:solidFill>
                <a:latin typeface="Arial"/>
                <a:ea typeface="MS Mincho"/>
              </a:rPr>
              <a:t>is responsible for the supply of the Central Solenoid for which </a:t>
            </a:r>
            <a:r>
              <a:rPr lang="en-GB" sz="1800" dirty="0" smtClean="0">
                <a:solidFill>
                  <a:srgbClr val="0033CC"/>
                </a:solidFill>
                <a:latin typeface="Arial"/>
                <a:ea typeface="MS Mincho"/>
              </a:rPr>
              <a:t>JA supplies </a:t>
            </a:r>
            <a:r>
              <a:rPr lang="en-GB" sz="1800" dirty="0">
                <a:solidFill>
                  <a:srgbClr val="0033CC"/>
                </a:solidFill>
                <a:latin typeface="Arial"/>
                <a:ea typeface="MS Mincho"/>
              </a:rPr>
              <a:t>the </a:t>
            </a:r>
            <a:r>
              <a:rPr lang="en-GB" sz="1800" dirty="0" smtClean="0">
                <a:solidFill>
                  <a:srgbClr val="0033CC"/>
                </a:solidFill>
                <a:latin typeface="Arial"/>
                <a:ea typeface="MS Mincho"/>
              </a:rPr>
              <a:t>conductors;</a:t>
            </a:r>
          </a:p>
          <a:p>
            <a:pPr marL="285750" indent="-285750" algn="just">
              <a:lnSpc>
                <a:spcPts val="1800"/>
              </a:lnSpc>
              <a:spcAft>
                <a:spcPts val="600"/>
              </a:spcAft>
              <a:buFont typeface="Arial" pitchFamily="34" charset="0"/>
              <a:buChar char="•"/>
            </a:pPr>
            <a:r>
              <a:rPr lang="en-GB" sz="1800" dirty="0" smtClean="0">
                <a:solidFill>
                  <a:srgbClr val="0033CC"/>
                </a:solidFill>
                <a:latin typeface="Arial"/>
                <a:ea typeface="MS Mincho"/>
              </a:rPr>
              <a:t>The </a:t>
            </a:r>
            <a:r>
              <a:rPr lang="en-GB" sz="1800" dirty="0">
                <a:solidFill>
                  <a:srgbClr val="0033CC"/>
                </a:solidFill>
                <a:latin typeface="Arial"/>
                <a:ea typeface="MS Mincho"/>
              </a:rPr>
              <a:t>CS consists of six identical coils and is 13.6m tall, has a diameter of 4.2 m and weighs approximately </a:t>
            </a:r>
            <a:r>
              <a:rPr lang="en-GB" sz="1800" dirty="0" smtClean="0">
                <a:solidFill>
                  <a:srgbClr val="0033CC"/>
                </a:solidFill>
                <a:latin typeface="Arial"/>
                <a:ea typeface="MS Mincho"/>
              </a:rPr>
              <a:t>1000t;</a:t>
            </a:r>
            <a:endParaRPr lang="en-GB" sz="800" dirty="0" smtClean="0">
              <a:solidFill>
                <a:srgbClr val="0033CC"/>
              </a:solidFill>
              <a:latin typeface="Arial"/>
              <a:ea typeface="MS Mincho"/>
            </a:endParaRPr>
          </a:p>
          <a:p>
            <a:pPr marL="285750" indent="-285750" algn="just">
              <a:lnSpc>
                <a:spcPts val="1800"/>
              </a:lnSpc>
              <a:spcAft>
                <a:spcPts val="600"/>
              </a:spcAft>
              <a:buFont typeface="Arial" pitchFamily="34" charset="0"/>
              <a:buChar char="•"/>
            </a:pPr>
            <a:r>
              <a:rPr lang="en-GB" sz="1800" dirty="0">
                <a:solidFill>
                  <a:srgbClr val="0033CC"/>
                </a:solidFill>
                <a:latin typeface="Arial"/>
                <a:ea typeface="MS Mincho"/>
              </a:rPr>
              <a:t>The contract for CS module fabrication was placed by the </a:t>
            </a:r>
            <a:r>
              <a:rPr lang="en-GB" sz="1800" dirty="0" smtClean="0">
                <a:solidFill>
                  <a:srgbClr val="0033CC"/>
                </a:solidFill>
                <a:latin typeface="Arial"/>
                <a:ea typeface="MS Mincho"/>
              </a:rPr>
              <a:t>UA </a:t>
            </a:r>
            <a:r>
              <a:rPr lang="en-GB" sz="1800" dirty="0">
                <a:solidFill>
                  <a:srgbClr val="0033CC"/>
                </a:solidFill>
                <a:latin typeface="Arial"/>
                <a:ea typeface="MS Mincho"/>
              </a:rPr>
              <a:t>in July </a:t>
            </a:r>
            <a:r>
              <a:rPr lang="en-GB" sz="1800" dirty="0" smtClean="0">
                <a:solidFill>
                  <a:srgbClr val="0033CC"/>
                </a:solidFill>
                <a:latin typeface="Arial"/>
                <a:ea typeface="MS Mincho"/>
              </a:rPr>
              <a:t>2011;</a:t>
            </a:r>
          </a:p>
          <a:p>
            <a:pPr marL="285750" indent="-285750" algn="just">
              <a:lnSpc>
                <a:spcPts val="1800"/>
              </a:lnSpc>
              <a:spcAft>
                <a:spcPts val="600"/>
              </a:spcAft>
              <a:buFont typeface="Arial" pitchFamily="34" charset="0"/>
              <a:buChar char="•"/>
            </a:pPr>
            <a:r>
              <a:rPr lang="en-GB" sz="1800" dirty="0" smtClean="0">
                <a:solidFill>
                  <a:srgbClr val="0033CC"/>
                </a:solidFill>
                <a:latin typeface="Arial"/>
                <a:ea typeface="MS Mincho"/>
              </a:rPr>
              <a:t>This </a:t>
            </a:r>
            <a:r>
              <a:rPr lang="en-GB" sz="1800" dirty="0">
                <a:solidFill>
                  <a:srgbClr val="0033CC"/>
                </a:solidFill>
                <a:latin typeface="Arial"/>
                <a:ea typeface="MS Mincho"/>
              </a:rPr>
              <a:t>was followed by a successful Preliminary Design Review in September 2011. Manufacturing input to structures design is being provided by US </a:t>
            </a:r>
            <a:r>
              <a:rPr lang="en-GB" sz="1800" dirty="0" smtClean="0">
                <a:solidFill>
                  <a:srgbClr val="0033CC"/>
                </a:solidFill>
                <a:latin typeface="Arial"/>
                <a:ea typeface="MS Mincho"/>
              </a:rPr>
              <a:t>industry.</a:t>
            </a:r>
          </a:p>
          <a:p>
            <a:pPr marL="285750" indent="-285750" algn="just">
              <a:lnSpc>
                <a:spcPts val="1800"/>
              </a:lnSpc>
              <a:spcAft>
                <a:spcPts val="600"/>
              </a:spcAft>
              <a:buFont typeface="Arial" pitchFamily="34" charset="0"/>
              <a:buChar char="•"/>
            </a:pPr>
            <a:r>
              <a:rPr lang="en-GB" sz="1800" dirty="0" smtClean="0">
                <a:solidFill>
                  <a:srgbClr val="0033CC"/>
                </a:solidFill>
                <a:latin typeface="Arial"/>
                <a:ea typeface="MS Mincho"/>
              </a:rPr>
              <a:t>The </a:t>
            </a:r>
            <a:r>
              <a:rPr lang="en-GB" sz="1800" dirty="0">
                <a:solidFill>
                  <a:srgbClr val="0033CC"/>
                </a:solidFill>
                <a:latin typeface="Arial"/>
                <a:ea typeface="MS Mincho"/>
              </a:rPr>
              <a:t>assembly tooling is on track for Preliminary Design Review in September 2012</a:t>
            </a:r>
            <a:r>
              <a:rPr lang="en-GB" sz="1800" dirty="0" smtClean="0">
                <a:solidFill>
                  <a:srgbClr val="0033CC"/>
                </a:solidFill>
                <a:latin typeface="Arial"/>
                <a:ea typeface="MS Mincho"/>
              </a:rPr>
              <a:t>.</a:t>
            </a:r>
          </a:p>
          <a:p>
            <a:pPr marL="285750" indent="-285750" algn="just">
              <a:lnSpc>
                <a:spcPts val="1800"/>
              </a:lnSpc>
              <a:spcAft>
                <a:spcPts val="600"/>
              </a:spcAft>
              <a:buFont typeface="Arial" pitchFamily="34" charset="0"/>
              <a:buChar char="•"/>
            </a:pPr>
            <a:r>
              <a:rPr lang="en-GB" sz="1800" dirty="0" smtClean="0">
                <a:solidFill>
                  <a:srgbClr val="0033CC"/>
                </a:solidFill>
                <a:latin typeface="Arial"/>
                <a:ea typeface="MS Mincho"/>
              </a:rPr>
              <a:t>Conductor test is at its final stage. We will complete several additional tests soon, but we have already one conductor satisfying necessary condition.</a:t>
            </a:r>
            <a:endParaRPr lang="en-GB" sz="1800" dirty="0">
              <a:solidFill>
                <a:srgbClr val="0033CC"/>
              </a:solidFill>
              <a:latin typeface="Arial"/>
              <a:ea typeface="MS Mincho"/>
            </a:endParaRPr>
          </a:p>
        </p:txBody>
      </p:sp>
      <p:pic>
        <p:nvPicPr>
          <p:cNvPr id="7" name="P 1"/>
          <p:cNvPicPr/>
          <p:nvPr/>
        </p:nvPicPr>
        <p:blipFill>
          <a:blip r:embed="rId2"/>
          <a:srcRect/>
          <a:stretch>
            <a:fillRect/>
          </a:stretch>
        </p:blipFill>
        <p:spPr bwMode="auto">
          <a:xfrm>
            <a:off x="5369397" y="223044"/>
            <a:ext cx="3298702" cy="2580764"/>
          </a:xfrm>
          <a:prstGeom prst="rect">
            <a:avLst/>
          </a:prstGeom>
          <a:noFill/>
          <a:ln w="9525">
            <a:noFill/>
            <a:miter lim="800000"/>
            <a:headEnd/>
            <a:tailEnd/>
          </a:ln>
        </p:spPr>
      </p:pic>
      <p:sp>
        <p:nvSpPr>
          <p:cNvPr id="11" name="Rectangle 24"/>
          <p:cNvSpPr>
            <a:spLocks noChangeArrowheads="1"/>
          </p:cNvSpPr>
          <p:nvPr/>
        </p:nvSpPr>
        <p:spPr bwMode="auto">
          <a:xfrm>
            <a:off x="5369397" y="2780928"/>
            <a:ext cx="3379067" cy="584775"/>
          </a:xfrm>
          <a:prstGeom prst="rect">
            <a:avLst/>
          </a:prstGeom>
          <a:solidFill>
            <a:schemeClr val="bg1">
              <a:lumMod val="75000"/>
            </a:schemeClr>
          </a:solidFill>
          <a:ln>
            <a:noFill/>
          </a:ln>
          <a:extLst/>
        </p:spPr>
        <p:txBody>
          <a:bodyPr wrap="square">
            <a:spAutoFit/>
          </a:bodyPr>
          <a:lstStyle/>
          <a:p>
            <a:pPr algn="ctr"/>
            <a:r>
              <a:rPr lang="en-GB" sz="1600" b="1" dirty="0">
                <a:solidFill>
                  <a:srgbClr val="333399"/>
                </a:solidFill>
                <a:ea typeface="Times" pitchFamily="18" charset="0"/>
                <a:cs typeface="Times New Roman" pitchFamily="18" charset="0"/>
              </a:rPr>
              <a:t>PF1 winding equipment in place in the </a:t>
            </a:r>
            <a:r>
              <a:rPr lang="en-GB" sz="1600" b="1" dirty="0" err="1">
                <a:solidFill>
                  <a:srgbClr val="333399"/>
                </a:solidFill>
                <a:ea typeface="Times" pitchFamily="18" charset="0"/>
                <a:cs typeface="Times New Roman" pitchFamily="18" charset="0"/>
              </a:rPr>
              <a:t>Efremov</a:t>
            </a:r>
            <a:r>
              <a:rPr lang="en-GB" sz="1600" b="1" dirty="0">
                <a:solidFill>
                  <a:srgbClr val="333399"/>
                </a:solidFill>
                <a:ea typeface="Times" pitchFamily="18" charset="0"/>
                <a:cs typeface="Times New Roman" pitchFamily="18" charset="0"/>
              </a:rPr>
              <a:t> Institute.</a:t>
            </a:r>
          </a:p>
        </p:txBody>
      </p:sp>
    </p:spTree>
    <p:extLst>
      <p:ext uri="{BB962C8B-B14F-4D97-AF65-F5344CB8AC3E}">
        <p14:creationId xmlns:p14="http://schemas.microsoft.com/office/powerpoint/2010/main" val="1115892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endParaRPr lang="en-GB">
              <a:solidFill>
                <a:srgbClr val="000000"/>
              </a:solidFill>
            </a:endParaRPr>
          </a:p>
        </p:txBody>
      </p:sp>
      <p:sp>
        <p:nvSpPr>
          <p:cNvPr id="10" name="Rectangle 3"/>
          <p:cNvSpPr txBox="1">
            <a:spLocks noChangeArrowheads="1"/>
          </p:cNvSpPr>
          <p:nvPr/>
        </p:nvSpPr>
        <p:spPr bwMode="auto">
          <a:xfrm>
            <a:off x="611560" y="3789041"/>
            <a:ext cx="7336966" cy="2592287"/>
          </a:xfrm>
          <a:prstGeom prst="rect">
            <a:avLst/>
          </a:prstGeom>
          <a:noFill/>
          <a:ln w="9525">
            <a:noFill/>
            <a:miter lim="800000"/>
            <a:headEnd/>
            <a:tailEnd/>
          </a:ln>
        </p:spPr>
        <p:txBody>
          <a:bodyPr>
            <a:prstTxWarp prst="textNoShape">
              <a:avLst/>
            </a:prstTxWarp>
          </a:bodyPr>
          <a:lstStyle/>
          <a:p>
            <a:pPr algn="just">
              <a:lnSpc>
                <a:spcPts val="1900"/>
              </a:lnSpc>
              <a:spcAft>
                <a:spcPts val="600"/>
              </a:spcAft>
            </a:pPr>
            <a:r>
              <a:rPr lang="en-GB" sz="1800" b="1" u="sng" dirty="0" smtClean="0">
                <a:solidFill>
                  <a:srgbClr val="0033CC"/>
                </a:solidFill>
                <a:latin typeface="Arial"/>
                <a:ea typeface="MS Mincho"/>
              </a:rPr>
              <a:t>Challenges</a:t>
            </a:r>
          </a:p>
          <a:p>
            <a:pPr marL="285750" indent="-285750" algn="just">
              <a:lnSpc>
                <a:spcPts val="1900"/>
              </a:lnSpc>
              <a:spcAft>
                <a:spcPts val="600"/>
              </a:spcAft>
              <a:buFont typeface="Arial" pitchFamily="34" charset="0"/>
              <a:buChar char="•"/>
            </a:pPr>
            <a:r>
              <a:rPr lang="en-GB" sz="1800" dirty="0" smtClean="0">
                <a:solidFill>
                  <a:srgbClr val="0033CC"/>
                </a:solidFill>
                <a:latin typeface="Arial"/>
                <a:ea typeface="MS Mincho"/>
              </a:rPr>
              <a:t>The </a:t>
            </a:r>
            <a:r>
              <a:rPr lang="en-GB" sz="1800" dirty="0">
                <a:solidFill>
                  <a:srgbClr val="0033CC"/>
                </a:solidFill>
                <a:latin typeface="Arial"/>
                <a:ea typeface="MS Mincho"/>
              </a:rPr>
              <a:t>ITER Members </a:t>
            </a:r>
            <a:r>
              <a:rPr lang="en-GB" sz="1800" dirty="0" smtClean="0">
                <a:solidFill>
                  <a:srgbClr val="0033CC"/>
                </a:solidFill>
                <a:latin typeface="Arial"/>
                <a:ea typeface="MS Mincho"/>
              </a:rPr>
              <a:t>are </a:t>
            </a:r>
            <a:r>
              <a:rPr lang="en-GB" sz="1800" dirty="0">
                <a:solidFill>
                  <a:srgbClr val="0033CC"/>
                </a:solidFill>
                <a:latin typeface="Arial"/>
                <a:ea typeface="MS Mincho"/>
              </a:rPr>
              <a:t>in charge of the design, manufacturing and delivery of the TBSs to the ITER site. </a:t>
            </a:r>
            <a:endParaRPr lang="en-GB" sz="1800" dirty="0" smtClean="0">
              <a:solidFill>
                <a:srgbClr val="0033CC"/>
              </a:solidFill>
              <a:latin typeface="Arial"/>
              <a:ea typeface="MS Mincho"/>
            </a:endParaRPr>
          </a:p>
          <a:p>
            <a:pPr marL="285750" indent="-285750" algn="just">
              <a:lnSpc>
                <a:spcPts val="1900"/>
              </a:lnSpc>
              <a:spcAft>
                <a:spcPts val="600"/>
              </a:spcAft>
              <a:buFont typeface="Arial" pitchFamily="34" charset="0"/>
              <a:buChar char="•"/>
            </a:pPr>
            <a:r>
              <a:rPr lang="en-GB" sz="1800" dirty="0" smtClean="0">
                <a:solidFill>
                  <a:srgbClr val="0033CC"/>
                </a:solidFill>
                <a:latin typeface="Arial"/>
                <a:ea typeface="MS Mincho"/>
              </a:rPr>
              <a:t>IO </a:t>
            </a:r>
            <a:r>
              <a:rPr lang="en-GB" sz="1800" dirty="0">
                <a:solidFill>
                  <a:srgbClr val="0033CC"/>
                </a:solidFill>
                <a:latin typeface="Arial"/>
                <a:ea typeface="MS Mincho"/>
              </a:rPr>
              <a:t>is developing all required interfaces with the other ITER systems and buildings based on input data given by the </a:t>
            </a:r>
            <a:r>
              <a:rPr lang="en-GB" sz="1800" dirty="0" smtClean="0">
                <a:solidFill>
                  <a:srgbClr val="0033CC"/>
                </a:solidFill>
                <a:latin typeface="Arial"/>
                <a:ea typeface="MS Mincho"/>
              </a:rPr>
              <a:t>Members;</a:t>
            </a:r>
          </a:p>
          <a:p>
            <a:pPr marL="285750" indent="-285750" algn="just">
              <a:lnSpc>
                <a:spcPts val="1900"/>
              </a:lnSpc>
              <a:spcAft>
                <a:spcPts val="600"/>
              </a:spcAft>
              <a:buFont typeface="Arial" pitchFamily="34" charset="0"/>
              <a:buChar char="•"/>
            </a:pPr>
            <a:r>
              <a:rPr lang="en-GB" sz="1800" dirty="0" smtClean="0">
                <a:solidFill>
                  <a:srgbClr val="0033CC"/>
                </a:solidFill>
                <a:latin typeface="Arial"/>
                <a:ea typeface="MS Mincho"/>
              </a:rPr>
              <a:t>IO is </a:t>
            </a:r>
            <a:r>
              <a:rPr lang="en-GB" sz="1800" dirty="0">
                <a:solidFill>
                  <a:srgbClr val="0033CC"/>
                </a:solidFill>
                <a:latin typeface="Arial"/>
                <a:ea typeface="MS Mincho"/>
              </a:rPr>
              <a:t>performing all the design work necessary for the TBSs integration into ITER </a:t>
            </a:r>
            <a:r>
              <a:rPr lang="en-GB" sz="1800" dirty="0" smtClean="0">
                <a:solidFill>
                  <a:srgbClr val="0033CC"/>
                </a:solidFill>
                <a:latin typeface="Arial"/>
                <a:ea typeface="MS Mincho"/>
              </a:rPr>
              <a:t>facility;</a:t>
            </a:r>
          </a:p>
          <a:p>
            <a:pPr marL="285750" indent="-285750" algn="just">
              <a:lnSpc>
                <a:spcPts val="1900"/>
              </a:lnSpc>
              <a:spcAft>
                <a:spcPts val="600"/>
              </a:spcAft>
              <a:buFont typeface="Arial" pitchFamily="34" charset="0"/>
              <a:buChar char="•"/>
            </a:pPr>
            <a:r>
              <a:rPr lang="en-GB" sz="1800" dirty="0">
                <a:solidFill>
                  <a:srgbClr val="0033CC"/>
                </a:solidFill>
                <a:latin typeface="Arial"/>
                <a:ea typeface="MS Mincho"/>
              </a:rPr>
              <a:t>The six TBMs are in three dedicated ITER equatorial ports;</a:t>
            </a:r>
          </a:p>
          <a:p>
            <a:pPr marL="285750" indent="-285750" algn="just">
              <a:lnSpc>
                <a:spcPts val="1900"/>
              </a:lnSpc>
              <a:spcAft>
                <a:spcPts val="600"/>
              </a:spcAft>
              <a:buFont typeface="Arial" pitchFamily="34" charset="0"/>
              <a:buChar char="•"/>
            </a:pPr>
            <a:endParaRPr lang="en-GB" sz="1800" dirty="0" smtClean="0">
              <a:solidFill>
                <a:srgbClr val="0033CC"/>
              </a:solidFill>
              <a:latin typeface="Arial"/>
              <a:ea typeface="MS Mincho"/>
            </a:endParaRPr>
          </a:p>
        </p:txBody>
      </p:sp>
      <p:sp>
        <p:nvSpPr>
          <p:cNvPr id="7" name="Rectangle 2"/>
          <p:cNvSpPr txBox="1">
            <a:spLocks noChangeArrowheads="1"/>
          </p:cNvSpPr>
          <p:nvPr/>
        </p:nvSpPr>
        <p:spPr bwMode="auto">
          <a:xfrm>
            <a:off x="0" y="4300"/>
            <a:ext cx="9144000" cy="576064"/>
          </a:xfrm>
          <a:prstGeom prst="rect">
            <a:avLst/>
          </a:prstGeom>
          <a:solidFill>
            <a:schemeClr val="bg1"/>
          </a:solidFill>
          <a:ln w="9525">
            <a:noFill/>
            <a:miter lim="800000"/>
            <a:headEnd/>
            <a:tailEnd/>
          </a:ln>
        </p:spPr>
        <p:txBody>
          <a:bodyPr anchor="ctr">
            <a:prstTxWarp prst="textNoShape">
              <a:avLst/>
            </a:prstTxWarp>
          </a:bodyPr>
          <a:lstStyle/>
          <a:p>
            <a:pPr algn="ctr"/>
            <a:r>
              <a:rPr lang="en-GB" altLang="zh-CN" sz="2800" b="1" dirty="0">
                <a:solidFill>
                  <a:srgbClr val="0033CC"/>
                </a:solidFill>
                <a:latin typeface="Arial"/>
                <a:ea typeface="宋体" charset="-122"/>
                <a:cs typeface="Arial"/>
              </a:rPr>
              <a:t>Test Blanket Module (TBM) Program</a:t>
            </a:r>
          </a:p>
        </p:txBody>
      </p:sp>
      <p:sp>
        <p:nvSpPr>
          <p:cNvPr id="13" name="Rectangle 3"/>
          <p:cNvSpPr txBox="1">
            <a:spLocks noChangeArrowheads="1"/>
          </p:cNvSpPr>
          <p:nvPr/>
        </p:nvSpPr>
        <p:spPr bwMode="auto">
          <a:xfrm>
            <a:off x="611560" y="260647"/>
            <a:ext cx="5472608" cy="3240361"/>
          </a:xfrm>
          <a:prstGeom prst="rect">
            <a:avLst/>
          </a:prstGeom>
          <a:noFill/>
          <a:ln w="9525">
            <a:noFill/>
            <a:miter lim="800000"/>
            <a:headEnd/>
            <a:tailEnd/>
          </a:ln>
        </p:spPr>
        <p:txBody>
          <a:bodyPr>
            <a:prstTxWarp prst="textNoShape">
              <a:avLst/>
            </a:prstTxWarp>
          </a:bodyPr>
          <a:lstStyle/>
          <a:p>
            <a:pPr marL="285750" indent="-285750">
              <a:lnSpc>
                <a:spcPts val="1900"/>
              </a:lnSpc>
              <a:spcAft>
                <a:spcPts val="600"/>
              </a:spcAft>
              <a:buFont typeface="Arial" pitchFamily="34" charset="0"/>
              <a:buChar char="•"/>
            </a:pPr>
            <a:endParaRPr lang="en-GB" sz="1800" dirty="0" smtClean="0">
              <a:solidFill>
                <a:srgbClr val="0033CC"/>
              </a:solidFill>
              <a:latin typeface="Arial"/>
              <a:ea typeface="MS Mincho"/>
            </a:endParaRPr>
          </a:p>
          <a:p>
            <a:pPr>
              <a:lnSpc>
                <a:spcPts val="1900"/>
              </a:lnSpc>
              <a:spcAft>
                <a:spcPts val="600"/>
              </a:spcAft>
            </a:pPr>
            <a:r>
              <a:rPr lang="en-GB" sz="1800" b="1" u="sng" dirty="0" smtClean="0">
                <a:solidFill>
                  <a:srgbClr val="0033CC"/>
                </a:solidFill>
                <a:latin typeface="Arial"/>
                <a:ea typeface="MS Mincho"/>
              </a:rPr>
              <a:t>Status</a:t>
            </a:r>
          </a:p>
          <a:p>
            <a:pPr marL="285750" indent="-285750">
              <a:lnSpc>
                <a:spcPts val="1900"/>
              </a:lnSpc>
              <a:spcAft>
                <a:spcPts val="600"/>
              </a:spcAft>
              <a:buFont typeface="Arial" pitchFamily="34" charset="0"/>
              <a:buChar char="•"/>
            </a:pPr>
            <a:r>
              <a:rPr lang="en-GB" sz="1800" dirty="0" smtClean="0">
                <a:solidFill>
                  <a:srgbClr val="0033CC"/>
                </a:solidFill>
                <a:latin typeface="Arial"/>
                <a:ea typeface="MS Mincho"/>
              </a:rPr>
              <a:t>TBM program provides </a:t>
            </a:r>
            <a:r>
              <a:rPr lang="en-GB" sz="1800" dirty="0">
                <a:solidFill>
                  <a:srgbClr val="0033CC"/>
                </a:solidFill>
                <a:latin typeface="Arial"/>
                <a:ea typeface="MS Mincho"/>
              </a:rPr>
              <a:t>the first experimental data on the performance of the breeding blankets in the integrated fusion nuclear </a:t>
            </a:r>
            <a:r>
              <a:rPr lang="en-GB" sz="1800" dirty="0" smtClean="0">
                <a:solidFill>
                  <a:srgbClr val="0033CC"/>
                </a:solidFill>
                <a:latin typeface="Arial"/>
                <a:ea typeface="MS Mincho"/>
              </a:rPr>
              <a:t>environment;</a:t>
            </a:r>
          </a:p>
          <a:p>
            <a:pPr marL="285750" indent="-285750">
              <a:lnSpc>
                <a:spcPts val="1900"/>
              </a:lnSpc>
              <a:spcAft>
                <a:spcPts val="600"/>
              </a:spcAft>
              <a:buFont typeface="Arial" pitchFamily="34" charset="0"/>
              <a:buChar char="•"/>
            </a:pPr>
            <a:r>
              <a:rPr lang="en-GB" sz="1800" dirty="0" smtClean="0">
                <a:solidFill>
                  <a:srgbClr val="0033CC"/>
                </a:solidFill>
                <a:latin typeface="Arial"/>
                <a:ea typeface="MS Mincho"/>
              </a:rPr>
              <a:t>Detailed </a:t>
            </a:r>
            <a:r>
              <a:rPr lang="en-GB" sz="1800" dirty="0" err="1" smtClean="0">
                <a:solidFill>
                  <a:srgbClr val="0033CC"/>
                </a:solidFill>
                <a:latin typeface="Arial"/>
                <a:ea typeface="MS Mincho"/>
              </a:rPr>
              <a:t>desing</a:t>
            </a:r>
            <a:r>
              <a:rPr lang="en-GB" sz="1800" dirty="0" smtClean="0">
                <a:solidFill>
                  <a:srgbClr val="0033CC"/>
                </a:solidFill>
                <a:latin typeface="Arial"/>
                <a:ea typeface="MS Mincho"/>
              </a:rPr>
              <a:t> studies of TBM integration into ITER facility and related maintenance strategy performed;</a:t>
            </a:r>
          </a:p>
          <a:p>
            <a:pPr marL="285750" indent="-285750">
              <a:lnSpc>
                <a:spcPts val="1900"/>
              </a:lnSpc>
              <a:spcAft>
                <a:spcPts val="600"/>
              </a:spcAft>
              <a:buFont typeface="Arial" pitchFamily="34" charset="0"/>
              <a:buChar char="•"/>
            </a:pPr>
            <a:r>
              <a:rPr lang="en-GB" sz="1800" dirty="0" smtClean="0">
                <a:solidFill>
                  <a:srgbClr val="0033CC"/>
                </a:solidFill>
                <a:latin typeface="Arial"/>
                <a:ea typeface="MS Mincho"/>
              </a:rPr>
              <a:t>Agreement on generic TBM Arrangement achieved; right of intellectual properties, nuclear/non-nuclear liability, post irradiation test</a:t>
            </a:r>
          </a:p>
        </p:txBody>
      </p:sp>
      <p:pic>
        <p:nvPicPr>
          <p:cNvPr id="6" name="Picture 10"/>
          <p:cNvPicPr/>
          <p:nvPr/>
        </p:nvPicPr>
        <p:blipFill>
          <a:blip r:embed="rId2">
            <a:extLst>
              <a:ext uri="{28A0092B-C50C-407E-A947-70E740481C1C}">
                <a14:useLocalDpi xmlns:a14="http://schemas.microsoft.com/office/drawing/2010/main" val="0"/>
              </a:ext>
            </a:extLst>
          </a:blip>
          <a:srcRect/>
          <a:stretch>
            <a:fillRect/>
          </a:stretch>
        </p:blipFill>
        <p:spPr bwMode="auto">
          <a:xfrm>
            <a:off x="6084168" y="692696"/>
            <a:ext cx="2910840" cy="2362200"/>
          </a:xfrm>
          <a:prstGeom prst="rect">
            <a:avLst/>
          </a:prstGeom>
          <a:noFill/>
          <a:ln>
            <a:noFill/>
          </a:ln>
        </p:spPr>
      </p:pic>
      <p:sp>
        <p:nvSpPr>
          <p:cNvPr id="8" name="Rectangle 24"/>
          <p:cNvSpPr>
            <a:spLocks noChangeArrowheads="1"/>
          </p:cNvSpPr>
          <p:nvPr/>
        </p:nvSpPr>
        <p:spPr bwMode="auto">
          <a:xfrm>
            <a:off x="6258080" y="3248031"/>
            <a:ext cx="2910840" cy="338554"/>
          </a:xfrm>
          <a:prstGeom prst="rect">
            <a:avLst/>
          </a:prstGeom>
          <a:solidFill>
            <a:schemeClr val="bg1">
              <a:lumMod val="75000"/>
            </a:schemeClr>
          </a:solidFill>
          <a:ln>
            <a:noFill/>
          </a:ln>
          <a:extLst/>
        </p:spPr>
        <p:txBody>
          <a:bodyPr wrap="square">
            <a:spAutoFit/>
          </a:bodyPr>
          <a:lstStyle/>
          <a:p>
            <a:pPr algn="ctr"/>
            <a:r>
              <a:rPr lang="en-US" sz="1600" b="1" dirty="0" smtClean="0">
                <a:solidFill>
                  <a:srgbClr val="333399"/>
                </a:solidFill>
                <a:ea typeface="Times" pitchFamily="18" charset="0"/>
                <a:cs typeface="Times New Roman" pitchFamily="18" charset="0"/>
              </a:rPr>
              <a:t>View of TBM Port Cell Area</a:t>
            </a:r>
            <a:endParaRPr lang="en-GB" sz="1600" b="1" dirty="0">
              <a:solidFill>
                <a:srgbClr val="333399"/>
              </a:solidFill>
              <a:ea typeface="Times" pitchFamily="18" charset="0"/>
              <a:cs typeface="Times New Roman" pitchFamily="18" charset="0"/>
            </a:endParaRPr>
          </a:p>
        </p:txBody>
      </p:sp>
    </p:spTree>
    <p:extLst>
      <p:ext uri="{BB962C8B-B14F-4D97-AF65-F5344CB8AC3E}">
        <p14:creationId xmlns:p14="http://schemas.microsoft.com/office/powerpoint/2010/main" val="2333258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60648"/>
            <a:ext cx="6553634" cy="704164"/>
          </a:xfrm>
        </p:spPr>
        <p:txBody>
          <a:bodyPr/>
          <a:lstStyle/>
          <a:p>
            <a:r>
              <a:rPr lang="en-US" sz="2400" dirty="0" smtClean="0">
                <a:solidFill>
                  <a:srgbClr val="0033CC"/>
                </a:solidFill>
                <a:latin typeface="+mn-lt"/>
                <a:cs typeface="Calibri" pitchFamily="34" charset="0"/>
              </a:rPr>
              <a:t>Buildings and Site Infrastructure</a:t>
            </a:r>
            <a:endParaRPr lang="en-GB" sz="2400" dirty="0">
              <a:solidFill>
                <a:srgbClr val="0033CC"/>
              </a:solidFill>
              <a:latin typeface="+mn-lt"/>
              <a:cs typeface="Calibri" pitchFamily="34" charset="0"/>
            </a:endParaRPr>
          </a:p>
        </p:txBody>
      </p:sp>
      <p:sp>
        <p:nvSpPr>
          <p:cNvPr id="3" name="TextBox 2"/>
          <p:cNvSpPr txBox="1"/>
          <p:nvPr/>
        </p:nvSpPr>
        <p:spPr>
          <a:xfrm>
            <a:off x="656564" y="1164814"/>
            <a:ext cx="7965885" cy="2708434"/>
          </a:xfrm>
          <a:prstGeom prst="rect">
            <a:avLst/>
          </a:prstGeom>
          <a:noFill/>
        </p:spPr>
        <p:txBody>
          <a:bodyPr wrap="square" rtlCol="0">
            <a:spAutoFit/>
          </a:bodyPr>
          <a:lstStyle/>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50 Hectare level platform finished</a:t>
            </a:r>
          </a:p>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All infrastructure needed to support construction is complete</a:t>
            </a:r>
          </a:p>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400kV electrical substation constructed</a:t>
            </a:r>
          </a:p>
          <a:p>
            <a:pPr marL="285750" indent="-285750">
              <a:lnSpc>
                <a:spcPts val="1800"/>
              </a:lnSpc>
              <a:spcAft>
                <a:spcPts val="600"/>
              </a:spcAft>
              <a:buFont typeface="Arial" pitchFamily="34" charset="0"/>
              <a:buChar char="•"/>
            </a:pPr>
            <a:r>
              <a:rPr lang="en-US" sz="1800" dirty="0" err="1" smtClean="0">
                <a:solidFill>
                  <a:srgbClr val="0033CC"/>
                </a:solidFill>
                <a:latin typeface="+mn-lt"/>
                <a:cs typeface="Calibri" pitchFamily="34" charset="0"/>
              </a:rPr>
              <a:t>Poloidal</a:t>
            </a:r>
            <a:r>
              <a:rPr lang="en-US" sz="1800" dirty="0" smtClean="0">
                <a:solidFill>
                  <a:srgbClr val="0033CC"/>
                </a:solidFill>
                <a:latin typeface="+mn-lt"/>
                <a:cs typeface="Calibri" pitchFamily="34" charset="0"/>
              </a:rPr>
              <a:t> field coils winding building constructed</a:t>
            </a:r>
          </a:p>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Tokamak Excavation, foundation slab and anti-seismic plinths completed</a:t>
            </a:r>
          </a:p>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All 493 anti-seismic bearings fabricated and installed</a:t>
            </a:r>
          </a:p>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New Headquarters building completed and occupied from 8 October 2012</a:t>
            </a:r>
          </a:p>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100 km “Special Itinerary” to allow the transport of large components from Marseille port to ITER is complete</a:t>
            </a:r>
            <a:endParaRPr lang="en-GB" sz="1800" dirty="0">
              <a:solidFill>
                <a:srgbClr val="0033CC"/>
              </a:solidFill>
              <a:latin typeface="+mn-lt"/>
              <a:cs typeface="Calibri" pitchFamily="34" charset="0"/>
            </a:endParaRPr>
          </a:p>
        </p:txBody>
      </p:sp>
      <p:sp>
        <p:nvSpPr>
          <p:cNvPr id="4" name="TextBox 3"/>
          <p:cNvSpPr txBox="1"/>
          <p:nvPr/>
        </p:nvSpPr>
        <p:spPr>
          <a:xfrm>
            <a:off x="759164" y="764704"/>
            <a:ext cx="3090937" cy="400110"/>
          </a:xfrm>
          <a:prstGeom prst="rect">
            <a:avLst/>
          </a:prstGeom>
          <a:noFill/>
        </p:spPr>
        <p:txBody>
          <a:bodyPr wrap="square" rtlCol="0">
            <a:spAutoFit/>
          </a:bodyPr>
          <a:lstStyle/>
          <a:p>
            <a:r>
              <a:rPr lang="en-US" sz="2000" b="1" u="sng" dirty="0" smtClean="0">
                <a:solidFill>
                  <a:srgbClr val="0033CC"/>
                </a:solidFill>
                <a:latin typeface="+mn-lt"/>
                <a:cs typeface="Calibri" pitchFamily="34" charset="0"/>
              </a:rPr>
              <a:t>Status</a:t>
            </a:r>
            <a:endParaRPr lang="en-GB" sz="2000" b="1" u="sng" dirty="0">
              <a:solidFill>
                <a:srgbClr val="0033CC"/>
              </a:solidFill>
              <a:latin typeface="+mn-lt"/>
              <a:cs typeface="Calibri" pitchFamily="34" charset="0"/>
            </a:endParaRPr>
          </a:p>
        </p:txBody>
      </p:sp>
      <p:sp>
        <p:nvSpPr>
          <p:cNvPr id="6" name="TextBox 5"/>
          <p:cNvSpPr txBox="1"/>
          <p:nvPr/>
        </p:nvSpPr>
        <p:spPr>
          <a:xfrm>
            <a:off x="759165" y="4005064"/>
            <a:ext cx="3090937" cy="400110"/>
          </a:xfrm>
          <a:prstGeom prst="rect">
            <a:avLst/>
          </a:prstGeom>
          <a:noFill/>
        </p:spPr>
        <p:txBody>
          <a:bodyPr wrap="square" rtlCol="0">
            <a:spAutoFit/>
          </a:bodyPr>
          <a:lstStyle/>
          <a:p>
            <a:r>
              <a:rPr lang="en-US" sz="2000" b="1" u="sng" dirty="0" smtClean="0">
                <a:solidFill>
                  <a:srgbClr val="0033CC"/>
                </a:solidFill>
                <a:latin typeface="+mn-lt"/>
                <a:cs typeface="Calibri" pitchFamily="34" charset="0"/>
              </a:rPr>
              <a:t>Challenges</a:t>
            </a:r>
            <a:endParaRPr lang="en-GB" sz="2000" b="1" u="sng" dirty="0">
              <a:solidFill>
                <a:srgbClr val="0033CC"/>
              </a:solidFill>
              <a:latin typeface="+mn-lt"/>
              <a:cs typeface="Calibri" pitchFamily="34" charset="0"/>
            </a:endParaRPr>
          </a:p>
        </p:txBody>
      </p:sp>
      <p:sp>
        <p:nvSpPr>
          <p:cNvPr id="7" name="TextBox 6"/>
          <p:cNvSpPr txBox="1"/>
          <p:nvPr/>
        </p:nvSpPr>
        <p:spPr>
          <a:xfrm>
            <a:off x="640391" y="4509120"/>
            <a:ext cx="7965885" cy="2015936"/>
          </a:xfrm>
          <a:prstGeom prst="rect">
            <a:avLst/>
          </a:prstGeom>
          <a:noFill/>
        </p:spPr>
        <p:txBody>
          <a:bodyPr wrap="square" rtlCol="0">
            <a:spAutoFit/>
          </a:bodyPr>
          <a:lstStyle/>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Building is the biggest critical path of schedule control</a:t>
            </a:r>
          </a:p>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Improvements to “robustness” of some structural elements is being  implemented</a:t>
            </a:r>
          </a:p>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Engagement with industry is required to mitigate schedule challenges</a:t>
            </a:r>
          </a:p>
          <a:p>
            <a:pPr marL="285750" indent="-285750">
              <a:lnSpc>
                <a:spcPts val="1800"/>
              </a:lnSpc>
              <a:spcAft>
                <a:spcPts val="600"/>
              </a:spcAft>
              <a:buFont typeface="Arial" pitchFamily="34" charset="0"/>
              <a:buChar char="•"/>
            </a:pPr>
            <a:r>
              <a:rPr lang="en-US" sz="1800" dirty="0" smtClean="0">
                <a:solidFill>
                  <a:srgbClr val="0033CC"/>
                </a:solidFill>
                <a:latin typeface="+mn-lt"/>
                <a:cs typeface="Calibri" pitchFamily="34" charset="0"/>
              </a:rPr>
              <a:t>Innovative technical solutions need to be investigated to minimize  risks to cost and schedule </a:t>
            </a:r>
          </a:p>
          <a:p>
            <a:pPr marL="285750" indent="-285750">
              <a:lnSpc>
                <a:spcPts val="1800"/>
              </a:lnSpc>
              <a:spcAft>
                <a:spcPts val="600"/>
              </a:spcAft>
              <a:buFont typeface="Arial" pitchFamily="34" charset="0"/>
              <a:buChar char="•"/>
            </a:pPr>
            <a:endParaRPr lang="en-US" sz="1800" dirty="0" smtClean="0">
              <a:solidFill>
                <a:srgbClr val="0033CC"/>
              </a:solidFill>
              <a:latin typeface="+mn-lt"/>
              <a:cs typeface="Calibri" pitchFamily="34" charset="0"/>
            </a:endParaRPr>
          </a:p>
        </p:txBody>
      </p:sp>
    </p:spTree>
    <p:extLst>
      <p:ext uri="{BB962C8B-B14F-4D97-AF65-F5344CB8AC3E}">
        <p14:creationId xmlns:p14="http://schemas.microsoft.com/office/powerpoint/2010/main" val="2149301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
          <p:cNvSpPr txBox="1">
            <a:spLocks noChangeArrowheads="1"/>
          </p:cNvSpPr>
          <p:nvPr/>
        </p:nvSpPr>
        <p:spPr bwMode="auto">
          <a:xfrm>
            <a:off x="2194681" y="15875"/>
            <a:ext cx="4972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itchFamily="34" charset="0"/>
                <a:ea typeface="MS PGothic" pitchFamily="34" charset="-128"/>
              </a:defRPr>
            </a:lvl1pPr>
            <a:lvl2pPr marL="742950" indent="-285750">
              <a:defRPr sz="2400">
                <a:solidFill>
                  <a:schemeClr val="tx1"/>
                </a:solidFill>
                <a:latin typeface="Century Gothic" pitchFamily="34" charset="0"/>
                <a:ea typeface="MS PGothic" pitchFamily="34" charset="-128"/>
              </a:defRPr>
            </a:lvl2pPr>
            <a:lvl3pPr marL="1143000" indent="-228600">
              <a:defRPr sz="2400">
                <a:solidFill>
                  <a:schemeClr val="tx1"/>
                </a:solidFill>
                <a:latin typeface="Century Gothic" pitchFamily="34" charset="0"/>
                <a:ea typeface="MS PGothic" pitchFamily="34" charset="-128"/>
              </a:defRPr>
            </a:lvl3pPr>
            <a:lvl4pPr marL="1600200" indent="-228600">
              <a:defRPr sz="2400">
                <a:solidFill>
                  <a:schemeClr val="tx1"/>
                </a:solidFill>
                <a:latin typeface="Century Gothic" pitchFamily="34" charset="0"/>
                <a:ea typeface="MS PGothic" pitchFamily="34" charset="-128"/>
              </a:defRPr>
            </a:lvl4pPr>
            <a:lvl5pPr marL="2057400" indent="-228600">
              <a:defRPr sz="2400">
                <a:solidFill>
                  <a:schemeClr val="tx1"/>
                </a:solidFill>
                <a:latin typeface="Century Gothic"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9pPr>
          </a:lstStyle>
          <a:p>
            <a:pPr algn="ctr" eaLnBrk="0" fontAlgn="base" hangingPunct="0">
              <a:spcBef>
                <a:spcPct val="0"/>
              </a:spcBef>
              <a:spcAft>
                <a:spcPct val="0"/>
              </a:spcAft>
            </a:pPr>
            <a:r>
              <a:rPr lang="en-US" altLang="ja-JP" b="1" dirty="0" smtClean="0">
                <a:solidFill>
                  <a:srgbClr val="0033CC"/>
                </a:solidFill>
                <a:latin typeface="Arial" charset="0"/>
              </a:rPr>
              <a:t>Site Construction Progresses (1)</a:t>
            </a:r>
            <a:endParaRPr lang="en-US" altLang="ja-JP" b="1" dirty="0">
              <a:solidFill>
                <a:srgbClr val="0033CC"/>
              </a:solidFill>
              <a:latin typeface="Arial"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467" y="3305855"/>
            <a:ext cx="4364970" cy="2922838"/>
          </a:xfrm>
          <a:prstGeom prst="rect">
            <a:avLst/>
          </a:prstGeom>
          <a:ln w="19050">
            <a:solidFill>
              <a:srgbClr val="333399"/>
            </a:solidFill>
          </a:ln>
        </p:spPr>
      </p:pic>
      <p:sp>
        <p:nvSpPr>
          <p:cNvPr id="15" name="テキスト ボックス 1"/>
          <p:cNvSpPr txBox="1"/>
          <p:nvPr/>
        </p:nvSpPr>
        <p:spPr>
          <a:xfrm>
            <a:off x="5118100" y="3372961"/>
            <a:ext cx="3711977" cy="400110"/>
          </a:xfrm>
          <a:prstGeom prst="rect">
            <a:avLst/>
          </a:prstGeom>
          <a:noFill/>
        </p:spPr>
        <p:txBody>
          <a:bodyPr wrap="square" rtlCol="0">
            <a:spAutoFit/>
          </a:bodyPr>
          <a:lstStyle/>
          <a:p>
            <a:pPr eaLnBrk="0" fontAlgn="base" hangingPunct="0">
              <a:spcBef>
                <a:spcPct val="0"/>
              </a:spcBef>
              <a:spcAft>
                <a:spcPct val="0"/>
              </a:spcAft>
            </a:pPr>
            <a:r>
              <a:rPr lang="en-US" sz="2000" b="1" dirty="0" smtClean="0">
                <a:solidFill>
                  <a:srgbClr val="FFFF00"/>
                </a:solidFill>
                <a:latin typeface="+mj-lt"/>
                <a:ea typeface="ＭＳ Ｐゴシック" pitchFamily="34" charset="-128"/>
                <a:cs typeface="Arial" pitchFamily="34" charset="0"/>
              </a:rPr>
              <a:t>Inside PF Coil Building</a:t>
            </a:r>
            <a:endParaRPr lang="en-US" sz="2000" dirty="0">
              <a:solidFill>
                <a:srgbClr val="FFFF00"/>
              </a:solidFill>
              <a:latin typeface="+mj-lt"/>
            </a:endParaRPr>
          </a:p>
        </p:txBody>
      </p:sp>
      <p:pic>
        <p:nvPicPr>
          <p:cNvPr id="11" name="Picture 2" descr="http://www.iter.org/doc/all/content/com/gallery/Construction/TKMFoundations/DSC_082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1097" y="425574"/>
            <a:ext cx="4447710" cy="2859409"/>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sp>
        <p:nvSpPr>
          <p:cNvPr id="13" name="テキスト ボックス 1"/>
          <p:cNvSpPr txBox="1"/>
          <p:nvPr/>
        </p:nvSpPr>
        <p:spPr>
          <a:xfrm>
            <a:off x="4945068" y="683973"/>
            <a:ext cx="4210361" cy="707886"/>
          </a:xfrm>
          <a:prstGeom prst="rect">
            <a:avLst/>
          </a:prstGeom>
          <a:noFill/>
        </p:spPr>
        <p:txBody>
          <a:bodyPr wrap="square" rtlCol="0">
            <a:spAutoFit/>
          </a:bodyPr>
          <a:lstStyle/>
          <a:p>
            <a:r>
              <a:rPr lang="en-GB" sz="2000" b="1" dirty="0">
                <a:solidFill>
                  <a:srgbClr val="FFFF00"/>
                </a:solidFill>
                <a:latin typeface="+mj-lt"/>
              </a:rPr>
              <a:t>Lower </a:t>
            </a:r>
            <a:r>
              <a:rPr lang="en-GB" sz="2000" b="1" dirty="0" err="1">
                <a:solidFill>
                  <a:srgbClr val="FFFF00"/>
                </a:solidFill>
                <a:latin typeface="+mj-lt"/>
              </a:rPr>
              <a:t>Basemat</a:t>
            </a:r>
            <a:r>
              <a:rPr lang="en-GB" sz="2000" b="1" dirty="0">
                <a:solidFill>
                  <a:srgbClr val="FFFF00"/>
                </a:solidFill>
                <a:latin typeface="+mj-lt"/>
              </a:rPr>
              <a:t> and Anti-seismic isolators</a:t>
            </a:r>
          </a:p>
        </p:txBody>
      </p:sp>
      <p:pic>
        <p:nvPicPr>
          <p:cNvPr id="10242" name="Picture 2" descr="\\iter\cfs\public\sum\Latest Worksite Pictures\Tok_Pit_30_08_12\HQ_22_Aug_2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984" y="425574"/>
            <a:ext cx="4524113" cy="2859410"/>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
          <p:cNvSpPr txBox="1"/>
          <p:nvPr/>
        </p:nvSpPr>
        <p:spPr>
          <a:xfrm>
            <a:off x="337380" y="677595"/>
            <a:ext cx="4163319" cy="400110"/>
          </a:xfrm>
          <a:prstGeom prst="rect">
            <a:avLst/>
          </a:prstGeom>
          <a:noFill/>
        </p:spPr>
        <p:txBody>
          <a:bodyPr wrap="none" rtlCol="0">
            <a:spAutoFit/>
          </a:bodyPr>
          <a:lstStyle/>
          <a:p>
            <a:pPr eaLnBrk="0" fontAlgn="base" hangingPunct="0">
              <a:spcBef>
                <a:spcPct val="0"/>
              </a:spcBef>
              <a:spcAft>
                <a:spcPct val="0"/>
              </a:spcAft>
            </a:pPr>
            <a:r>
              <a:rPr lang="en-US" sz="2000" b="1" dirty="0" smtClean="0">
                <a:solidFill>
                  <a:srgbClr val="FFFF00"/>
                </a:solidFill>
                <a:latin typeface="+mj-lt"/>
                <a:cs typeface="Arial" pitchFamily="34" charset="0"/>
              </a:rPr>
              <a:t>View of the On-site Construction</a:t>
            </a:r>
            <a:endParaRPr lang="en-US" sz="2000" b="1" dirty="0">
              <a:solidFill>
                <a:srgbClr val="FFFF00"/>
              </a:solidFill>
              <a:latin typeface="+mj-lt"/>
              <a:cs typeface="Arial" pitchFamily="34" charset="0"/>
            </a:endParaRPr>
          </a:p>
        </p:txBody>
      </p:sp>
      <p:pic>
        <p:nvPicPr>
          <p:cNvPr id="19" name="Picture 4" descr="http://www.iter.org/doc/all/content/com/gallery/Construction/PF/DSC_078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6984" y="3325852"/>
            <a:ext cx="4524113" cy="2902840"/>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1"/>
          <p:cNvSpPr txBox="1"/>
          <p:nvPr/>
        </p:nvSpPr>
        <p:spPr>
          <a:xfrm>
            <a:off x="627585" y="3325852"/>
            <a:ext cx="3244158" cy="400110"/>
          </a:xfrm>
          <a:prstGeom prst="rect">
            <a:avLst/>
          </a:prstGeom>
          <a:noFill/>
        </p:spPr>
        <p:txBody>
          <a:bodyPr wrap="none" rtlCol="0">
            <a:spAutoFit/>
          </a:bodyPr>
          <a:lstStyle/>
          <a:p>
            <a:pPr eaLnBrk="0" fontAlgn="base" hangingPunct="0">
              <a:spcBef>
                <a:spcPct val="0"/>
              </a:spcBef>
              <a:spcAft>
                <a:spcPct val="0"/>
              </a:spcAft>
            </a:pPr>
            <a:r>
              <a:rPr lang="en-US" sz="2000" b="1" dirty="0" smtClean="0">
                <a:solidFill>
                  <a:srgbClr val="FFFF00"/>
                </a:solidFill>
                <a:latin typeface="+mj-lt"/>
                <a:ea typeface="ＭＳ Ｐゴシック" pitchFamily="34" charset="-128"/>
                <a:cs typeface="Arial" pitchFamily="34" charset="0"/>
              </a:rPr>
              <a:t>PF Coil Winding Building</a:t>
            </a:r>
            <a:endParaRPr lang="en-US" sz="2000" dirty="0">
              <a:solidFill>
                <a:srgbClr val="FFFF00"/>
              </a:solidFill>
              <a:latin typeface="+mj-lt"/>
            </a:endParaRPr>
          </a:p>
        </p:txBody>
      </p:sp>
    </p:spTree>
    <p:extLst>
      <p:ext uri="{BB962C8B-B14F-4D97-AF65-F5344CB8AC3E}">
        <p14:creationId xmlns:p14="http://schemas.microsoft.com/office/powerpoint/2010/main" val="4141134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txBox="1">
            <a:spLocks noChangeArrowheads="1"/>
          </p:cNvSpPr>
          <p:nvPr/>
        </p:nvSpPr>
        <p:spPr bwMode="auto">
          <a:xfrm>
            <a:off x="0" y="116632"/>
            <a:ext cx="9144000" cy="576064"/>
          </a:xfrm>
          <a:prstGeom prst="rect">
            <a:avLst/>
          </a:prstGeom>
          <a:noFill/>
          <a:ln w="9525">
            <a:noFill/>
            <a:miter lim="800000"/>
            <a:headEnd/>
            <a:tailEnd/>
          </a:ln>
        </p:spPr>
        <p:txBody>
          <a:bodyPr anchor="ctr">
            <a:prstTxWarp prst="textNoShape">
              <a:avLst/>
            </a:prstTxWarp>
          </a:bodyPr>
          <a:lstStyle/>
          <a:p>
            <a:pPr algn="ctr" eaLnBrk="0" hangingPunct="0"/>
            <a:r>
              <a:rPr lang="en-US" altLang="zh-CN" sz="3200" b="1" dirty="0" smtClean="0">
                <a:solidFill>
                  <a:srgbClr val="0033CC"/>
                </a:solidFill>
                <a:latin typeface="Arial"/>
                <a:ea typeface="宋体" charset="-122"/>
                <a:cs typeface="Arial"/>
              </a:rPr>
              <a:t>Introduction</a:t>
            </a:r>
            <a:endParaRPr lang="en-GB" altLang="zh-CN" sz="3200" b="1" dirty="0">
              <a:solidFill>
                <a:srgbClr val="0033CC"/>
              </a:solidFill>
              <a:latin typeface="Arial"/>
              <a:ea typeface="宋体" charset="-122"/>
              <a:cs typeface="Arial"/>
            </a:endParaRPr>
          </a:p>
        </p:txBody>
      </p:sp>
      <p:sp>
        <p:nvSpPr>
          <p:cNvPr id="3076" name="Rectangle 3"/>
          <p:cNvSpPr txBox="1">
            <a:spLocks noChangeArrowheads="1"/>
          </p:cNvSpPr>
          <p:nvPr/>
        </p:nvSpPr>
        <p:spPr bwMode="auto">
          <a:xfrm>
            <a:off x="395536" y="908719"/>
            <a:ext cx="8424936" cy="5544617"/>
          </a:xfrm>
          <a:prstGeom prst="rect">
            <a:avLst/>
          </a:prstGeom>
          <a:noFill/>
          <a:ln w="9525">
            <a:noFill/>
            <a:miter lim="800000"/>
            <a:headEnd/>
            <a:tailEnd/>
          </a:ln>
        </p:spPr>
        <p:txBody>
          <a:bodyPr>
            <a:prstTxWarp prst="textNoShape">
              <a:avLst/>
            </a:prstTxWarp>
          </a:bodyPr>
          <a:lstStyle/>
          <a:p>
            <a:pPr marL="285750" indent="-285750" algn="just">
              <a:lnSpc>
                <a:spcPts val="1800"/>
              </a:lnSpc>
              <a:spcAft>
                <a:spcPts val="0"/>
              </a:spcAft>
              <a:buFont typeface="Arial" pitchFamily="34" charset="0"/>
              <a:buChar char="•"/>
            </a:pPr>
            <a:r>
              <a:rPr lang="en-GB" sz="1800" b="1" dirty="0">
                <a:solidFill>
                  <a:srgbClr val="0033CC"/>
                </a:solidFill>
                <a:latin typeface="+mn-lt"/>
                <a:ea typeface="MS Mincho"/>
              </a:rPr>
              <a:t>The 24th Fusion Energy conference marks the 5</a:t>
            </a:r>
            <a:r>
              <a:rPr lang="en-GB" sz="1800" b="1" baseline="30000" dirty="0">
                <a:solidFill>
                  <a:srgbClr val="0033CC"/>
                </a:solidFill>
                <a:latin typeface="+mn-lt"/>
                <a:ea typeface="MS Mincho"/>
              </a:rPr>
              <a:t>th</a:t>
            </a:r>
            <a:r>
              <a:rPr lang="en-GB" sz="1800" b="1" dirty="0">
                <a:solidFill>
                  <a:srgbClr val="0033CC"/>
                </a:solidFill>
                <a:latin typeface="+mn-lt"/>
                <a:ea typeface="MS Mincho"/>
              </a:rPr>
              <a:t> anniversary of the establishment of the ITER </a:t>
            </a:r>
            <a:r>
              <a:rPr lang="en-GB" sz="1800" b="1" dirty="0" smtClean="0">
                <a:solidFill>
                  <a:srgbClr val="0033CC"/>
                </a:solidFill>
                <a:latin typeface="+mn-lt"/>
                <a:ea typeface="MS Mincho"/>
              </a:rPr>
              <a:t>Project; </a:t>
            </a:r>
          </a:p>
          <a:p>
            <a:pPr algn="just">
              <a:lnSpc>
                <a:spcPts val="1800"/>
              </a:lnSpc>
              <a:spcAft>
                <a:spcPts val="0"/>
              </a:spcAft>
            </a:pPr>
            <a:r>
              <a:rPr lang="en-GB" sz="1800" b="1" dirty="0">
                <a:solidFill>
                  <a:srgbClr val="0033CC"/>
                </a:solidFill>
                <a:latin typeface="+mn-lt"/>
                <a:ea typeface="MS Mincho"/>
              </a:rPr>
              <a:t> </a:t>
            </a:r>
            <a:endParaRPr lang="en-GB" sz="1800" b="1" dirty="0" smtClean="0">
              <a:solidFill>
                <a:srgbClr val="0033CC"/>
              </a:solidFill>
              <a:latin typeface="+mn-lt"/>
              <a:ea typeface="MS Mincho"/>
            </a:endParaRPr>
          </a:p>
          <a:p>
            <a:pPr marL="285750" indent="-285750" algn="just">
              <a:lnSpc>
                <a:spcPts val="1800"/>
              </a:lnSpc>
              <a:spcAft>
                <a:spcPts val="0"/>
              </a:spcAft>
              <a:buFont typeface="Arial" pitchFamily="34" charset="0"/>
              <a:buChar char="•"/>
            </a:pPr>
            <a:r>
              <a:rPr lang="en-GB" sz="1800" b="1" dirty="0" smtClean="0">
                <a:solidFill>
                  <a:srgbClr val="0033CC"/>
                </a:solidFill>
                <a:latin typeface="+mn-lt"/>
                <a:ea typeface="MS Mincho"/>
              </a:rPr>
              <a:t>Over </a:t>
            </a:r>
            <a:r>
              <a:rPr lang="en-GB" sz="1800" b="1" dirty="0">
                <a:solidFill>
                  <a:srgbClr val="0033CC"/>
                </a:solidFill>
                <a:latin typeface="+mn-lt"/>
                <a:ea typeface="MS Mincho"/>
              </a:rPr>
              <a:t>the last two years, the ITER project has made the transition from building up the infrastructure </a:t>
            </a:r>
            <a:r>
              <a:rPr lang="en-GB" sz="1800" b="1" dirty="0" smtClean="0">
                <a:solidFill>
                  <a:srgbClr val="0033CC"/>
                </a:solidFill>
                <a:latin typeface="+mn-lt"/>
                <a:ea typeface="MS Mincho"/>
              </a:rPr>
              <a:t>of IO and 7 DAs;</a:t>
            </a:r>
          </a:p>
          <a:p>
            <a:pPr marL="285750" indent="-285750" algn="just">
              <a:lnSpc>
                <a:spcPts val="1800"/>
              </a:lnSpc>
              <a:spcAft>
                <a:spcPts val="0"/>
              </a:spcAft>
              <a:buFont typeface="Arial" pitchFamily="34" charset="0"/>
              <a:buChar char="•"/>
            </a:pPr>
            <a:endParaRPr lang="en-GB" sz="1800" b="1" dirty="0" smtClean="0">
              <a:solidFill>
                <a:srgbClr val="0033CC"/>
              </a:solidFill>
              <a:latin typeface="+mn-lt"/>
              <a:ea typeface="MS Mincho"/>
            </a:endParaRPr>
          </a:p>
          <a:p>
            <a:pPr marL="285750" indent="-285750" algn="just">
              <a:lnSpc>
                <a:spcPts val="1800"/>
              </a:lnSpc>
              <a:spcAft>
                <a:spcPts val="0"/>
              </a:spcAft>
              <a:buFont typeface="Arial" pitchFamily="34" charset="0"/>
              <a:buChar char="•"/>
            </a:pPr>
            <a:r>
              <a:rPr lang="en-GB" sz="1800" b="1" dirty="0" smtClean="0">
                <a:solidFill>
                  <a:srgbClr val="0033CC"/>
                </a:solidFill>
                <a:latin typeface="+mn-lt"/>
                <a:ea typeface="MS Mincho"/>
              </a:rPr>
              <a:t>Design completion is leading a </a:t>
            </a:r>
            <a:r>
              <a:rPr lang="en-GB" sz="1800" b="1" dirty="0">
                <a:solidFill>
                  <a:srgbClr val="0033CC"/>
                </a:solidFill>
                <a:latin typeface="+mn-lt"/>
                <a:ea typeface="MS Mincho"/>
              </a:rPr>
              <a:t>real construction </a:t>
            </a:r>
            <a:r>
              <a:rPr lang="en-GB" sz="1800" b="1" dirty="0" smtClean="0">
                <a:solidFill>
                  <a:srgbClr val="0033CC"/>
                </a:solidFill>
                <a:latin typeface="+mn-lt"/>
                <a:ea typeface="MS Mincho"/>
              </a:rPr>
              <a:t>of in-kind components;</a:t>
            </a:r>
          </a:p>
          <a:p>
            <a:pPr marL="285750" indent="-285750" algn="just">
              <a:lnSpc>
                <a:spcPts val="1800"/>
              </a:lnSpc>
              <a:spcAft>
                <a:spcPts val="0"/>
              </a:spcAft>
              <a:buFont typeface="Arial" pitchFamily="34" charset="0"/>
              <a:buChar char="•"/>
            </a:pPr>
            <a:endParaRPr lang="en-GB" sz="1800" b="1" dirty="0" smtClean="0">
              <a:solidFill>
                <a:srgbClr val="0033CC"/>
              </a:solidFill>
              <a:latin typeface="+mn-lt"/>
              <a:ea typeface="MS Mincho"/>
            </a:endParaRPr>
          </a:p>
          <a:p>
            <a:pPr marL="285750" indent="-285750" algn="just">
              <a:lnSpc>
                <a:spcPts val="1800"/>
              </a:lnSpc>
              <a:spcAft>
                <a:spcPts val="0"/>
              </a:spcAft>
              <a:buFont typeface="Arial" pitchFamily="34" charset="0"/>
              <a:buChar char="•"/>
            </a:pPr>
            <a:r>
              <a:rPr lang="en-GB" sz="1800" b="1" dirty="0" smtClean="0">
                <a:solidFill>
                  <a:srgbClr val="0033CC"/>
                </a:solidFill>
                <a:latin typeface="+mn-lt"/>
                <a:ea typeface="MS Mincho"/>
              </a:rPr>
              <a:t>Our </a:t>
            </a:r>
            <a:r>
              <a:rPr lang="en-GB" sz="1800" b="1" dirty="0">
                <a:solidFill>
                  <a:srgbClr val="0033CC"/>
                </a:solidFill>
                <a:latin typeface="+mn-lt"/>
                <a:ea typeface="MS Mincho"/>
              </a:rPr>
              <a:t>aim </a:t>
            </a:r>
            <a:r>
              <a:rPr lang="en-GB" sz="1800" b="1" dirty="0" smtClean="0">
                <a:solidFill>
                  <a:srgbClr val="0033CC"/>
                </a:solidFill>
                <a:latin typeface="+mn-lt"/>
                <a:ea typeface="MS Mincho"/>
              </a:rPr>
              <a:t>and responsibility are to </a:t>
            </a:r>
            <a:r>
              <a:rPr lang="en-GB" sz="1800" b="1" dirty="0">
                <a:solidFill>
                  <a:srgbClr val="0033CC"/>
                </a:solidFill>
                <a:latin typeface="+mn-lt"/>
                <a:ea typeface="MS Mincho"/>
              </a:rPr>
              <a:t>show the progress of ITER construction keeping the project risk for ITER scope, cost, and schedule to an acceptable level</a:t>
            </a:r>
            <a:r>
              <a:rPr lang="en-GB" sz="1800" b="1" dirty="0" smtClean="0">
                <a:solidFill>
                  <a:srgbClr val="0033CC"/>
                </a:solidFill>
                <a:latin typeface="+mn-lt"/>
                <a:ea typeface="MS Mincho"/>
              </a:rPr>
              <a:t>.</a:t>
            </a:r>
          </a:p>
          <a:p>
            <a:pPr marL="171450" indent="-171450" algn="just">
              <a:lnSpc>
                <a:spcPts val="1800"/>
              </a:lnSpc>
              <a:spcAft>
                <a:spcPts val="0"/>
              </a:spcAft>
              <a:buFont typeface="Arial" pitchFamily="34" charset="0"/>
              <a:buChar char="•"/>
            </a:pPr>
            <a:endParaRPr lang="en-GB" sz="1800" b="1" dirty="0" smtClean="0">
              <a:solidFill>
                <a:srgbClr val="0033CC"/>
              </a:solidFill>
              <a:latin typeface="+mn-lt"/>
              <a:ea typeface="MS Mincho"/>
            </a:endParaRPr>
          </a:p>
          <a:p>
            <a:pPr marL="285750" indent="-285750" algn="just">
              <a:lnSpc>
                <a:spcPts val="1800"/>
              </a:lnSpc>
              <a:spcAft>
                <a:spcPts val="0"/>
              </a:spcAft>
              <a:buFont typeface="Arial" pitchFamily="34" charset="0"/>
              <a:buChar char="•"/>
            </a:pPr>
            <a:r>
              <a:rPr lang="en-GB" sz="1800" b="1" dirty="0" smtClean="0">
                <a:solidFill>
                  <a:srgbClr val="0033CC"/>
                </a:solidFill>
                <a:latin typeface="+mn-lt"/>
                <a:ea typeface="MS Mincho"/>
              </a:rPr>
              <a:t>A new IO </a:t>
            </a:r>
            <a:r>
              <a:rPr lang="en-GB" sz="1800" b="1" dirty="0">
                <a:solidFill>
                  <a:srgbClr val="0033CC"/>
                </a:solidFill>
                <a:latin typeface="+mn-lt"/>
                <a:ea typeface="MS Mincho"/>
              </a:rPr>
              <a:t>management structure was introduced in </a:t>
            </a:r>
            <a:r>
              <a:rPr lang="en-GB" sz="1800" b="1" dirty="0" smtClean="0">
                <a:solidFill>
                  <a:srgbClr val="0033CC"/>
                </a:solidFill>
                <a:latin typeface="+mn-lt"/>
                <a:ea typeface="MS Mincho"/>
              </a:rPr>
              <a:t>2010;</a:t>
            </a:r>
          </a:p>
          <a:p>
            <a:pPr marL="171450" indent="-171450" algn="just">
              <a:lnSpc>
                <a:spcPts val="1800"/>
              </a:lnSpc>
              <a:spcAft>
                <a:spcPts val="0"/>
              </a:spcAft>
              <a:buFont typeface="Arial" pitchFamily="34" charset="0"/>
              <a:buChar char="•"/>
            </a:pPr>
            <a:endParaRPr lang="en-GB" sz="1800" b="1" dirty="0" smtClean="0">
              <a:solidFill>
                <a:srgbClr val="0033CC"/>
              </a:solidFill>
              <a:latin typeface="+mn-lt"/>
              <a:ea typeface="MS Mincho"/>
            </a:endParaRPr>
          </a:p>
          <a:p>
            <a:pPr marL="285750" indent="-285750" algn="just">
              <a:lnSpc>
                <a:spcPts val="1800"/>
              </a:lnSpc>
              <a:spcAft>
                <a:spcPts val="0"/>
              </a:spcAft>
              <a:buFont typeface="Arial" pitchFamily="34" charset="0"/>
              <a:buChar char="•"/>
            </a:pPr>
            <a:r>
              <a:rPr lang="en-GB" sz="1800" b="1" dirty="0" smtClean="0">
                <a:solidFill>
                  <a:srgbClr val="0033CC"/>
                </a:solidFill>
                <a:latin typeface="+mn-lt"/>
                <a:ea typeface="MS Mincho"/>
              </a:rPr>
              <a:t>Decision </a:t>
            </a:r>
            <a:r>
              <a:rPr lang="en-GB" sz="1800" b="1" dirty="0">
                <a:solidFill>
                  <a:srgbClr val="0033CC"/>
                </a:solidFill>
                <a:latin typeface="+mn-lt"/>
                <a:ea typeface="MS Mincho"/>
              </a:rPr>
              <a:t>making processes were streamlined and procedures </a:t>
            </a:r>
            <a:r>
              <a:rPr lang="en-GB" sz="1800" b="1" dirty="0" smtClean="0">
                <a:solidFill>
                  <a:srgbClr val="0033CC"/>
                </a:solidFill>
                <a:latin typeface="+mn-lt"/>
                <a:ea typeface="MS Mincho"/>
              </a:rPr>
              <a:t>simplified;</a:t>
            </a:r>
          </a:p>
          <a:p>
            <a:pPr marL="285750" indent="-285750" algn="just">
              <a:lnSpc>
                <a:spcPts val="1800"/>
              </a:lnSpc>
              <a:spcAft>
                <a:spcPts val="0"/>
              </a:spcAft>
              <a:buFont typeface="Arial" pitchFamily="34" charset="0"/>
              <a:buChar char="•"/>
            </a:pPr>
            <a:endParaRPr lang="en-GB" sz="1800" b="1" dirty="0" smtClean="0">
              <a:solidFill>
                <a:srgbClr val="0033CC"/>
              </a:solidFill>
              <a:latin typeface="+mn-lt"/>
              <a:ea typeface="MS Mincho"/>
            </a:endParaRPr>
          </a:p>
          <a:p>
            <a:pPr marL="285750" indent="-285750" algn="just">
              <a:lnSpc>
                <a:spcPts val="1800"/>
              </a:lnSpc>
              <a:spcAft>
                <a:spcPts val="0"/>
              </a:spcAft>
              <a:buFont typeface="Arial" pitchFamily="34" charset="0"/>
              <a:buChar char="•"/>
            </a:pPr>
            <a:r>
              <a:rPr lang="en-GB" sz="1800" b="1" dirty="0" smtClean="0">
                <a:solidFill>
                  <a:srgbClr val="0033CC"/>
                </a:solidFill>
                <a:latin typeface="+mn-lt"/>
                <a:ea typeface="MS Mincho"/>
              </a:rPr>
              <a:t>Establish several </a:t>
            </a:r>
            <a:r>
              <a:rPr lang="en-GB" sz="1800" b="1" dirty="0">
                <a:solidFill>
                  <a:srgbClr val="0033CC"/>
                </a:solidFill>
                <a:latin typeface="+mn-lt"/>
                <a:ea typeface="MS Mincho"/>
              </a:rPr>
              <a:t>new communication channels </a:t>
            </a:r>
            <a:r>
              <a:rPr lang="en-GB" sz="1800" b="1" dirty="0" smtClean="0">
                <a:solidFill>
                  <a:srgbClr val="0033CC"/>
                </a:solidFill>
                <a:latin typeface="+mn-lt"/>
                <a:ea typeface="MS Mincho"/>
              </a:rPr>
              <a:t>with 7 DAs; Unique ITER Team</a:t>
            </a:r>
          </a:p>
          <a:p>
            <a:pPr marL="285750" indent="-285750" algn="just">
              <a:lnSpc>
                <a:spcPts val="1800"/>
              </a:lnSpc>
              <a:spcAft>
                <a:spcPts val="0"/>
              </a:spcAft>
              <a:buFont typeface="Arial" pitchFamily="34" charset="0"/>
              <a:buChar char="•"/>
            </a:pPr>
            <a:endParaRPr lang="en-GB" sz="1800" b="1" dirty="0" smtClean="0">
              <a:solidFill>
                <a:srgbClr val="0033CC"/>
              </a:solidFill>
              <a:latin typeface="+mn-lt"/>
              <a:ea typeface="MS Mincho"/>
            </a:endParaRPr>
          </a:p>
          <a:p>
            <a:pPr marL="285750" indent="-285750" algn="just">
              <a:lnSpc>
                <a:spcPts val="1800"/>
              </a:lnSpc>
              <a:spcAft>
                <a:spcPts val="0"/>
              </a:spcAft>
              <a:buFont typeface="Arial" pitchFamily="34" charset="0"/>
              <a:buChar char="•"/>
            </a:pPr>
            <a:r>
              <a:rPr lang="en-GB" sz="1800" b="1" dirty="0" smtClean="0">
                <a:solidFill>
                  <a:srgbClr val="0033CC"/>
                </a:solidFill>
                <a:latin typeface="+mn-lt"/>
                <a:ea typeface="MS Mincho"/>
              </a:rPr>
              <a:t>Faster </a:t>
            </a:r>
            <a:r>
              <a:rPr lang="en-GB" sz="1800" b="1" dirty="0">
                <a:solidFill>
                  <a:srgbClr val="0033CC"/>
                </a:solidFill>
                <a:latin typeface="+mn-lt"/>
                <a:ea typeface="MS Mincho"/>
              </a:rPr>
              <a:t>decision making and a better performance of the combined </a:t>
            </a:r>
            <a:r>
              <a:rPr lang="en-GB" sz="1800" b="1" dirty="0" smtClean="0">
                <a:solidFill>
                  <a:srgbClr val="0033CC"/>
                </a:solidFill>
                <a:latin typeface="+mn-lt"/>
                <a:ea typeface="MS Mincho"/>
              </a:rPr>
              <a:t>Unique ITER </a:t>
            </a:r>
            <a:r>
              <a:rPr lang="en-GB" sz="1800" b="1" dirty="0">
                <a:solidFill>
                  <a:srgbClr val="0033CC"/>
                </a:solidFill>
                <a:latin typeface="+mn-lt"/>
                <a:ea typeface="MS Mincho"/>
              </a:rPr>
              <a:t>T</a:t>
            </a:r>
            <a:r>
              <a:rPr lang="en-GB" sz="1800" b="1" dirty="0" smtClean="0">
                <a:solidFill>
                  <a:srgbClr val="0033CC"/>
                </a:solidFill>
                <a:latin typeface="+mn-lt"/>
                <a:ea typeface="MS Mincho"/>
              </a:rPr>
              <a:t>eam </a:t>
            </a:r>
            <a:r>
              <a:rPr lang="en-GB" sz="1800" b="1" dirty="0">
                <a:solidFill>
                  <a:srgbClr val="0033CC"/>
                </a:solidFill>
                <a:latin typeface="+mn-lt"/>
                <a:ea typeface="MS Mincho"/>
              </a:rPr>
              <a:t>(IO + DAs</a:t>
            </a:r>
            <a:r>
              <a:rPr lang="en-GB" sz="1800" b="1" dirty="0" smtClean="0">
                <a:solidFill>
                  <a:srgbClr val="0033CC"/>
                </a:solidFill>
                <a:latin typeface="+mn-lt"/>
                <a:ea typeface="MS Mincho"/>
              </a:rPr>
              <a:t>);</a:t>
            </a:r>
          </a:p>
          <a:p>
            <a:pPr algn="just">
              <a:lnSpc>
                <a:spcPts val="1800"/>
              </a:lnSpc>
              <a:spcAft>
                <a:spcPts val="0"/>
              </a:spcAft>
            </a:pPr>
            <a:endParaRPr lang="en-GB" sz="1800" b="1" dirty="0" smtClean="0">
              <a:solidFill>
                <a:srgbClr val="0033CC"/>
              </a:solidFill>
              <a:latin typeface="+mn-lt"/>
              <a:ea typeface="MS Mincho"/>
            </a:endParaRPr>
          </a:p>
        </p:txBody>
      </p:sp>
    </p:spTree>
    <p:extLst>
      <p:ext uri="{BB962C8B-B14F-4D97-AF65-F5344CB8AC3E}">
        <p14:creationId xmlns:p14="http://schemas.microsoft.com/office/powerpoint/2010/main" val="2640976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
          <p:cNvSpPr txBox="1">
            <a:spLocks noChangeArrowheads="1"/>
          </p:cNvSpPr>
          <p:nvPr/>
        </p:nvSpPr>
        <p:spPr bwMode="auto">
          <a:xfrm>
            <a:off x="2194680" y="44624"/>
            <a:ext cx="4972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itchFamily="34" charset="0"/>
                <a:ea typeface="MS PGothic" pitchFamily="34" charset="-128"/>
              </a:defRPr>
            </a:lvl1pPr>
            <a:lvl2pPr marL="742950" indent="-285750">
              <a:defRPr sz="2400">
                <a:solidFill>
                  <a:schemeClr val="tx1"/>
                </a:solidFill>
                <a:latin typeface="Century Gothic" pitchFamily="34" charset="0"/>
                <a:ea typeface="MS PGothic" pitchFamily="34" charset="-128"/>
              </a:defRPr>
            </a:lvl2pPr>
            <a:lvl3pPr marL="1143000" indent="-228600">
              <a:defRPr sz="2400">
                <a:solidFill>
                  <a:schemeClr val="tx1"/>
                </a:solidFill>
                <a:latin typeface="Century Gothic" pitchFamily="34" charset="0"/>
                <a:ea typeface="MS PGothic" pitchFamily="34" charset="-128"/>
              </a:defRPr>
            </a:lvl3pPr>
            <a:lvl4pPr marL="1600200" indent="-228600">
              <a:defRPr sz="2400">
                <a:solidFill>
                  <a:schemeClr val="tx1"/>
                </a:solidFill>
                <a:latin typeface="Century Gothic" pitchFamily="34" charset="0"/>
                <a:ea typeface="MS PGothic" pitchFamily="34" charset="-128"/>
              </a:defRPr>
            </a:lvl4pPr>
            <a:lvl5pPr marL="2057400" indent="-228600">
              <a:defRPr sz="2400">
                <a:solidFill>
                  <a:schemeClr val="tx1"/>
                </a:solidFill>
                <a:latin typeface="Century Gothic"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9pPr>
          </a:lstStyle>
          <a:p>
            <a:pPr algn="ctr"/>
            <a:r>
              <a:rPr lang="en-US" altLang="ja-JP" b="1" dirty="0" smtClean="0">
                <a:solidFill>
                  <a:srgbClr val="0033CC"/>
                </a:solidFill>
                <a:latin typeface="Arial" charset="0"/>
              </a:rPr>
              <a:t>Site Construction Progresses (2)</a:t>
            </a:r>
            <a:endParaRPr lang="en-US" altLang="ja-JP" b="1" dirty="0">
              <a:solidFill>
                <a:srgbClr val="0033CC"/>
              </a:solidFill>
              <a:latin typeface="Arial" charset="0"/>
            </a:endParaRPr>
          </a:p>
        </p:txBody>
      </p:sp>
      <p:pic>
        <p:nvPicPr>
          <p:cNvPr id="11266" name="Picture 2" descr="\\iter\cfs\public\sum\Latest Worksite Pictures\HQ_21_09_12\HQ_21_09_12-1_Council_Room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92" y="3445509"/>
            <a:ext cx="4573594" cy="2782859"/>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
          <p:cNvSpPr txBox="1"/>
          <p:nvPr/>
        </p:nvSpPr>
        <p:spPr>
          <a:xfrm>
            <a:off x="895651" y="5661248"/>
            <a:ext cx="3185487" cy="369332"/>
          </a:xfrm>
          <a:prstGeom prst="rect">
            <a:avLst/>
          </a:prstGeom>
          <a:noFill/>
        </p:spPr>
        <p:txBody>
          <a:bodyPr wrap="none" rtlCol="0">
            <a:spAutoFit/>
          </a:bodyPr>
          <a:lstStyle/>
          <a:p>
            <a:r>
              <a:rPr lang="en-US" sz="1800" b="1" dirty="0" smtClean="0">
                <a:solidFill>
                  <a:srgbClr val="FFFF00"/>
                </a:solidFill>
                <a:latin typeface="Arial" pitchFamily="34" charset="0"/>
                <a:ea typeface="ＭＳ Ｐゴシック" pitchFamily="34" charset="-128"/>
                <a:cs typeface="Arial" pitchFamily="34" charset="0"/>
              </a:rPr>
              <a:t>Future ITER Council  Room</a:t>
            </a:r>
            <a:endParaRPr lang="en-US" sz="1800" dirty="0">
              <a:solidFill>
                <a:srgbClr val="FFFF00"/>
              </a:solidFill>
            </a:endParaRPr>
          </a:p>
        </p:txBody>
      </p:sp>
      <p:pic>
        <p:nvPicPr>
          <p:cNvPr id="11267" name="Picture 3" descr="\\iter\cfs\public\sum\Latest Worksite Pictures\HQ_21_09_12\1_HQ_21_09_1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892" y="446474"/>
            <a:ext cx="4573594" cy="297084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
          <p:cNvSpPr txBox="1"/>
          <p:nvPr/>
        </p:nvSpPr>
        <p:spPr>
          <a:xfrm>
            <a:off x="1259632" y="2997171"/>
            <a:ext cx="2710999" cy="369332"/>
          </a:xfrm>
          <a:prstGeom prst="rect">
            <a:avLst/>
          </a:prstGeom>
          <a:noFill/>
        </p:spPr>
        <p:txBody>
          <a:bodyPr wrap="none" rtlCol="0">
            <a:spAutoFit/>
          </a:bodyPr>
          <a:lstStyle/>
          <a:p>
            <a:r>
              <a:rPr lang="en-US" sz="1800" b="1" dirty="0" smtClean="0">
                <a:solidFill>
                  <a:srgbClr val="FFFF00"/>
                </a:solidFill>
                <a:latin typeface="Arial" pitchFamily="34" charset="0"/>
                <a:cs typeface="Arial" pitchFamily="34" charset="0"/>
              </a:rPr>
              <a:t>ITER New HQ Building </a:t>
            </a:r>
            <a:endParaRPr lang="en-US" sz="1800" b="1" dirty="0">
              <a:solidFill>
                <a:srgbClr val="FFFF00"/>
              </a:solidFill>
              <a:latin typeface="Arial" pitchFamily="34" charset="0"/>
              <a:cs typeface="Arial" pitchFamily="34" charset="0"/>
            </a:endParaRPr>
          </a:p>
        </p:txBody>
      </p:sp>
      <p:pic>
        <p:nvPicPr>
          <p:cNvPr id="11268" name="Picture 4" descr="\\iter\cfs\public\sum\Latest Worksite Pictures\HQ_21_09_12\HQ_21_09_12-1_Pat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3656" y="446475"/>
            <a:ext cx="4267073" cy="2935970"/>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
          <p:cNvSpPr txBox="1"/>
          <p:nvPr/>
        </p:nvSpPr>
        <p:spPr>
          <a:xfrm>
            <a:off x="5746231" y="2929018"/>
            <a:ext cx="2313454" cy="369332"/>
          </a:xfrm>
          <a:prstGeom prst="rect">
            <a:avLst/>
          </a:prstGeom>
          <a:noFill/>
        </p:spPr>
        <p:txBody>
          <a:bodyPr wrap="none" rtlCol="0">
            <a:spAutoFit/>
          </a:bodyPr>
          <a:lstStyle/>
          <a:p>
            <a:r>
              <a:rPr lang="en-US" sz="1800" b="1" dirty="0" smtClean="0">
                <a:solidFill>
                  <a:srgbClr val="FFFF00"/>
                </a:solidFill>
                <a:latin typeface="Arial" pitchFamily="34" charset="0"/>
                <a:ea typeface="ＭＳ Ｐゴシック" pitchFamily="34" charset="-128"/>
                <a:cs typeface="Arial" pitchFamily="34" charset="0"/>
              </a:rPr>
              <a:t>Inside HQ Building </a:t>
            </a:r>
            <a:endParaRPr lang="en-US" sz="1800" dirty="0">
              <a:solidFill>
                <a:srgbClr val="FFFF00"/>
              </a:solidFill>
            </a:endParaRPr>
          </a:p>
        </p:txBody>
      </p:sp>
      <p:pic>
        <p:nvPicPr>
          <p:cNvPr id="11269" name="Picture 5" descr="\\iter\cfs\public\sum\Latest Worksite Pictures\HQ_21_09_12\HQ_21_09_12-Amph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0107" y="3397481"/>
            <a:ext cx="4296387" cy="2839832"/>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
          <p:cNvSpPr txBox="1"/>
          <p:nvPr/>
        </p:nvSpPr>
        <p:spPr>
          <a:xfrm>
            <a:off x="5460152" y="5682691"/>
            <a:ext cx="2856295" cy="369332"/>
          </a:xfrm>
          <a:prstGeom prst="rect">
            <a:avLst/>
          </a:prstGeom>
          <a:noFill/>
        </p:spPr>
        <p:txBody>
          <a:bodyPr wrap="none" rtlCol="0">
            <a:spAutoFit/>
          </a:bodyPr>
          <a:lstStyle/>
          <a:p>
            <a:r>
              <a:rPr lang="en-US" sz="1800" b="1" dirty="0" smtClean="0">
                <a:solidFill>
                  <a:srgbClr val="FFFF00"/>
                </a:solidFill>
                <a:latin typeface="Arial" pitchFamily="34" charset="0"/>
                <a:ea typeface="ＭＳ Ｐゴシック" pitchFamily="34" charset="-128"/>
                <a:cs typeface="Arial" pitchFamily="34" charset="0"/>
              </a:rPr>
              <a:t>ITER  New Amphitheatre</a:t>
            </a:r>
            <a:endParaRPr lang="en-US" sz="1800" dirty="0">
              <a:solidFill>
                <a:srgbClr val="FFFF00"/>
              </a:solidFill>
            </a:endParaRPr>
          </a:p>
        </p:txBody>
      </p:sp>
    </p:spTree>
    <p:extLst>
      <p:ext uri="{BB962C8B-B14F-4D97-AF65-F5344CB8AC3E}">
        <p14:creationId xmlns:p14="http://schemas.microsoft.com/office/powerpoint/2010/main" val="2804893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04" y="1268413"/>
            <a:ext cx="735012"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4"/>
          <p:cNvSpPr>
            <a:spLocks noChangeArrowheads="1"/>
          </p:cNvSpPr>
          <p:nvPr/>
        </p:nvSpPr>
        <p:spPr bwMode="auto">
          <a:xfrm>
            <a:off x="0" y="144332"/>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ja-JP" sz="2800" b="1" u="sng" dirty="0" smtClean="0">
                <a:solidFill>
                  <a:srgbClr val="0033CC"/>
                </a:solidFill>
                <a:latin typeface="Arial" pitchFamily="34" charset="0"/>
              </a:rPr>
              <a:t>ITER Itinerary</a:t>
            </a:r>
          </a:p>
          <a:p>
            <a:pPr algn="ctr">
              <a:defRPr/>
            </a:pPr>
            <a:r>
              <a:rPr lang="en-US" altLang="ja-JP" sz="2800" b="1" u="sng" dirty="0" smtClean="0">
                <a:solidFill>
                  <a:srgbClr val="0033CC"/>
                </a:solidFill>
                <a:latin typeface="Arial" pitchFamily="34" charset="0"/>
              </a:rPr>
              <a:t>Local Communities Provided Road Upgrades</a:t>
            </a:r>
            <a:endParaRPr lang="en-GB" sz="2800" b="1" u="sng" dirty="0">
              <a:solidFill>
                <a:srgbClr val="0033CC"/>
              </a:solidFill>
              <a:latin typeface="Arial" pitchFamily="34" charset="0"/>
            </a:endParaRPr>
          </a:p>
        </p:txBody>
      </p:sp>
      <p:sp>
        <p:nvSpPr>
          <p:cNvPr id="3" name="Rectangle 5"/>
          <p:cNvSpPr>
            <a:spLocks noChangeArrowheads="1"/>
          </p:cNvSpPr>
          <p:nvPr/>
        </p:nvSpPr>
        <p:spPr bwMode="auto">
          <a:xfrm>
            <a:off x="1115616" y="1705018"/>
            <a:ext cx="252028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800" dirty="0">
                <a:solidFill>
                  <a:srgbClr val="0033CC"/>
                </a:solidFill>
                <a:latin typeface="Arial" pitchFamily="34" charset="0"/>
                <a:cs typeface="Arial" pitchFamily="34" charset="0"/>
              </a:rPr>
              <a:t>TF Coil ~360 t</a:t>
            </a:r>
          </a:p>
          <a:p>
            <a:pPr algn="ctr"/>
            <a:r>
              <a:rPr lang="en-US" sz="1800" dirty="0">
                <a:solidFill>
                  <a:srgbClr val="0033CC"/>
                </a:solidFill>
                <a:latin typeface="Arial" pitchFamily="34" charset="0"/>
                <a:cs typeface="Arial" pitchFamily="34" charset="0"/>
              </a:rPr>
              <a:t>16 m Tall x 9 m Wide</a:t>
            </a:r>
          </a:p>
        </p:txBody>
      </p:sp>
      <p:pic>
        <p:nvPicPr>
          <p:cNvPr id="5" name="Picture 7" descr="VV on transport on the r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268413"/>
            <a:ext cx="496728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3554413" y="4508500"/>
            <a:ext cx="52752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solidFill>
                  <a:srgbClr val="0033CC"/>
                </a:solidFill>
                <a:latin typeface="Arial" pitchFamily="34" charset="0"/>
                <a:cs typeface="Arial" pitchFamily="34" charset="0"/>
              </a:rPr>
              <a:t>Heavy Component on Road </a:t>
            </a:r>
          </a:p>
          <a:p>
            <a:pPr algn="ctr"/>
            <a:r>
              <a:rPr lang="en-US" dirty="0">
                <a:solidFill>
                  <a:srgbClr val="0033CC"/>
                </a:solidFill>
                <a:latin typeface="Arial" pitchFamily="34" charset="0"/>
                <a:cs typeface="Arial" pitchFamily="34" charset="0"/>
              </a:rPr>
              <a:t>(TF Coils, VV Sectors, and PF1 Coil)</a:t>
            </a:r>
          </a:p>
        </p:txBody>
      </p:sp>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795311"/>
            <a:ext cx="1427163"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descr="Conteneur VV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677" y="2652601"/>
            <a:ext cx="163830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p:nvSpPr>
        <p:spPr bwMode="auto">
          <a:xfrm>
            <a:off x="796777" y="4037707"/>
            <a:ext cx="2578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dirty="0">
                <a:solidFill>
                  <a:srgbClr val="0033CC"/>
                </a:solidFill>
                <a:latin typeface="Arial" pitchFamily="34" charset="0"/>
                <a:cs typeface="Arial" pitchFamily="34" charset="0"/>
              </a:rPr>
              <a:t>VV Sector ~400 t</a:t>
            </a:r>
          </a:p>
          <a:p>
            <a:pPr algn="ctr"/>
            <a:r>
              <a:rPr lang="en-US" sz="1800" dirty="0">
                <a:solidFill>
                  <a:srgbClr val="0033CC"/>
                </a:solidFill>
                <a:latin typeface="Arial" pitchFamily="34" charset="0"/>
                <a:cs typeface="Arial" pitchFamily="34" charset="0"/>
              </a:rPr>
              <a:t>12 m Tall x 9 m Wide</a:t>
            </a:r>
            <a:endParaRPr lang="en-GB" sz="1800" dirty="0">
              <a:solidFill>
                <a:srgbClr val="0033CC"/>
              </a:solidFill>
              <a:latin typeface="Arial" pitchFamily="34" charset="0"/>
              <a:cs typeface="Arial" pitchFamily="34" charset="0"/>
            </a:endParaRPr>
          </a:p>
        </p:txBody>
      </p:sp>
      <p:sp>
        <p:nvSpPr>
          <p:cNvPr id="10" name="Rectangle 12"/>
          <p:cNvSpPr>
            <a:spLocks noChangeArrowheads="1"/>
          </p:cNvSpPr>
          <p:nvPr/>
        </p:nvSpPr>
        <p:spPr bwMode="auto">
          <a:xfrm>
            <a:off x="1187624" y="5019898"/>
            <a:ext cx="218725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800" dirty="0">
                <a:solidFill>
                  <a:srgbClr val="0033CC"/>
                </a:solidFill>
                <a:latin typeface="Arial" pitchFamily="34" charset="0"/>
                <a:cs typeface="Arial" pitchFamily="34" charset="0"/>
              </a:rPr>
              <a:t>PF1 Coil ~200 t</a:t>
            </a:r>
          </a:p>
          <a:p>
            <a:pPr algn="ctr"/>
            <a:r>
              <a:rPr lang="en-US" sz="1800" dirty="0">
                <a:solidFill>
                  <a:srgbClr val="0033CC"/>
                </a:solidFill>
                <a:latin typeface="Arial" pitchFamily="34" charset="0"/>
                <a:cs typeface="Arial" pitchFamily="34" charset="0"/>
              </a:rPr>
              <a:t>9.4 m </a:t>
            </a:r>
            <a:r>
              <a:rPr lang="en-US" sz="1800" dirty="0" err="1">
                <a:solidFill>
                  <a:srgbClr val="0033CC"/>
                </a:solidFill>
                <a:latin typeface="Arial" pitchFamily="34" charset="0"/>
                <a:cs typeface="Arial" pitchFamily="34" charset="0"/>
              </a:rPr>
              <a:t>Dia</a:t>
            </a:r>
            <a:endParaRPr lang="en-GB" sz="1800" dirty="0">
              <a:solidFill>
                <a:srgbClr val="0033CC"/>
              </a:solidFill>
              <a:latin typeface="Arial" pitchFamily="34" charset="0"/>
              <a:cs typeface="Arial" pitchFamily="34" charset="0"/>
            </a:endParaRPr>
          </a:p>
        </p:txBody>
      </p:sp>
      <p:sp>
        <p:nvSpPr>
          <p:cNvPr id="12" name="テキスト ボックス 18"/>
          <p:cNvSpPr txBox="1"/>
          <p:nvPr/>
        </p:nvSpPr>
        <p:spPr>
          <a:xfrm>
            <a:off x="113612" y="116632"/>
            <a:ext cx="1366330" cy="461665"/>
          </a:xfrm>
          <a:prstGeom prst="rect">
            <a:avLst/>
          </a:prstGeom>
          <a:solidFill>
            <a:srgbClr val="FF0000"/>
          </a:solidFill>
          <a:ln>
            <a:solidFill>
              <a:schemeClr val="tx1"/>
            </a:solidFill>
          </a:ln>
        </p:spPr>
        <p:txBody>
          <a:bodyPr wrap="none" rtlCol="0">
            <a:spAutoFit/>
          </a:bodyPr>
          <a:lstStyle/>
          <a:p>
            <a:r>
              <a:rPr lang="en-US" b="1" dirty="0" smtClean="0">
                <a:solidFill>
                  <a:srgbClr val="FFFFFF"/>
                </a:solidFill>
              </a:rPr>
              <a:t>FRANCE</a:t>
            </a:r>
            <a:endParaRPr lang="en-US" b="1" dirty="0">
              <a:solidFill>
                <a:srgbClr val="FFFFFF"/>
              </a:solidFill>
            </a:endParaRPr>
          </a:p>
        </p:txBody>
      </p:sp>
      <p:sp>
        <p:nvSpPr>
          <p:cNvPr id="13" name="Rectangle 12"/>
          <p:cNvSpPr>
            <a:spLocks noChangeArrowheads="1"/>
          </p:cNvSpPr>
          <p:nvPr/>
        </p:nvSpPr>
        <p:spPr bwMode="auto">
          <a:xfrm>
            <a:off x="3377578" y="5647084"/>
            <a:ext cx="58309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800" dirty="0" smtClean="0">
                <a:solidFill>
                  <a:srgbClr val="0033CC"/>
                </a:solidFill>
                <a:latin typeface="Arial" pitchFamily="34" charset="0"/>
                <a:cs typeface="Arial" pitchFamily="34" charset="0"/>
              </a:rPr>
              <a:t>Itinerary: March 2013 Test Convey </a:t>
            </a:r>
          </a:p>
          <a:p>
            <a:r>
              <a:rPr lang="en-US" sz="1800" dirty="0" smtClean="0">
                <a:solidFill>
                  <a:srgbClr val="0033CC"/>
                </a:solidFill>
                <a:latin typeface="Arial" pitchFamily="34" charset="0"/>
                <a:cs typeface="Arial" pitchFamily="34" charset="0"/>
              </a:rPr>
              <a:t>Beginning of 2014 Real Component will arrive at ITER </a:t>
            </a:r>
          </a:p>
        </p:txBody>
      </p:sp>
    </p:spTree>
    <p:extLst>
      <p:ext uri="{BB962C8B-B14F-4D97-AF65-F5344CB8AC3E}">
        <p14:creationId xmlns:p14="http://schemas.microsoft.com/office/powerpoint/2010/main" val="1601802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7051" y="5085184"/>
            <a:ext cx="3792901" cy="1054135"/>
          </a:xfrm>
          <a:prstGeom prst="rect">
            <a:avLst/>
          </a:prstGeom>
          <a:noFill/>
        </p:spPr>
        <p:txBody>
          <a:bodyPr wrap="square" rtlCol="0">
            <a:spAutoFit/>
          </a:bodyPr>
          <a:lstStyle/>
          <a:p>
            <a:pPr marL="285750" indent="-285750">
              <a:lnSpc>
                <a:spcPts val="1500"/>
              </a:lnSpc>
              <a:buFont typeface="Arial" pitchFamily="34" charset="0"/>
              <a:buChar char="•"/>
            </a:pPr>
            <a:r>
              <a:rPr lang="en-US" sz="1400" dirty="0" smtClean="0">
                <a:solidFill>
                  <a:srgbClr val="0033CC"/>
                </a:solidFill>
                <a:latin typeface="+mn-lt"/>
                <a:cs typeface="Calibri" pitchFamily="34" charset="0"/>
              </a:rPr>
              <a:t>Representatives of the French nuclear regulator (ASN) make regular inspections of ITER.</a:t>
            </a:r>
          </a:p>
          <a:p>
            <a:pPr marL="285750" indent="-285750">
              <a:lnSpc>
                <a:spcPts val="1500"/>
              </a:lnSpc>
              <a:buFont typeface="Arial" pitchFamily="34" charset="0"/>
              <a:buChar char="•"/>
            </a:pPr>
            <a:r>
              <a:rPr lang="en-US" sz="1400" dirty="0" smtClean="0">
                <a:solidFill>
                  <a:srgbClr val="0033CC"/>
                </a:solidFill>
                <a:latin typeface="+mn-lt"/>
                <a:cs typeface="Calibri" pitchFamily="34" charset="0"/>
              </a:rPr>
              <a:t>Here they inspect the civil works (April 2012).</a:t>
            </a:r>
            <a:endParaRPr lang="en-GB" sz="1400" dirty="0">
              <a:solidFill>
                <a:srgbClr val="0033CC"/>
              </a:solidFill>
              <a:latin typeface="+mn-lt"/>
              <a:cs typeface="Calibri" pitchFamily="34" charset="0"/>
            </a:endParaRPr>
          </a:p>
        </p:txBody>
      </p:sp>
      <p:sp>
        <p:nvSpPr>
          <p:cNvPr id="7" name="TextBox 6"/>
          <p:cNvSpPr txBox="1"/>
          <p:nvPr/>
        </p:nvSpPr>
        <p:spPr>
          <a:xfrm>
            <a:off x="4932040" y="2854241"/>
            <a:ext cx="3735415" cy="1438855"/>
          </a:xfrm>
          <a:prstGeom prst="rect">
            <a:avLst/>
          </a:prstGeom>
          <a:noFill/>
        </p:spPr>
        <p:txBody>
          <a:bodyPr wrap="square" rtlCol="0">
            <a:spAutoFit/>
          </a:bodyPr>
          <a:lstStyle/>
          <a:p>
            <a:pPr>
              <a:lnSpc>
                <a:spcPts val="1500"/>
              </a:lnSpc>
            </a:pPr>
            <a:r>
              <a:rPr lang="en-US" sz="1400" dirty="0" smtClean="0">
                <a:solidFill>
                  <a:srgbClr val="0033CC"/>
                </a:solidFill>
                <a:latin typeface="+mn-lt"/>
                <a:cs typeface="Calibri" pitchFamily="34" charset="0"/>
              </a:rPr>
              <a:t>ITER files (DAC) submitted in March 2010</a:t>
            </a:r>
          </a:p>
          <a:p>
            <a:pPr marL="285750" indent="-285750">
              <a:lnSpc>
                <a:spcPts val="1500"/>
              </a:lnSpc>
              <a:buFont typeface="Arial" pitchFamily="34" charset="0"/>
              <a:buChar char="•"/>
            </a:pPr>
            <a:r>
              <a:rPr lang="en-US" sz="1400" dirty="0" smtClean="0">
                <a:solidFill>
                  <a:srgbClr val="0033CC"/>
                </a:solidFill>
                <a:latin typeface="+mn-lt"/>
                <a:cs typeface="Calibri" pitchFamily="34" charset="0"/>
              </a:rPr>
              <a:t>~ 5000 pages</a:t>
            </a:r>
          </a:p>
          <a:p>
            <a:pPr marL="285750" indent="-285750">
              <a:lnSpc>
                <a:spcPts val="1500"/>
              </a:lnSpc>
              <a:buFont typeface="Arial" pitchFamily="34" charset="0"/>
              <a:buChar char="•"/>
            </a:pPr>
            <a:r>
              <a:rPr lang="en-US" sz="1400" dirty="0" smtClean="0">
                <a:solidFill>
                  <a:srgbClr val="0033CC"/>
                </a:solidFill>
                <a:latin typeface="+mn-lt"/>
                <a:cs typeface="Calibri" pitchFamily="34" charset="0"/>
              </a:rPr>
              <a:t>&gt; 700 questions asked by regulator </a:t>
            </a:r>
          </a:p>
          <a:p>
            <a:pPr marL="285750" indent="-285750">
              <a:lnSpc>
                <a:spcPts val="1500"/>
              </a:lnSpc>
              <a:buFont typeface="Arial" pitchFamily="34" charset="0"/>
              <a:buChar char="•"/>
            </a:pPr>
            <a:r>
              <a:rPr lang="en-US" sz="1400" dirty="0" smtClean="0">
                <a:solidFill>
                  <a:srgbClr val="0033CC"/>
                </a:solidFill>
                <a:latin typeface="+mn-lt"/>
                <a:cs typeface="Calibri" pitchFamily="34" charset="0"/>
              </a:rPr>
              <a:t>~ 10,000 questions during public enquiry</a:t>
            </a:r>
          </a:p>
          <a:p>
            <a:pPr marL="285750" indent="-285750">
              <a:lnSpc>
                <a:spcPts val="1500"/>
              </a:lnSpc>
              <a:buFont typeface="Arial" pitchFamily="34" charset="0"/>
              <a:buChar char="•"/>
            </a:pPr>
            <a:r>
              <a:rPr lang="en-US" sz="1400" dirty="0" smtClean="0">
                <a:solidFill>
                  <a:srgbClr val="0033CC"/>
                </a:solidFill>
                <a:latin typeface="+mn-lt"/>
                <a:cs typeface="Calibri" pitchFamily="34" charset="0"/>
              </a:rPr>
              <a:t>~ 180 recommendations and commitments now to be answered in next 2 years</a:t>
            </a:r>
            <a:endParaRPr lang="en-GB" sz="1400" dirty="0">
              <a:solidFill>
                <a:srgbClr val="0033CC"/>
              </a:solidFill>
              <a:latin typeface="+mn-lt"/>
              <a:cs typeface="Calibri" pitchFamily="34" charset="0"/>
            </a:endParaRPr>
          </a:p>
        </p:txBody>
      </p:sp>
      <p:sp>
        <p:nvSpPr>
          <p:cNvPr id="4" name="Right Arrow 3"/>
          <p:cNvSpPr/>
          <p:nvPr/>
        </p:nvSpPr>
        <p:spPr bwMode="auto">
          <a:xfrm rot="10800000">
            <a:off x="4193958" y="3374993"/>
            <a:ext cx="450050" cy="27003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sp>
        <p:nvSpPr>
          <p:cNvPr id="9" name="Right Arrow 8"/>
          <p:cNvSpPr/>
          <p:nvPr/>
        </p:nvSpPr>
        <p:spPr bwMode="auto">
          <a:xfrm>
            <a:off x="4355976" y="5221890"/>
            <a:ext cx="450050" cy="27003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pic>
        <p:nvPicPr>
          <p:cNvPr id="11" name="Picture 4" descr="IMG00097-20100928-1046"/>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904" b="100000" l="0" r="100000">
                        <a14:foregroundMark x1="6557" y1="28767" x2="6885" y2="30822"/>
                        <a14:foregroundMark x1="98033" y1="34475" x2="99836" y2="37215"/>
                        <a14:foregroundMark x1="99836" y1="97945" x2="44590" y2="99772"/>
                        <a14:foregroundMark x1="984" y1="46347" x2="492" y2="99315"/>
                        <a14:foregroundMark x1="35574" y1="99315" x2="3443" y2="78311"/>
                        <a14:foregroundMark x1="21967" y1="61187" x2="6885" y2="35160"/>
                        <a14:foregroundMark x1="77541" y1="57991" x2="77541" y2="52055"/>
                        <a14:foregroundMark x1="93607" y1="34475" x2="95902" y2="33333"/>
                      </a14:backgroundRemoval>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9468"/>
          <a:stretch/>
        </p:blipFill>
        <p:spPr bwMode="auto">
          <a:xfrm>
            <a:off x="1043608" y="2804126"/>
            <a:ext cx="2795642" cy="18180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iter.org/doc/www/content/com/Lists/Stories/Attachments/1154/asn_inspection_0412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077" y="4437112"/>
            <a:ext cx="2613458" cy="183958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1453153" y="0"/>
            <a:ext cx="6255695" cy="704164"/>
          </a:xfrm>
        </p:spPr>
        <p:txBody>
          <a:bodyPr/>
          <a:lstStyle/>
          <a:p>
            <a:pPr algn="ctr"/>
            <a:r>
              <a:rPr lang="en-US" sz="2400" dirty="0" smtClean="0">
                <a:solidFill>
                  <a:srgbClr val="0033CC"/>
                </a:solidFill>
                <a:latin typeface="+mn-lt"/>
                <a:cs typeface="Calibri" pitchFamily="34" charset="0"/>
              </a:rPr>
              <a:t>Safety and Licensing</a:t>
            </a:r>
            <a:endParaRPr lang="en-GB" sz="2400" dirty="0">
              <a:solidFill>
                <a:srgbClr val="0033CC"/>
              </a:solidFill>
              <a:latin typeface="+mn-lt"/>
              <a:cs typeface="Calibri" pitchFamily="34" charset="0"/>
            </a:endParaRPr>
          </a:p>
        </p:txBody>
      </p:sp>
      <p:sp>
        <p:nvSpPr>
          <p:cNvPr id="12" name="TextBox 2"/>
          <p:cNvSpPr txBox="1"/>
          <p:nvPr/>
        </p:nvSpPr>
        <p:spPr>
          <a:xfrm>
            <a:off x="539552" y="613944"/>
            <a:ext cx="8307924" cy="2400657"/>
          </a:xfrm>
          <a:prstGeom prst="rect">
            <a:avLst/>
          </a:prstGeom>
          <a:noFill/>
        </p:spPr>
        <p:txBody>
          <a:bodyPr wrap="square" rtlCol="0">
            <a:spAutoFit/>
          </a:bodyPr>
          <a:lstStyle/>
          <a:p>
            <a:pPr marL="285750" indent="-285750">
              <a:lnSpc>
                <a:spcPts val="2000"/>
              </a:lnSpc>
              <a:spcAft>
                <a:spcPts val="0"/>
              </a:spcAft>
              <a:buFont typeface="Arial" pitchFamily="34" charset="0"/>
              <a:buChar char="•"/>
            </a:pPr>
            <a:r>
              <a:rPr lang="en-GB" sz="1600" dirty="0" smtClean="0">
                <a:solidFill>
                  <a:srgbClr val="0033CC"/>
                </a:solidFill>
                <a:latin typeface="+mn-lt"/>
                <a:cs typeface="Calibri" pitchFamily="34" charset="0"/>
              </a:rPr>
              <a:t>The ITER is a nuclear facility</a:t>
            </a:r>
          </a:p>
          <a:p>
            <a:pPr marL="285750" indent="-285750">
              <a:lnSpc>
                <a:spcPts val="2000"/>
              </a:lnSpc>
              <a:spcAft>
                <a:spcPts val="0"/>
              </a:spcAft>
              <a:buFont typeface="Arial" pitchFamily="34" charset="0"/>
              <a:buChar char="•"/>
            </a:pPr>
            <a:r>
              <a:rPr lang="en-GB" sz="1600" dirty="0" smtClean="0">
                <a:solidFill>
                  <a:srgbClr val="0033CC"/>
                </a:solidFill>
                <a:latin typeface="+mn-lt"/>
                <a:cs typeface="Calibri" pitchFamily="34" charset="0"/>
              </a:rPr>
              <a:t>The </a:t>
            </a:r>
            <a:r>
              <a:rPr lang="en-GB" sz="1600" dirty="0">
                <a:solidFill>
                  <a:srgbClr val="0033CC"/>
                </a:solidFill>
                <a:latin typeface="+mn-lt"/>
                <a:cs typeface="Calibri" pitchFamily="34" charset="0"/>
              </a:rPr>
              <a:t>ITER facility is being licensed in France as a Basic Nuclear Installation (INB)</a:t>
            </a:r>
          </a:p>
          <a:p>
            <a:pPr marL="285750" indent="-285750">
              <a:lnSpc>
                <a:spcPts val="2000"/>
              </a:lnSpc>
              <a:spcAft>
                <a:spcPts val="0"/>
              </a:spcAft>
              <a:buFont typeface="Arial" pitchFamily="34" charset="0"/>
              <a:buChar char="•"/>
            </a:pPr>
            <a:r>
              <a:rPr lang="en-GB" sz="1600" dirty="0" smtClean="0">
                <a:solidFill>
                  <a:srgbClr val="0033CC"/>
                </a:solidFill>
                <a:latin typeface="+mn-lt"/>
                <a:cs typeface="Calibri" pitchFamily="34" charset="0"/>
              </a:rPr>
              <a:t>In November-December 2011, meetings of the </a:t>
            </a:r>
            <a:r>
              <a:rPr lang="en-GB" sz="1600" dirty="0" err="1">
                <a:solidFill>
                  <a:srgbClr val="0033CC"/>
                </a:solidFill>
                <a:latin typeface="+mn-lt"/>
                <a:cs typeface="Calibri" pitchFamily="34" charset="0"/>
              </a:rPr>
              <a:t>Groupe</a:t>
            </a:r>
            <a:r>
              <a:rPr lang="en-GB" sz="1600" dirty="0">
                <a:solidFill>
                  <a:srgbClr val="0033CC"/>
                </a:solidFill>
                <a:latin typeface="+mn-lt"/>
                <a:cs typeface="Calibri" pitchFamily="34" charset="0"/>
              </a:rPr>
              <a:t> Permanent, </a:t>
            </a:r>
            <a:r>
              <a:rPr lang="en-GB" sz="1600" dirty="0" smtClean="0">
                <a:solidFill>
                  <a:srgbClr val="0033CC"/>
                </a:solidFill>
                <a:latin typeface="+mn-lt"/>
                <a:cs typeface="Calibri" pitchFamily="34" charset="0"/>
              </a:rPr>
              <a:t>a standing </a:t>
            </a:r>
            <a:r>
              <a:rPr lang="en-GB" sz="1600" dirty="0">
                <a:solidFill>
                  <a:srgbClr val="0033CC"/>
                </a:solidFill>
                <a:latin typeface="+mn-lt"/>
                <a:cs typeface="Calibri" pitchFamily="34" charset="0"/>
              </a:rPr>
              <a:t>committee of experts </a:t>
            </a:r>
            <a:r>
              <a:rPr lang="en-GB" sz="1600" dirty="0" smtClean="0">
                <a:solidFill>
                  <a:srgbClr val="0033CC"/>
                </a:solidFill>
                <a:latin typeface="+mn-lt"/>
                <a:cs typeface="Calibri" pitchFamily="34" charset="0"/>
              </a:rPr>
              <a:t>convened </a:t>
            </a:r>
            <a:r>
              <a:rPr lang="en-GB" sz="1600" dirty="0">
                <a:solidFill>
                  <a:srgbClr val="0033CC"/>
                </a:solidFill>
                <a:latin typeface="+mn-lt"/>
                <a:cs typeface="Calibri" pitchFamily="34" charset="0"/>
              </a:rPr>
              <a:t>by ASN</a:t>
            </a:r>
          </a:p>
          <a:p>
            <a:pPr marL="285750" indent="-285750">
              <a:lnSpc>
                <a:spcPts val="2000"/>
              </a:lnSpc>
              <a:spcAft>
                <a:spcPts val="0"/>
              </a:spcAft>
              <a:buFont typeface="Arial" pitchFamily="34" charset="0"/>
              <a:buChar char="•"/>
            </a:pPr>
            <a:r>
              <a:rPr lang="en-GB" sz="1600" dirty="0" smtClean="0">
                <a:solidFill>
                  <a:srgbClr val="0033CC"/>
                </a:solidFill>
                <a:latin typeface="+mn-lt"/>
                <a:cs typeface="Calibri" pitchFamily="34" charset="0"/>
              </a:rPr>
              <a:t>In </a:t>
            </a:r>
            <a:r>
              <a:rPr lang="en-GB" sz="1600" dirty="0">
                <a:solidFill>
                  <a:srgbClr val="0033CC"/>
                </a:solidFill>
                <a:latin typeface="+mn-lt"/>
                <a:cs typeface="Calibri" pitchFamily="34" charset="0"/>
              </a:rPr>
              <a:t>parallel, in July-August 2011, Public Enquiry held in towns surrounding ITER</a:t>
            </a:r>
          </a:p>
          <a:p>
            <a:pPr marL="285750" indent="-285750">
              <a:lnSpc>
                <a:spcPts val="2000"/>
              </a:lnSpc>
              <a:spcAft>
                <a:spcPts val="0"/>
              </a:spcAft>
              <a:buFont typeface="Arial" pitchFamily="34" charset="0"/>
              <a:buChar char="•"/>
            </a:pPr>
            <a:r>
              <a:rPr lang="en-GB" sz="1600" dirty="0" smtClean="0">
                <a:solidFill>
                  <a:srgbClr val="0033CC"/>
                </a:solidFill>
                <a:latin typeface="+mn-lt"/>
                <a:cs typeface="Calibri" pitchFamily="34" charset="0"/>
              </a:rPr>
              <a:t>In </a:t>
            </a:r>
            <a:r>
              <a:rPr lang="en-GB" sz="1600" dirty="0">
                <a:solidFill>
                  <a:srgbClr val="0033CC"/>
                </a:solidFill>
                <a:latin typeface="+mn-lt"/>
                <a:cs typeface="Calibri" pitchFamily="34" charset="0"/>
              </a:rPr>
              <a:t>July 2012, ASN announced its decision to grant the decree to authorize the creation of the ITER facility</a:t>
            </a:r>
          </a:p>
          <a:p>
            <a:pPr marL="742950" lvl="1" indent="-285750">
              <a:lnSpc>
                <a:spcPts val="2000"/>
              </a:lnSpc>
              <a:spcAft>
                <a:spcPts val="0"/>
              </a:spcAft>
              <a:buFont typeface="Arial" pitchFamily="34" charset="0"/>
              <a:buChar char="•"/>
            </a:pPr>
            <a:r>
              <a:rPr lang="en-GB" sz="1600" dirty="0">
                <a:solidFill>
                  <a:srgbClr val="0033CC"/>
                </a:solidFill>
                <a:latin typeface="+mn-lt"/>
                <a:cs typeface="Calibri" pitchFamily="34" charset="0"/>
              </a:rPr>
              <a:t>decree now in draft and being </a:t>
            </a:r>
            <a:r>
              <a:rPr lang="en-GB" sz="1600" dirty="0" smtClean="0">
                <a:solidFill>
                  <a:srgbClr val="0033CC"/>
                </a:solidFill>
                <a:latin typeface="+mn-lt"/>
                <a:cs typeface="Calibri" pitchFamily="34" charset="0"/>
              </a:rPr>
              <a:t>discussed - hopeful </a:t>
            </a:r>
            <a:r>
              <a:rPr lang="en-GB" sz="1600" dirty="0">
                <a:solidFill>
                  <a:srgbClr val="0033CC"/>
                </a:solidFill>
                <a:latin typeface="+mn-lt"/>
                <a:cs typeface="Calibri" pitchFamily="34" charset="0"/>
              </a:rPr>
              <a:t>for signing before end of 2012</a:t>
            </a:r>
          </a:p>
          <a:p>
            <a:pPr>
              <a:lnSpc>
                <a:spcPts val="2000"/>
              </a:lnSpc>
              <a:spcAft>
                <a:spcPts val="0"/>
              </a:spcAft>
            </a:pPr>
            <a:endParaRPr lang="en-GB" sz="1600" dirty="0">
              <a:solidFill>
                <a:srgbClr val="0033CC"/>
              </a:solidFill>
              <a:latin typeface="+mn-lt"/>
              <a:cs typeface="Calibri" pitchFamily="34" charset="0"/>
            </a:endParaRPr>
          </a:p>
        </p:txBody>
      </p:sp>
    </p:spTree>
    <p:extLst>
      <p:ext uri="{BB962C8B-B14F-4D97-AF65-F5344CB8AC3E}">
        <p14:creationId xmlns:p14="http://schemas.microsoft.com/office/powerpoint/2010/main" val="3717556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1400"/>
            <a:ext cx="7772400" cy="1470025"/>
          </a:xfrm>
        </p:spPr>
        <p:txBody>
          <a:bodyPr/>
          <a:lstStyle/>
          <a:p>
            <a:r>
              <a:rPr lang="en-US" dirty="0" smtClean="0">
                <a:solidFill>
                  <a:srgbClr val="0033CC"/>
                </a:solidFill>
              </a:rPr>
              <a:t>In Summary</a:t>
            </a:r>
            <a:endParaRPr lang="en-US" dirty="0">
              <a:solidFill>
                <a:srgbClr val="0033CC"/>
              </a:solidFill>
            </a:endParaRPr>
          </a:p>
        </p:txBody>
      </p:sp>
      <p:sp>
        <p:nvSpPr>
          <p:cNvPr id="3" name="サブタイトル 2"/>
          <p:cNvSpPr>
            <a:spLocks noGrp="1"/>
          </p:cNvSpPr>
          <p:nvPr>
            <p:ph type="subTitle" idx="1"/>
          </p:nvPr>
        </p:nvSpPr>
        <p:spPr>
          <a:xfrm>
            <a:off x="323528" y="836712"/>
            <a:ext cx="8676456" cy="5184576"/>
          </a:xfrm>
        </p:spPr>
        <p:txBody>
          <a:bodyPr/>
          <a:lstStyle/>
          <a:p>
            <a:pPr marL="285750" indent="-285750" algn="l">
              <a:lnSpc>
                <a:spcPts val="1800"/>
              </a:lnSpc>
              <a:spcBef>
                <a:spcPts val="0"/>
              </a:spcBef>
              <a:spcAft>
                <a:spcPts val="600"/>
              </a:spcAft>
              <a:buFont typeface="Arial" pitchFamily="34" charset="0"/>
              <a:buChar char="•"/>
            </a:pPr>
            <a:r>
              <a:rPr lang="en-GB" sz="1800" dirty="0" smtClean="0">
                <a:solidFill>
                  <a:srgbClr val="0033CC"/>
                </a:solidFill>
              </a:rPr>
              <a:t>ITER </a:t>
            </a:r>
            <a:r>
              <a:rPr lang="en-GB" sz="1800" dirty="0">
                <a:solidFill>
                  <a:srgbClr val="0033CC"/>
                </a:solidFill>
              </a:rPr>
              <a:t>is well and truly off the starting blocks.  </a:t>
            </a:r>
            <a:endParaRPr lang="en-GB" sz="1800" dirty="0" smtClean="0">
              <a:solidFill>
                <a:srgbClr val="0033CC"/>
              </a:solidFill>
            </a:endParaRPr>
          </a:p>
          <a:p>
            <a:pPr marL="285750" indent="-285750" algn="l">
              <a:lnSpc>
                <a:spcPts val="1800"/>
              </a:lnSpc>
              <a:spcBef>
                <a:spcPts val="0"/>
              </a:spcBef>
              <a:spcAft>
                <a:spcPts val="600"/>
              </a:spcAft>
              <a:buFont typeface="Arial" pitchFamily="34" charset="0"/>
              <a:buChar char="•"/>
            </a:pPr>
            <a:r>
              <a:rPr lang="en-GB" sz="1800" dirty="0">
                <a:solidFill>
                  <a:srgbClr val="0033CC"/>
                </a:solidFill>
              </a:rPr>
              <a:t>ITER is presently well into the construction phase and is facing the problems to be expected in such phases. </a:t>
            </a:r>
            <a:endParaRPr lang="en-GB" sz="1800" dirty="0" smtClean="0">
              <a:solidFill>
                <a:srgbClr val="0033CC"/>
              </a:solidFill>
            </a:endParaRPr>
          </a:p>
          <a:p>
            <a:pPr marL="285750" indent="-285750" algn="l">
              <a:lnSpc>
                <a:spcPts val="1800"/>
              </a:lnSpc>
              <a:spcBef>
                <a:spcPts val="0"/>
              </a:spcBef>
              <a:spcAft>
                <a:spcPts val="600"/>
              </a:spcAft>
              <a:buFont typeface="Arial" pitchFamily="34" charset="0"/>
              <a:buChar char="•"/>
            </a:pPr>
            <a:r>
              <a:rPr lang="en-GB" sz="1800" dirty="0" smtClean="0">
                <a:solidFill>
                  <a:srgbClr val="0033CC"/>
                </a:solidFill>
              </a:rPr>
              <a:t>The </a:t>
            </a:r>
            <a:r>
              <a:rPr lang="en-GB" sz="1800" dirty="0">
                <a:solidFill>
                  <a:srgbClr val="0033CC"/>
                </a:solidFill>
              </a:rPr>
              <a:t>large size and unique requirements of ITER have presented many technical challenges for the design and manufacturing</a:t>
            </a:r>
            <a:r>
              <a:rPr lang="en-GB" sz="1800" dirty="0" smtClean="0">
                <a:solidFill>
                  <a:srgbClr val="0033CC"/>
                </a:solidFill>
              </a:rPr>
              <a:t>.</a:t>
            </a:r>
          </a:p>
          <a:p>
            <a:pPr marL="285750" indent="-285750" algn="l">
              <a:lnSpc>
                <a:spcPts val="1800"/>
              </a:lnSpc>
              <a:spcBef>
                <a:spcPts val="0"/>
              </a:spcBef>
              <a:spcAft>
                <a:spcPts val="600"/>
              </a:spcAft>
              <a:buFont typeface="Arial" pitchFamily="34" charset="0"/>
              <a:buChar char="•"/>
            </a:pPr>
            <a:r>
              <a:rPr lang="en-GB" sz="1800" dirty="0" smtClean="0">
                <a:solidFill>
                  <a:srgbClr val="0033CC"/>
                </a:solidFill>
              </a:rPr>
              <a:t>ITER </a:t>
            </a:r>
            <a:r>
              <a:rPr lang="en-GB" sz="1800" dirty="0">
                <a:solidFill>
                  <a:srgbClr val="0033CC"/>
                </a:solidFill>
              </a:rPr>
              <a:t>designs, R&amp;D and manufacturing mock-ups are addressing these challenges. </a:t>
            </a:r>
            <a:endParaRPr lang="en-GB" sz="1800" dirty="0" smtClean="0">
              <a:solidFill>
                <a:srgbClr val="0033CC"/>
              </a:solidFill>
            </a:endParaRPr>
          </a:p>
          <a:p>
            <a:pPr marL="285750" indent="-285750" algn="l">
              <a:lnSpc>
                <a:spcPts val="1800"/>
              </a:lnSpc>
              <a:spcBef>
                <a:spcPts val="0"/>
              </a:spcBef>
              <a:spcAft>
                <a:spcPts val="600"/>
              </a:spcAft>
              <a:buFont typeface="Arial" pitchFamily="34" charset="0"/>
              <a:buChar char="•"/>
            </a:pPr>
            <a:r>
              <a:rPr lang="en-GB" sz="1800" dirty="0" smtClean="0">
                <a:solidFill>
                  <a:srgbClr val="0033CC"/>
                </a:solidFill>
              </a:rPr>
              <a:t>ITER </a:t>
            </a:r>
            <a:r>
              <a:rPr lang="en-GB" sz="1800" dirty="0">
                <a:solidFill>
                  <a:srgbClr val="0033CC"/>
                </a:solidFill>
              </a:rPr>
              <a:t>will develop key components necessary for the development of fusion. </a:t>
            </a:r>
            <a:endParaRPr lang="en-GB" sz="1800" dirty="0" smtClean="0">
              <a:solidFill>
                <a:srgbClr val="0033CC"/>
              </a:solidFill>
            </a:endParaRPr>
          </a:p>
          <a:p>
            <a:pPr marL="285750" indent="-285750" algn="l">
              <a:lnSpc>
                <a:spcPts val="1800"/>
              </a:lnSpc>
              <a:spcBef>
                <a:spcPts val="0"/>
              </a:spcBef>
              <a:spcAft>
                <a:spcPts val="600"/>
              </a:spcAft>
              <a:buFont typeface="Arial" pitchFamily="34" charset="0"/>
              <a:buChar char="•"/>
            </a:pPr>
            <a:r>
              <a:rPr lang="en-GB" sz="1800" dirty="0" smtClean="0">
                <a:solidFill>
                  <a:srgbClr val="0033CC"/>
                </a:solidFill>
              </a:rPr>
              <a:t>We </a:t>
            </a:r>
            <a:r>
              <a:rPr lang="en-GB" sz="1800" dirty="0">
                <a:solidFill>
                  <a:srgbClr val="0033CC"/>
                </a:solidFill>
              </a:rPr>
              <a:t>are learning a great deal from ITER</a:t>
            </a:r>
            <a:r>
              <a:rPr lang="en-GB" sz="1800" dirty="0" smtClean="0">
                <a:solidFill>
                  <a:srgbClr val="0033CC"/>
                </a:solidFill>
              </a:rPr>
              <a:t>.</a:t>
            </a:r>
            <a:r>
              <a:rPr lang="en-GB" sz="1800" dirty="0">
                <a:solidFill>
                  <a:srgbClr val="0033CC"/>
                </a:solidFill>
              </a:rPr>
              <a:t> </a:t>
            </a:r>
            <a:endParaRPr lang="en-GB" sz="1800" dirty="0" smtClean="0">
              <a:solidFill>
                <a:srgbClr val="0033CC"/>
              </a:solidFill>
            </a:endParaRPr>
          </a:p>
          <a:p>
            <a:pPr marL="285750" indent="-285750" algn="l">
              <a:lnSpc>
                <a:spcPts val="1800"/>
              </a:lnSpc>
              <a:spcBef>
                <a:spcPts val="0"/>
              </a:spcBef>
              <a:spcAft>
                <a:spcPts val="600"/>
              </a:spcAft>
              <a:buFont typeface="Arial" pitchFamily="34" charset="0"/>
              <a:buChar char="•"/>
            </a:pPr>
            <a:r>
              <a:rPr lang="en-GB" sz="1800" dirty="0" smtClean="0">
                <a:solidFill>
                  <a:srgbClr val="0033CC"/>
                </a:solidFill>
              </a:rPr>
              <a:t>The </a:t>
            </a:r>
            <a:r>
              <a:rPr lang="en-GB" sz="1800" dirty="0">
                <a:solidFill>
                  <a:srgbClr val="0033CC"/>
                </a:solidFill>
              </a:rPr>
              <a:t>achievements over the last 2 years have shown that an international cooperation such as ITER can work successfully </a:t>
            </a:r>
            <a:endParaRPr lang="en-GB" sz="1800" dirty="0" smtClean="0">
              <a:solidFill>
                <a:srgbClr val="0033CC"/>
              </a:solidFill>
            </a:endParaRPr>
          </a:p>
          <a:p>
            <a:pPr marL="285750" indent="-285750" algn="l">
              <a:lnSpc>
                <a:spcPts val="1800"/>
              </a:lnSpc>
              <a:spcBef>
                <a:spcPts val="0"/>
              </a:spcBef>
              <a:spcAft>
                <a:spcPts val="600"/>
              </a:spcAft>
              <a:buFont typeface="Arial" pitchFamily="34" charset="0"/>
              <a:buChar char="•"/>
            </a:pPr>
            <a:r>
              <a:rPr lang="en-GB" sz="1800" dirty="0">
                <a:solidFill>
                  <a:srgbClr val="0033CC"/>
                </a:solidFill>
              </a:rPr>
              <a:t>SMP/DWS </a:t>
            </a:r>
            <a:r>
              <a:rPr lang="en-GB" sz="1800" dirty="0" smtClean="0">
                <a:solidFill>
                  <a:srgbClr val="0033CC"/>
                </a:solidFill>
              </a:rPr>
              <a:t>completed</a:t>
            </a:r>
          </a:p>
          <a:p>
            <a:pPr marL="285750" indent="-285750" algn="l">
              <a:lnSpc>
                <a:spcPts val="1800"/>
              </a:lnSpc>
              <a:spcBef>
                <a:spcPts val="0"/>
              </a:spcBef>
              <a:spcAft>
                <a:spcPts val="600"/>
              </a:spcAft>
              <a:buFont typeface="Arial" pitchFamily="34" charset="0"/>
              <a:buChar char="•"/>
            </a:pPr>
            <a:r>
              <a:rPr lang="en-GB" sz="1800" dirty="0">
                <a:solidFill>
                  <a:srgbClr val="0033CC"/>
                </a:solidFill>
              </a:rPr>
              <a:t>E</a:t>
            </a:r>
            <a:r>
              <a:rPr lang="en-GB" sz="1800" dirty="0" smtClean="0">
                <a:solidFill>
                  <a:srgbClr val="0033CC"/>
                </a:solidFill>
              </a:rPr>
              <a:t>ffort to create Unique ITER </a:t>
            </a:r>
            <a:r>
              <a:rPr lang="en-GB" sz="1800" dirty="0">
                <a:solidFill>
                  <a:srgbClr val="0033CC"/>
                </a:solidFill>
              </a:rPr>
              <a:t>Team to deal with the usual problems which arise in large and technically ambitious construction projects. </a:t>
            </a:r>
          </a:p>
          <a:p>
            <a:pPr marL="285750" indent="-285750" algn="l">
              <a:lnSpc>
                <a:spcPts val="1800"/>
              </a:lnSpc>
              <a:spcBef>
                <a:spcPts val="0"/>
              </a:spcBef>
              <a:spcAft>
                <a:spcPts val="600"/>
              </a:spcAft>
              <a:buFont typeface="Arial" pitchFamily="34" charset="0"/>
              <a:buChar char="•"/>
            </a:pPr>
            <a:r>
              <a:rPr lang="en-GB" sz="1800" dirty="0" smtClean="0">
                <a:solidFill>
                  <a:srgbClr val="0033CC"/>
                </a:solidFill>
              </a:rPr>
              <a:t>ITER </a:t>
            </a:r>
            <a:r>
              <a:rPr lang="en-GB" sz="1800" dirty="0">
                <a:solidFill>
                  <a:srgbClr val="0033CC"/>
                </a:solidFill>
              </a:rPr>
              <a:t>has a more complex organization and procurement scheme than other large science </a:t>
            </a:r>
            <a:r>
              <a:rPr lang="en-GB" sz="1800" dirty="0" smtClean="0">
                <a:solidFill>
                  <a:srgbClr val="0033CC"/>
                </a:solidFill>
              </a:rPr>
              <a:t>projects</a:t>
            </a:r>
          </a:p>
          <a:p>
            <a:pPr marL="285750" indent="-285750" algn="l">
              <a:lnSpc>
                <a:spcPts val="1800"/>
              </a:lnSpc>
              <a:spcBef>
                <a:spcPts val="0"/>
              </a:spcBef>
              <a:spcAft>
                <a:spcPts val="600"/>
              </a:spcAft>
              <a:buFont typeface="Arial" pitchFamily="34" charset="0"/>
              <a:buChar char="•"/>
            </a:pPr>
            <a:r>
              <a:rPr lang="en-US" sz="1800" dirty="0">
                <a:solidFill>
                  <a:srgbClr val="0033CC"/>
                </a:solidFill>
              </a:rPr>
              <a:t>IO and DAs Implementing strong schedule recovery </a:t>
            </a:r>
            <a:r>
              <a:rPr lang="en-US" sz="1800" dirty="0" smtClean="0">
                <a:solidFill>
                  <a:srgbClr val="0033CC"/>
                </a:solidFill>
              </a:rPr>
              <a:t>action.</a:t>
            </a:r>
          </a:p>
          <a:p>
            <a:pPr marL="285750" indent="-285750" algn="l">
              <a:lnSpc>
                <a:spcPts val="1800"/>
              </a:lnSpc>
              <a:spcBef>
                <a:spcPts val="0"/>
              </a:spcBef>
              <a:spcAft>
                <a:spcPts val="600"/>
              </a:spcAft>
              <a:buFont typeface="Arial" pitchFamily="34" charset="0"/>
              <a:buChar char="•"/>
            </a:pPr>
            <a:r>
              <a:rPr lang="en-US" sz="1800" b="1" dirty="0" smtClean="0">
                <a:solidFill>
                  <a:srgbClr val="0033CC"/>
                </a:solidFill>
              </a:rPr>
              <a:t>I am very glad to ask you watch and listen to our presentations this week. </a:t>
            </a:r>
            <a:endParaRPr lang="en-GB" sz="1800" b="1" dirty="0">
              <a:solidFill>
                <a:srgbClr val="0033CC"/>
              </a:solidFill>
            </a:endParaRPr>
          </a:p>
          <a:p>
            <a:pPr marL="285750" indent="-285750" algn="l">
              <a:lnSpc>
                <a:spcPts val="1800"/>
              </a:lnSpc>
              <a:spcBef>
                <a:spcPts val="0"/>
              </a:spcBef>
              <a:spcAft>
                <a:spcPts val="600"/>
              </a:spcAft>
              <a:buFont typeface="Arial" pitchFamily="34" charset="0"/>
              <a:buChar char="•"/>
            </a:pPr>
            <a:endParaRPr lang="en-US" sz="1800" dirty="0">
              <a:solidFill>
                <a:srgbClr val="0033CC"/>
              </a:solidFill>
            </a:endParaRPr>
          </a:p>
        </p:txBody>
      </p:sp>
    </p:spTree>
    <p:extLst>
      <p:ext uri="{BB962C8B-B14F-4D97-AF65-F5344CB8AC3E}">
        <p14:creationId xmlns:p14="http://schemas.microsoft.com/office/powerpoint/2010/main" val="2303913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9" descr="in-cryostat-section_rev-3_smal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039529"/>
            <a:ext cx="3240360" cy="2909751"/>
          </a:xfrm>
          <a:prstGeom prst="rect">
            <a:avLst/>
          </a:prstGeom>
          <a:noFill/>
          <a:ln>
            <a:noFill/>
          </a:ln>
        </p:spPr>
      </p:pic>
      <p:sp>
        <p:nvSpPr>
          <p:cNvPr id="3" name="テキスト ボックス 2"/>
          <p:cNvSpPr txBox="1"/>
          <p:nvPr/>
        </p:nvSpPr>
        <p:spPr>
          <a:xfrm>
            <a:off x="1074770" y="260648"/>
            <a:ext cx="7174465" cy="2923877"/>
          </a:xfrm>
          <a:prstGeom prst="rect">
            <a:avLst/>
          </a:prstGeom>
          <a:noFill/>
        </p:spPr>
        <p:txBody>
          <a:bodyPr wrap="none" rtlCol="0">
            <a:spAutoFit/>
          </a:bodyPr>
          <a:lstStyle/>
          <a:p>
            <a:pPr algn="ctr"/>
            <a:r>
              <a:rPr lang="en-US" dirty="0" smtClean="0">
                <a:solidFill>
                  <a:srgbClr val="0033CC"/>
                </a:solidFill>
                <a:latin typeface="+mn-lt"/>
              </a:rPr>
              <a:t>Contents to Report you</a:t>
            </a:r>
          </a:p>
          <a:p>
            <a:pPr marL="342900" indent="-342900">
              <a:buFont typeface="Arial" pitchFamily="34" charset="0"/>
              <a:buChar char="•"/>
            </a:pPr>
            <a:r>
              <a:rPr lang="en-US" sz="2000" dirty="0" smtClean="0">
                <a:solidFill>
                  <a:srgbClr val="0033CC"/>
                </a:solidFill>
                <a:latin typeface="+mn-lt"/>
              </a:rPr>
              <a:t>Introduction/General ITER Project Status</a:t>
            </a:r>
          </a:p>
          <a:p>
            <a:pPr marL="342900" indent="-342900">
              <a:buFont typeface="Arial" pitchFamily="34" charset="0"/>
              <a:buChar char="•"/>
            </a:pPr>
            <a:r>
              <a:rPr lang="en-GB" sz="2000" dirty="0">
                <a:solidFill>
                  <a:srgbClr val="0033CC"/>
                </a:solidFill>
                <a:latin typeface="+mn-lt"/>
              </a:rPr>
              <a:t>Schedule Structure and </a:t>
            </a:r>
            <a:r>
              <a:rPr lang="en-GB" sz="2000" dirty="0" smtClean="0">
                <a:solidFill>
                  <a:srgbClr val="0033CC"/>
                </a:solidFill>
                <a:latin typeface="+mn-lt"/>
              </a:rPr>
              <a:t>Management</a:t>
            </a:r>
          </a:p>
          <a:p>
            <a:pPr marL="342900" indent="-342900">
              <a:buFont typeface="Arial" pitchFamily="34" charset="0"/>
              <a:buChar char="•"/>
            </a:pPr>
            <a:r>
              <a:rPr lang="en-GB" sz="2000" dirty="0">
                <a:solidFill>
                  <a:srgbClr val="0033CC"/>
                </a:solidFill>
                <a:latin typeface="+mn-lt"/>
              </a:rPr>
              <a:t>ITER Research Plan and Physics Operations</a:t>
            </a:r>
          </a:p>
          <a:p>
            <a:r>
              <a:rPr lang="en-GB" sz="2000" dirty="0">
                <a:solidFill>
                  <a:srgbClr val="0033CC"/>
                </a:solidFill>
                <a:latin typeface="+mn-lt"/>
              </a:rPr>
              <a:t>	Disruption </a:t>
            </a:r>
            <a:r>
              <a:rPr lang="en-GB" sz="2000" dirty="0" smtClean="0">
                <a:solidFill>
                  <a:srgbClr val="0033CC"/>
                </a:solidFill>
                <a:latin typeface="+mn-lt"/>
              </a:rPr>
              <a:t>Mitigation/ELM </a:t>
            </a:r>
            <a:r>
              <a:rPr lang="en-GB" sz="2000" dirty="0">
                <a:solidFill>
                  <a:srgbClr val="0033CC"/>
                </a:solidFill>
                <a:latin typeface="+mn-lt"/>
              </a:rPr>
              <a:t>Mitigation</a:t>
            </a:r>
          </a:p>
          <a:p>
            <a:pPr marL="342900" lvl="1" indent="-342900">
              <a:buFont typeface="Arial" pitchFamily="34" charset="0"/>
              <a:buChar char="•"/>
            </a:pPr>
            <a:r>
              <a:rPr lang="en-GB" sz="2000" dirty="0" smtClean="0">
                <a:solidFill>
                  <a:srgbClr val="0033CC"/>
                </a:solidFill>
                <a:latin typeface="+mn-lt"/>
              </a:rPr>
              <a:t>The </a:t>
            </a:r>
            <a:r>
              <a:rPr lang="en-GB" sz="2000" dirty="0">
                <a:solidFill>
                  <a:srgbClr val="0033CC"/>
                </a:solidFill>
                <a:latin typeface="+mn-lt"/>
              </a:rPr>
              <a:t>Key Technical </a:t>
            </a:r>
            <a:r>
              <a:rPr lang="en-GB" sz="2000" dirty="0" smtClean="0">
                <a:solidFill>
                  <a:srgbClr val="0033CC"/>
                </a:solidFill>
                <a:latin typeface="+mn-lt"/>
              </a:rPr>
              <a:t>Challenges</a:t>
            </a:r>
            <a:endParaRPr lang="en-GB" sz="2000" dirty="0">
              <a:solidFill>
                <a:srgbClr val="0033CC"/>
              </a:solidFill>
              <a:latin typeface="+mn-lt"/>
            </a:endParaRPr>
          </a:p>
          <a:p>
            <a:r>
              <a:rPr lang="en-GB" sz="2000" dirty="0">
                <a:solidFill>
                  <a:srgbClr val="0033CC"/>
                </a:solidFill>
                <a:latin typeface="+mn-lt"/>
              </a:rPr>
              <a:t>	</a:t>
            </a:r>
            <a:r>
              <a:rPr lang="en-GB" sz="2000" dirty="0" smtClean="0">
                <a:solidFill>
                  <a:srgbClr val="0033CC"/>
                </a:solidFill>
                <a:latin typeface="+mn-lt"/>
              </a:rPr>
              <a:t>Vacuum Vessel/Cryostat</a:t>
            </a:r>
            <a:r>
              <a:rPr lang="en-US" sz="2000" dirty="0" smtClean="0">
                <a:solidFill>
                  <a:srgbClr val="0033CC"/>
                </a:solidFill>
                <a:latin typeface="+mn-lt"/>
              </a:rPr>
              <a:t>/</a:t>
            </a:r>
            <a:r>
              <a:rPr lang="en-GB" sz="2000" dirty="0" smtClean="0">
                <a:solidFill>
                  <a:srgbClr val="0033CC"/>
                </a:solidFill>
                <a:latin typeface="+mn-lt"/>
              </a:rPr>
              <a:t>Coils/In-Vessel Components</a:t>
            </a:r>
          </a:p>
          <a:p>
            <a:pPr marL="342900" indent="-342900">
              <a:buFont typeface="Arial" pitchFamily="34" charset="0"/>
              <a:buChar char="•"/>
            </a:pPr>
            <a:r>
              <a:rPr lang="en-GB" sz="2000" dirty="0" smtClean="0">
                <a:solidFill>
                  <a:srgbClr val="0033CC"/>
                </a:solidFill>
                <a:latin typeface="+mn-lt"/>
              </a:rPr>
              <a:t>Site </a:t>
            </a:r>
            <a:r>
              <a:rPr lang="en-GB" sz="2000" dirty="0">
                <a:solidFill>
                  <a:srgbClr val="0033CC"/>
                </a:solidFill>
                <a:latin typeface="+mn-lt"/>
              </a:rPr>
              <a:t>Construction and </a:t>
            </a:r>
            <a:r>
              <a:rPr lang="en-GB" sz="2000" dirty="0" smtClean="0">
                <a:solidFill>
                  <a:srgbClr val="0033CC"/>
                </a:solidFill>
                <a:latin typeface="+mn-lt"/>
              </a:rPr>
              <a:t>Logistics</a:t>
            </a:r>
          </a:p>
          <a:p>
            <a:pPr marL="342900" indent="-342900">
              <a:buFont typeface="Arial" pitchFamily="34" charset="0"/>
              <a:buChar char="•"/>
            </a:pPr>
            <a:r>
              <a:rPr lang="en-GB" sz="2000" dirty="0" smtClean="0">
                <a:solidFill>
                  <a:srgbClr val="0033CC"/>
                </a:solidFill>
                <a:latin typeface="+mn-lt"/>
              </a:rPr>
              <a:t>Summary</a:t>
            </a:r>
            <a:endParaRPr lang="en-US" sz="2000" dirty="0">
              <a:solidFill>
                <a:srgbClr val="0033CC"/>
              </a:solidFill>
              <a:latin typeface="+mn-lt"/>
            </a:endParaRPr>
          </a:p>
        </p:txBody>
      </p:sp>
      <p:sp>
        <p:nvSpPr>
          <p:cNvPr id="5" name="TextBox 2"/>
          <p:cNvSpPr txBox="1"/>
          <p:nvPr/>
        </p:nvSpPr>
        <p:spPr>
          <a:xfrm>
            <a:off x="1835696" y="5852594"/>
            <a:ext cx="2519363" cy="461962"/>
          </a:xfrm>
          <a:prstGeom prst="rect">
            <a:avLst/>
          </a:prstGeom>
          <a:solidFill>
            <a:schemeClr val="tx1">
              <a:lumMod val="65000"/>
              <a:lumOff val="35000"/>
            </a:schemeClr>
          </a:solidFill>
        </p:spPr>
        <p:txBody>
          <a:bodyPr>
            <a:spAutoFit/>
          </a:bodyPr>
          <a:lstStyle/>
          <a:p>
            <a:pPr>
              <a:defRPr/>
            </a:pPr>
            <a:r>
              <a:rPr lang="fr-FR" sz="1200" dirty="0">
                <a:solidFill>
                  <a:srgbClr val="FFFFFF"/>
                </a:solidFill>
                <a:latin typeface="Arial Black" pitchFamily="34" charset="0"/>
              </a:rPr>
              <a:t>R=6.2 m, a=2.0 m, </a:t>
            </a:r>
            <a:r>
              <a:rPr lang="fr-FR" sz="1200" dirty="0" err="1">
                <a:solidFill>
                  <a:srgbClr val="FFFFFF"/>
                </a:solidFill>
                <a:latin typeface="Arial Black" pitchFamily="34" charset="0"/>
              </a:rPr>
              <a:t>I</a:t>
            </a:r>
            <a:r>
              <a:rPr lang="fr-FR" sz="1200" baseline="-25000" dirty="0" err="1">
                <a:solidFill>
                  <a:srgbClr val="FFFFFF"/>
                </a:solidFill>
                <a:latin typeface="Arial Black" pitchFamily="34" charset="0"/>
              </a:rPr>
              <a:t>p</a:t>
            </a:r>
            <a:r>
              <a:rPr lang="fr-FR" sz="1200" dirty="0">
                <a:solidFill>
                  <a:srgbClr val="FFFFFF"/>
                </a:solidFill>
                <a:latin typeface="Arial Black" pitchFamily="34" charset="0"/>
              </a:rPr>
              <a:t>=15 MA, B</a:t>
            </a:r>
            <a:r>
              <a:rPr lang="fr-FR" sz="1200" baseline="-25000" dirty="0">
                <a:solidFill>
                  <a:srgbClr val="FFFFFF"/>
                </a:solidFill>
                <a:latin typeface="Arial Black" pitchFamily="34" charset="0"/>
              </a:rPr>
              <a:t>T</a:t>
            </a:r>
            <a:r>
              <a:rPr lang="fr-FR" sz="1200" dirty="0">
                <a:solidFill>
                  <a:srgbClr val="FFFFFF"/>
                </a:solidFill>
                <a:latin typeface="Arial Black" pitchFamily="34" charset="0"/>
              </a:rPr>
              <a:t>=5.3 T, 23,000 tons</a:t>
            </a:r>
            <a:endParaRPr lang="en-GB" sz="1200" baseline="-25000" dirty="0">
              <a:solidFill>
                <a:srgbClr val="FFFFFF"/>
              </a:solidFill>
              <a:latin typeface="Arial Black" pitchFamily="34" charset="0"/>
            </a:endParaRPr>
          </a:p>
        </p:txBody>
      </p:sp>
      <p:sp>
        <p:nvSpPr>
          <p:cNvPr id="7" name="テキスト ボックス 6"/>
          <p:cNvSpPr txBox="1"/>
          <p:nvPr/>
        </p:nvSpPr>
        <p:spPr>
          <a:xfrm>
            <a:off x="5508104" y="4149080"/>
            <a:ext cx="2347759" cy="400110"/>
          </a:xfrm>
          <a:prstGeom prst="rect">
            <a:avLst/>
          </a:prstGeom>
          <a:noFill/>
        </p:spPr>
        <p:txBody>
          <a:bodyPr wrap="none" rtlCol="0">
            <a:spAutoFit/>
          </a:bodyPr>
          <a:lstStyle/>
          <a:p>
            <a:r>
              <a:rPr lang="en-US" sz="2000" dirty="0" smtClean="0">
                <a:solidFill>
                  <a:srgbClr val="FF0000"/>
                </a:solidFill>
                <a:latin typeface="+mn-lt"/>
              </a:rPr>
              <a:t>Unique ITER Team</a:t>
            </a:r>
            <a:endParaRPr lang="en-US" sz="2000" dirty="0">
              <a:solidFill>
                <a:srgbClr val="FF0000"/>
              </a:solidFill>
              <a:latin typeface="+mn-lt"/>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1544256775"/>
              </p:ext>
            </p:extLst>
          </p:nvPr>
        </p:nvGraphicFramePr>
        <p:xfrm>
          <a:off x="4499992" y="3048676"/>
          <a:ext cx="4126854" cy="3095141"/>
        </p:xfrm>
        <a:graphic>
          <a:graphicData uri="http://schemas.openxmlformats.org/presentationml/2006/ole">
            <mc:AlternateContent xmlns:mc="http://schemas.openxmlformats.org/markup-compatibility/2006">
              <mc:Choice xmlns:v="urn:schemas-microsoft-com:vml" Requires="v">
                <p:oleObj spid="_x0000_s1033" name="Acrobat Document" r:id="rId4" imgW="6857848" imgH="5143314" progId="AcroExch.Document.7">
                  <p:embed/>
                </p:oleObj>
              </mc:Choice>
              <mc:Fallback>
                <p:oleObj name="Acrobat Document" r:id="rId4" imgW="6857848" imgH="5143314" progId="AcroExch.Document.7">
                  <p:embed/>
                  <p:pic>
                    <p:nvPicPr>
                      <p:cNvPr id="0" name=""/>
                      <p:cNvPicPr/>
                      <p:nvPr/>
                    </p:nvPicPr>
                    <p:blipFill>
                      <a:blip r:embed="rId5"/>
                      <a:stretch>
                        <a:fillRect/>
                      </a:stretch>
                    </p:blipFill>
                    <p:spPr>
                      <a:xfrm>
                        <a:off x="4499992" y="3048676"/>
                        <a:ext cx="4126854" cy="3095141"/>
                      </a:xfrm>
                      <a:prstGeom prst="rect">
                        <a:avLst/>
                      </a:prstGeom>
                    </p:spPr>
                  </p:pic>
                </p:oleObj>
              </mc:Fallback>
            </mc:AlternateContent>
          </a:graphicData>
        </a:graphic>
      </p:graphicFrame>
    </p:spTree>
    <p:extLst>
      <p:ext uri="{BB962C8B-B14F-4D97-AF65-F5344CB8AC3E}">
        <p14:creationId xmlns:p14="http://schemas.microsoft.com/office/powerpoint/2010/main" val="19969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980728"/>
            <a:ext cx="8676456" cy="4824536"/>
          </a:xfrm>
        </p:spPr>
        <p:txBody>
          <a:bodyPr/>
          <a:lstStyle/>
          <a:p>
            <a:pPr>
              <a:lnSpc>
                <a:spcPts val="1900"/>
              </a:lnSpc>
              <a:spcBef>
                <a:spcPts val="0"/>
              </a:spcBef>
              <a:spcAft>
                <a:spcPts val="600"/>
              </a:spcAft>
            </a:pPr>
            <a:r>
              <a:rPr lang="en-US" altLang="ja-JP" sz="2000" dirty="0" smtClean="0">
                <a:solidFill>
                  <a:srgbClr val="0033CC"/>
                </a:solidFill>
              </a:rPr>
              <a:t>Machine completion and First Plasma November 2020</a:t>
            </a:r>
          </a:p>
          <a:p>
            <a:pPr>
              <a:lnSpc>
                <a:spcPts val="1900"/>
              </a:lnSpc>
              <a:spcBef>
                <a:spcPts val="0"/>
              </a:spcBef>
              <a:spcAft>
                <a:spcPts val="600"/>
              </a:spcAft>
            </a:pPr>
            <a:r>
              <a:rPr lang="en-US" altLang="ja-JP" sz="2000" dirty="0" smtClean="0">
                <a:solidFill>
                  <a:srgbClr val="0033CC"/>
                </a:solidFill>
              </a:rPr>
              <a:t>D-T Operation 2027</a:t>
            </a:r>
          </a:p>
          <a:p>
            <a:pPr>
              <a:lnSpc>
                <a:spcPts val="1900"/>
              </a:lnSpc>
              <a:spcBef>
                <a:spcPts val="0"/>
              </a:spcBef>
              <a:spcAft>
                <a:spcPts val="600"/>
              </a:spcAft>
            </a:pPr>
            <a:r>
              <a:rPr lang="en-US" altLang="ja-JP" sz="2000" dirty="0">
                <a:solidFill>
                  <a:srgbClr val="0033CC"/>
                </a:solidFill>
              </a:rPr>
              <a:t>L</a:t>
            </a:r>
            <a:r>
              <a:rPr lang="en-US" altLang="ja-JP" sz="2000" dirty="0" smtClean="0">
                <a:solidFill>
                  <a:srgbClr val="0033CC"/>
                </a:solidFill>
              </a:rPr>
              <a:t>evel 0 Reference Schedule within Baseline Boundaries</a:t>
            </a:r>
          </a:p>
          <a:p>
            <a:pPr>
              <a:lnSpc>
                <a:spcPts val="1900"/>
              </a:lnSpc>
              <a:spcBef>
                <a:spcPts val="0"/>
              </a:spcBef>
              <a:spcAft>
                <a:spcPts val="600"/>
              </a:spcAft>
            </a:pPr>
            <a:r>
              <a:rPr lang="en-GB" sz="2000" dirty="0" smtClean="0">
                <a:solidFill>
                  <a:srgbClr val="0033CC"/>
                </a:solidFill>
              </a:rPr>
              <a:t>We are </a:t>
            </a:r>
            <a:r>
              <a:rPr lang="en-GB" sz="2000" dirty="0">
                <a:solidFill>
                  <a:srgbClr val="0033CC"/>
                </a:solidFill>
              </a:rPr>
              <a:t>addressing some potential schedule delays </a:t>
            </a:r>
            <a:r>
              <a:rPr lang="en-GB" sz="2000" dirty="0" smtClean="0">
                <a:solidFill>
                  <a:srgbClr val="0033CC"/>
                </a:solidFill>
              </a:rPr>
              <a:t>(Building, VV, PF Coils etc.) and </a:t>
            </a:r>
            <a:r>
              <a:rPr lang="en-GB" sz="2000" dirty="0">
                <a:solidFill>
                  <a:srgbClr val="0033CC"/>
                </a:solidFill>
              </a:rPr>
              <a:t>working with the DAs on resolving them</a:t>
            </a:r>
            <a:r>
              <a:rPr lang="en-GB" sz="2000" dirty="0" smtClean="0">
                <a:solidFill>
                  <a:srgbClr val="0033CC"/>
                </a:solidFill>
              </a:rPr>
              <a:t>.</a:t>
            </a:r>
          </a:p>
          <a:p>
            <a:pPr>
              <a:lnSpc>
                <a:spcPts val="1900"/>
              </a:lnSpc>
              <a:spcBef>
                <a:spcPts val="0"/>
              </a:spcBef>
              <a:spcAft>
                <a:spcPts val="600"/>
              </a:spcAft>
            </a:pPr>
            <a:r>
              <a:rPr lang="en-GB" sz="2000" dirty="0" smtClean="0">
                <a:solidFill>
                  <a:srgbClr val="0033CC"/>
                </a:solidFill>
              </a:rPr>
              <a:t>IO and DAs as UIT are </a:t>
            </a:r>
            <a:r>
              <a:rPr lang="en-GB" sz="2000" dirty="0">
                <a:solidFill>
                  <a:srgbClr val="0033CC"/>
                </a:solidFill>
              </a:rPr>
              <a:t>working hard to maintain this schedule.</a:t>
            </a:r>
            <a:endParaRPr lang="en-US" altLang="ja-JP" sz="2000" dirty="0" smtClean="0">
              <a:solidFill>
                <a:srgbClr val="0033CC"/>
              </a:solidFill>
            </a:endParaRPr>
          </a:p>
          <a:p>
            <a:pPr>
              <a:lnSpc>
                <a:spcPts val="1900"/>
              </a:lnSpc>
              <a:spcBef>
                <a:spcPts val="0"/>
              </a:spcBef>
              <a:spcAft>
                <a:spcPts val="600"/>
              </a:spcAft>
            </a:pPr>
            <a:endParaRPr lang="en-US" altLang="ja-JP" sz="2000" dirty="0">
              <a:solidFill>
                <a:srgbClr val="0033CC"/>
              </a:solidFill>
            </a:endParaRPr>
          </a:p>
          <a:p>
            <a:pPr>
              <a:lnSpc>
                <a:spcPts val="1900"/>
              </a:lnSpc>
              <a:spcBef>
                <a:spcPts val="0"/>
              </a:spcBef>
              <a:spcAft>
                <a:spcPts val="600"/>
              </a:spcAft>
            </a:pPr>
            <a:r>
              <a:rPr lang="en-US" altLang="ja-JP" sz="2000" dirty="0" smtClean="0">
                <a:solidFill>
                  <a:srgbClr val="0033CC"/>
                </a:solidFill>
              </a:rPr>
              <a:t>IO proposes to install a W-divertor </a:t>
            </a:r>
            <a:r>
              <a:rPr lang="en-US" sz="2000" dirty="0">
                <a:solidFill>
                  <a:srgbClr val="0033CC"/>
                </a:solidFill>
              </a:rPr>
              <a:t>from the beginning</a:t>
            </a:r>
            <a:r>
              <a:rPr lang="en-US" altLang="ja-JP" sz="2000" dirty="0" smtClean="0">
                <a:solidFill>
                  <a:srgbClr val="0033CC"/>
                </a:solidFill>
              </a:rPr>
              <a:t> (first priority)</a:t>
            </a:r>
          </a:p>
          <a:p>
            <a:pPr>
              <a:lnSpc>
                <a:spcPts val="1900"/>
              </a:lnSpc>
              <a:spcBef>
                <a:spcPts val="0"/>
              </a:spcBef>
              <a:spcAft>
                <a:spcPts val="600"/>
              </a:spcAft>
            </a:pPr>
            <a:r>
              <a:rPr lang="en-US" sz="2000" dirty="0" smtClean="0">
                <a:solidFill>
                  <a:srgbClr val="0033CC"/>
                </a:solidFill>
              </a:rPr>
              <a:t>IO proposes phased </a:t>
            </a:r>
            <a:r>
              <a:rPr lang="en-US" sz="2000" dirty="0">
                <a:solidFill>
                  <a:srgbClr val="0033CC"/>
                </a:solidFill>
              </a:rPr>
              <a:t>installation of heating : </a:t>
            </a:r>
            <a:endParaRPr lang="en-US" sz="2000" dirty="0" smtClean="0">
              <a:solidFill>
                <a:srgbClr val="0033CC"/>
              </a:solidFill>
            </a:endParaRPr>
          </a:p>
          <a:p>
            <a:pPr marL="0" indent="0">
              <a:lnSpc>
                <a:spcPts val="1900"/>
              </a:lnSpc>
              <a:spcBef>
                <a:spcPts val="0"/>
              </a:spcBef>
              <a:spcAft>
                <a:spcPts val="600"/>
              </a:spcAft>
              <a:buNone/>
            </a:pPr>
            <a:r>
              <a:rPr lang="en-US" sz="2000" dirty="0">
                <a:solidFill>
                  <a:srgbClr val="0033CC"/>
                </a:solidFill>
              </a:rPr>
              <a:t> </a:t>
            </a:r>
            <a:r>
              <a:rPr lang="en-US" sz="2000" dirty="0" smtClean="0">
                <a:solidFill>
                  <a:srgbClr val="0033CC"/>
                </a:solidFill>
              </a:rPr>
              <a:t>                            67MW at non-nuclear phase</a:t>
            </a:r>
          </a:p>
          <a:p>
            <a:pPr marL="0" indent="0">
              <a:lnSpc>
                <a:spcPts val="1900"/>
              </a:lnSpc>
              <a:spcBef>
                <a:spcPts val="0"/>
              </a:spcBef>
              <a:spcAft>
                <a:spcPts val="600"/>
              </a:spcAft>
              <a:buNone/>
            </a:pPr>
            <a:r>
              <a:rPr lang="en-US" sz="2000" dirty="0">
                <a:solidFill>
                  <a:srgbClr val="0033CC"/>
                </a:solidFill>
              </a:rPr>
              <a:t> </a:t>
            </a:r>
            <a:r>
              <a:rPr lang="en-US" sz="2000" dirty="0" smtClean="0">
                <a:solidFill>
                  <a:srgbClr val="0033CC"/>
                </a:solidFill>
              </a:rPr>
              <a:t>                     full </a:t>
            </a:r>
            <a:r>
              <a:rPr lang="en-US" sz="2000" dirty="0">
                <a:solidFill>
                  <a:srgbClr val="0033CC"/>
                </a:solidFill>
              </a:rPr>
              <a:t>73 MW </a:t>
            </a:r>
            <a:r>
              <a:rPr lang="en-US" sz="2000" dirty="0" smtClean="0">
                <a:solidFill>
                  <a:srgbClr val="0033CC"/>
                </a:solidFill>
              </a:rPr>
              <a:t>at pre-nuclear </a:t>
            </a:r>
            <a:r>
              <a:rPr lang="en-US" sz="2000" dirty="0">
                <a:solidFill>
                  <a:srgbClr val="0033CC"/>
                </a:solidFill>
              </a:rPr>
              <a:t>shutdown)</a:t>
            </a:r>
            <a:endParaRPr lang="en-GB" sz="2000" dirty="0">
              <a:solidFill>
                <a:srgbClr val="0033CC"/>
              </a:solidFill>
            </a:endParaRPr>
          </a:p>
          <a:p>
            <a:pPr>
              <a:lnSpc>
                <a:spcPts val="1900"/>
              </a:lnSpc>
              <a:spcBef>
                <a:spcPts val="0"/>
              </a:spcBef>
              <a:spcAft>
                <a:spcPts val="600"/>
              </a:spcAft>
            </a:pPr>
            <a:r>
              <a:rPr lang="en-US" sz="2000" dirty="0" smtClean="0">
                <a:solidFill>
                  <a:srgbClr val="0033CC"/>
                </a:solidFill>
              </a:rPr>
              <a:t>IO proposes to defer installation of some component and system from the construction to the operation phase (potential items, Heating systems, T-Plant, Hot Cell Tools, ELM/VS coil &amp; PS, and TBM)</a:t>
            </a:r>
          </a:p>
          <a:p>
            <a:pPr>
              <a:lnSpc>
                <a:spcPts val="1900"/>
              </a:lnSpc>
              <a:spcBef>
                <a:spcPts val="0"/>
              </a:spcBef>
              <a:spcAft>
                <a:spcPts val="600"/>
              </a:spcAft>
            </a:pPr>
            <a:r>
              <a:rPr lang="en-US" sz="2000" dirty="0" smtClean="0">
                <a:solidFill>
                  <a:srgbClr val="0033CC"/>
                </a:solidFill>
              </a:rPr>
              <a:t>IO is investigating the simplified assembly scenario</a:t>
            </a:r>
            <a:endParaRPr lang="en-US" sz="2000" dirty="0">
              <a:solidFill>
                <a:srgbClr val="0033CC"/>
              </a:solidFill>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780928"/>
            <a:ext cx="8425631" cy="4032448"/>
          </a:xfrm>
          <a:prstGeom prst="rect">
            <a:avLst/>
          </a:prstGeom>
          <a:solidFill>
            <a:schemeClr val="bg1"/>
          </a:solidFill>
          <a:ln>
            <a:noFill/>
          </a:ln>
          <a:effectLst/>
          <a:extLst/>
        </p:spPr>
      </p:pic>
      <p:sp>
        <p:nvSpPr>
          <p:cNvPr id="4" name="テキスト ボックス 3"/>
          <p:cNvSpPr txBox="1"/>
          <p:nvPr/>
        </p:nvSpPr>
        <p:spPr>
          <a:xfrm>
            <a:off x="2301143" y="188640"/>
            <a:ext cx="5041765" cy="830997"/>
          </a:xfrm>
          <a:prstGeom prst="rect">
            <a:avLst/>
          </a:prstGeom>
          <a:noFill/>
        </p:spPr>
        <p:txBody>
          <a:bodyPr wrap="none" rtlCol="0">
            <a:spAutoFit/>
          </a:bodyPr>
          <a:lstStyle/>
          <a:p>
            <a:pPr algn="ctr"/>
            <a:r>
              <a:rPr lang="en-US" altLang="ja-JP" b="1" dirty="0" smtClean="0">
                <a:solidFill>
                  <a:srgbClr val="0033CC"/>
                </a:solidFill>
                <a:latin typeface="+mn-lt"/>
              </a:rPr>
              <a:t>Schedule</a:t>
            </a:r>
          </a:p>
          <a:p>
            <a:pPr algn="ctr"/>
            <a:r>
              <a:rPr lang="en-US" altLang="ja-JP" b="1" dirty="0" smtClean="0">
                <a:solidFill>
                  <a:srgbClr val="0033CC"/>
                </a:solidFill>
                <a:latin typeface="+mn-lt"/>
              </a:rPr>
              <a:t>ITER Level 0 Reference Schedule</a:t>
            </a:r>
            <a:endParaRPr lang="en-US" b="1" dirty="0">
              <a:solidFill>
                <a:srgbClr val="0033CC"/>
              </a:solidFill>
              <a:latin typeface="+mn-lt"/>
            </a:endParaRPr>
          </a:p>
        </p:txBody>
      </p:sp>
    </p:spTree>
    <p:extLst>
      <p:ext uri="{BB962C8B-B14F-4D97-AF65-F5344CB8AC3E}">
        <p14:creationId xmlns:p14="http://schemas.microsoft.com/office/powerpoint/2010/main" val="292748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123" name="Group 1"/>
          <p:cNvGrpSpPr>
            <a:grpSpLocks noChangeAspect="1"/>
          </p:cNvGrpSpPr>
          <p:nvPr/>
        </p:nvGrpSpPr>
        <p:grpSpPr bwMode="auto">
          <a:xfrm>
            <a:off x="404664" y="908721"/>
            <a:ext cx="8382149" cy="5040559"/>
            <a:chOff x="4001" y="6244"/>
            <a:chExt cx="9391" cy="4913"/>
          </a:xfrm>
        </p:grpSpPr>
        <p:sp>
          <p:nvSpPr>
            <p:cNvPr id="4100" name="AutoShape 10"/>
            <p:cNvSpPr>
              <a:spLocks noChangeAspect="1" noChangeArrowheads="1" noTextEdit="1"/>
            </p:cNvSpPr>
            <p:nvPr/>
          </p:nvSpPr>
          <p:spPr bwMode="auto">
            <a:xfrm>
              <a:off x="4032" y="6244"/>
              <a:ext cx="9360" cy="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GB" dirty="0">
                <a:solidFill>
                  <a:srgbClr val="0033CC"/>
                </a:solidFill>
                <a:latin typeface="+mn-lt"/>
              </a:endParaRPr>
            </a:p>
          </p:txBody>
        </p:sp>
        <p:sp>
          <p:nvSpPr>
            <p:cNvPr id="4101" name="Text Box 9"/>
            <p:cNvSpPr txBox="1">
              <a:spLocks noChangeArrowheads="1"/>
            </p:cNvSpPr>
            <p:nvPr/>
          </p:nvSpPr>
          <p:spPr bwMode="auto">
            <a:xfrm>
              <a:off x="4046" y="6506"/>
              <a:ext cx="5940"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lgn="l">
                <a:defRPr/>
              </a:pPr>
              <a:r>
                <a:rPr lang="en-GB" sz="1800" b="1" dirty="0" smtClean="0">
                  <a:solidFill>
                    <a:srgbClr val="0033CC"/>
                  </a:solidFill>
                  <a:latin typeface="+mn-lt"/>
                  <a:ea typeface="平成明朝"/>
                  <a:cs typeface="Arial" pitchFamily="34" charset="0"/>
                </a:rPr>
                <a:t>Level 0 Overall Project Schedule (OPS): </a:t>
              </a:r>
              <a:endParaRPr lang="en-GB" sz="1800" dirty="0" smtClean="0">
                <a:solidFill>
                  <a:srgbClr val="0033CC"/>
                </a:solidFill>
                <a:latin typeface="+mn-lt"/>
                <a:ea typeface="平成明朝"/>
                <a:cs typeface="Arial" pitchFamily="34" charset="0"/>
              </a:endParaRPr>
            </a:p>
            <a:p>
              <a:pPr algn="l">
                <a:defRPr/>
              </a:pPr>
              <a:r>
                <a:rPr lang="en-GB" sz="1800" dirty="0" smtClean="0">
                  <a:solidFill>
                    <a:srgbClr val="0033CC"/>
                  </a:solidFill>
                  <a:latin typeface="+mn-lt"/>
                  <a:ea typeface="平成明朝"/>
                  <a:cs typeface="Arial" pitchFamily="34" charset="0"/>
                </a:rPr>
                <a:t>~ 50 Activities……………..………………………….</a:t>
              </a:r>
              <a:endParaRPr lang="en-GB" sz="1800" dirty="0" smtClean="0">
                <a:solidFill>
                  <a:srgbClr val="0033CC"/>
                </a:solidFill>
                <a:latin typeface="+mn-lt"/>
                <a:cs typeface="Arial" pitchFamily="34" charset="0"/>
              </a:endParaRPr>
            </a:p>
          </p:txBody>
        </p:sp>
        <p:sp>
          <p:nvSpPr>
            <p:cNvPr id="4102" name="Text Box 8"/>
            <p:cNvSpPr txBox="1">
              <a:spLocks noChangeArrowheads="1"/>
            </p:cNvSpPr>
            <p:nvPr/>
          </p:nvSpPr>
          <p:spPr bwMode="auto">
            <a:xfrm>
              <a:off x="4032" y="7880"/>
              <a:ext cx="5400"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lgn="l">
                <a:defRPr/>
              </a:pPr>
              <a:r>
                <a:rPr lang="en-GB" sz="1800" b="1" dirty="0" smtClean="0">
                  <a:solidFill>
                    <a:srgbClr val="0033CC"/>
                  </a:solidFill>
                  <a:latin typeface="+mn-lt"/>
                  <a:ea typeface="平成明朝"/>
                  <a:cs typeface="Arial" pitchFamily="34" charset="0"/>
                </a:rPr>
                <a:t>Level 1 Strategic Management Plan (SMP): </a:t>
              </a:r>
              <a:endParaRPr lang="en-GB" sz="1800" dirty="0" smtClean="0">
                <a:solidFill>
                  <a:srgbClr val="0033CC"/>
                </a:solidFill>
                <a:latin typeface="+mn-lt"/>
                <a:ea typeface="平成明朝"/>
                <a:cs typeface="Arial" pitchFamily="34" charset="0"/>
              </a:endParaRPr>
            </a:p>
            <a:p>
              <a:pPr algn="l">
                <a:defRPr/>
              </a:pPr>
              <a:r>
                <a:rPr lang="en-GB" sz="1800" dirty="0" smtClean="0">
                  <a:solidFill>
                    <a:srgbClr val="0033CC"/>
                  </a:solidFill>
                  <a:latin typeface="+mn-lt"/>
                  <a:ea typeface="平成明朝"/>
                  <a:cs typeface="Arial" pitchFamily="34" charset="0"/>
                </a:rPr>
                <a:t>~ 3000 Activities ……………………………</a:t>
              </a:r>
              <a:endParaRPr lang="en-GB" sz="1800" dirty="0" smtClean="0">
                <a:solidFill>
                  <a:srgbClr val="0033CC"/>
                </a:solidFill>
                <a:latin typeface="+mn-lt"/>
                <a:cs typeface="Arial" pitchFamily="34" charset="0"/>
              </a:endParaRPr>
            </a:p>
          </p:txBody>
        </p:sp>
        <p:sp>
          <p:nvSpPr>
            <p:cNvPr id="4103" name="Text Box 3"/>
            <p:cNvSpPr txBox="1">
              <a:spLocks noChangeArrowheads="1"/>
            </p:cNvSpPr>
            <p:nvPr/>
          </p:nvSpPr>
          <p:spPr bwMode="auto">
            <a:xfrm>
              <a:off x="4001" y="9557"/>
              <a:ext cx="5352"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lgn="l">
                <a:defRPr/>
              </a:pPr>
              <a:r>
                <a:rPr lang="en-GB" sz="1800" b="1" dirty="0" smtClean="0">
                  <a:solidFill>
                    <a:srgbClr val="0033CC"/>
                  </a:solidFill>
                  <a:latin typeface="Arial" pitchFamily="34" charset="0"/>
                  <a:ea typeface="平成明朝"/>
                  <a:cs typeface="Arial" pitchFamily="34" charset="0"/>
                </a:rPr>
                <a:t>Level 2 Detailed Working Schedules (DWS): </a:t>
              </a:r>
              <a:r>
                <a:rPr lang="en-GB" sz="1800" dirty="0">
                  <a:solidFill>
                    <a:srgbClr val="0033CC"/>
                  </a:solidFill>
                  <a:latin typeface="Arial" pitchFamily="34" charset="0"/>
                  <a:ea typeface="平成明朝"/>
                  <a:cs typeface="Arial" pitchFamily="34" charset="0"/>
                </a:rPr>
                <a:t>~ </a:t>
              </a:r>
              <a:r>
                <a:rPr lang="en-GB" sz="1800" dirty="0" smtClean="0">
                  <a:solidFill>
                    <a:srgbClr val="0033CC"/>
                  </a:solidFill>
                  <a:latin typeface="Arial" pitchFamily="34" charset="0"/>
                  <a:ea typeface="平成明朝"/>
                  <a:cs typeface="Arial" pitchFamily="34" charset="0"/>
                </a:rPr>
                <a:t>150k Activities…………....</a:t>
              </a:r>
            </a:p>
            <a:p>
              <a:pPr>
                <a:defRPr/>
              </a:pPr>
              <a:r>
                <a:rPr lang="en-GB" sz="1800" dirty="0" smtClean="0">
                  <a:solidFill>
                    <a:srgbClr val="0033CC"/>
                  </a:solidFill>
                  <a:latin typeface="Arial" pitchFamily="34" charset="0"/>
                  <a:ea typeface="平成明朝"/>
                  <a:cs typeface="Arial" pitchFamily="34" charset="0"/>
                </a:rPr>
                <a:t>(Including IO and DAs)</a:t>
              </a:r>
            </a:p>
            <a:p>
              <a:pPr>
                <a:defRPr/>
              </a:pPr>
              <a:endParaRPr lang="en-GB" sz="1800" dirty="0" smtClean="0">
                <a:solidFill>
                  <a:srgbClr val="0033CC"/>
                </a:solidFill>
                <a:latin typeface="Arial" pitchFamily="34" charset="0"/>
                <a:ea typeface="平成明朝"/>
                <a:cs typeface="Arial" pitchFamily="34" charset="0"/>
              </a:endParaRPr>
            </a:p>
            <a:p>
              <a:pPr>
                <a:defRPr/>
              </a:pPr>
              <a:endParaRPr lang="en-GB" sz="1800" dirty="0" smtClean="0">
                <a:solidFill>
                  <a:srgbClr val="0033CC"/>
                </a:solidFill>
                <a:latin typeface="Arial" pitchFamily="34" charset="0"/>
                <a:ea typeface="平成明朝"/>
                <a:cs typeface="Arial" pitchFamily="34" charset="0"/>
              </a:endParaRPr>
            </a:p>
          </p:txBody>
        </p:sp>
        <p:pic>
          <p:nvPicPr>
            <p:cNvPr id="51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 y="6419"/>
              <a:ext cx="4925" cy="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4" name="Rectangle 2"/>
          <p:cNvSpPr txBox="1">
            <a:spLocks noChangeAspect="1" noChangeArrowheads="1"/>
          </p:cNvSpPr>
          <p:nvPr/>
        </p:nvSpPr>
        <p:spPr bwMode="auto">
          <a:xfrm>
            <a:off x="675456" y="14318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algn="ctr" eaLnBrk="1" hangingPunct="1"/>
            <a:r>
              <a:rPr lang="en-US" b="1" dirty="0" smtClean="0">
                <a:solidFill>
                  <a:srgbClr val="0033CC"/>
                </a:solidFill>
                <a:latin typeface="Arial" pitchFamily="34" charset="0"/>
              </a:rPr>
              <a:t>Achievement of Schedule Structure and Management</a:t>
            </a:r>
          </a:p>
          <a:p>
            <a:pPr algn="ctr" eaLnBrk="1" hangingPunct="1"/>
            <a:r>
              <a:rPr lang="en-US" sz="2800" b="1" dirty="0">
                <a:solidFill>
                  <a:srgbClr val="0033CC"/>
                </a:solidFill>
                <a:latin typeface="Arial" pitchFamily="34" charset="0"/>
              </a:rPr>
              <a:t>Completion of DWS</a:t>
            </a:r>
          </a:p>
          <a:p>
            <a:pPr algn="ctr" eaLnBrk="1" hangingPunct="1"/>
            <a:endParaRPr lang="en-GB" sz="2800" b="1" dirty="0">
              <a:solidFill>
                <a:srgbClr val="0033CC"/>
              </a:solidFill>
              <a:latin typeface="Arial" pitchFamily="34" charset="0"/>
            </a:endParaRPr>
          </a:p>
        </p:txBody>
      </p:sp>
      <p:sp>
        <p:nvSpPr>
          <p:cNvPr id="2" name="テキスト ボックス 1"/>
          <p:cNvSpPr txBox="1"/>
          <p:nvPr/>
        </p:nvSpPr>
        <p:spPr>
          <a:xfrm>
            <a:off x="675456" y="5634310"/>
            <a:ext cx="8164015" cy="707886"/>
          </a:xfrm>
          <a:prstGeom prst="rect">
            <a:avLst/>
          </a:prstGeom>
          <a:noFill/>
        </p:spPr>
        <p:txBody>
          <a:bodyPr wrap="square" rtlCol="0">
            <a:spAutoFit/>
          </a:bodyPr>
          <a:lstStyle/>
          <a:p>
            <a:pPr>
              <a:defRPr/>
            </a:pPr>
            <a:r>
              <a:rPr lang="en-GB" sz="2000" b="1" dirty="0">
                <a:solidFill>
                  <a:srgbClr val="FF0000"/>
                </a:solidFill>
                <a:latin typeface="Arial" pitchFamily="34" charset="0"/>
                <a:ea typeface="平成明朝"/>
                <a:cs typeface="Arial" pitchFamily="34" charset="0"/>
              </a:rPr>
              <a:t>DWS has been completed on 28</a:t>
            </a:r>
            <a:r>
              <a:rPr lang="en-GB" sz="2000" b="1" baseline="30000" dirty="0">
                <a:solidFill>
                  <a:srgbClr val="FF0000"/>
                </a:solidFill>
                <a:latin typeface="Arial" pitchFamily="34" charset="0"/>
                <a:ea typeface="平成明朝"/>
                <a:cs typeface="Arial" pitchFamily="34" charset="0"/>
              </a:rPr>
              <a:t>th</a:t>
            </a:r>
            <a:r>
              <a:rPr lang="en-GB" sz="2000" b="1" dirty="0">
                <a:solidFill>
                  <a:srgbClr val="FF0000"/>
                </a:solidFill>
                <a:latin typeface="Arial" pitchFamily="34" charset="0"/>
                <a:ea typeface="平成明朝"/>
                <a:cs typeface="Arial" pitchFamily="34" charset="0"/>
              </a:rPr>
              <a:t> </a:t>
            </a:r>
            <a:r>
              <a:rPr lang="en-GB" sz="2000" b="1" dirty="0" smtClean="0">
                <a:solidFill>
                  <a:srgbClr val="FF0000"/>
                </a:solidFill>
                <a:latin typeface="Arial" pitchFamily="34" charset="0"/>
                <a:ea typeface="平成明朝"/>
                <a:cs typeface="Arial" pitchFamily="34" charset="0"/>
              </a:rPr>
              <a:t>June and reviewed</a:t>
            </a:r>
            <a:endParaRPr lang="en-GB" sz="2000" b="1" dirty="0">
              <a:solidFill>
                <a:srgbClr val="FF0000"/>
              </a:solidFill>
              <a:latin typeface="Arial" pitchFamily="34" charset="0"/>
              <a:ea typeface="平成明朝"/>
              <a:cs typeface="Arial" pitchFamily="34" charset="0"/>
            </a:endParaRPr>
          </a:p>
          <a:p>
            <a:pPr>
              <a:defRPr/>
            </a:pPr>
            <a:r>
              <a:rPr lang="en-GB" sz="2000" b="1" dirty="0">
                <a:solidFill>
                  <a:srgbClr val="FF0000"/>
                </a:solidFill>
                <a:latin typeface="Arial" pitchFamily="34" charset="0"/>
                <a:ea typeface="平成明朝"/>
                <a:cs typeface="Arial" pitchFamily="34" charset="0"/>
              </a:rPr>
              <a:t>Milestones are monitored and </a:t>
            </a:r>
            <a:r>
              <a:rPr lang="en-GB" sz="2000" b="1" dirty="0" smtClean="0">
                <a:solidFill>
                  <a:srgbClr val="FF0000"/>
                </a:solidFill>
                <a:latin typeface="Arial" pitchFamily="34" charset="0"/>
                <a:ea typeface="平成明朝"/>
                <a:cs typeface="Arial" pitchFamily="34" charset="0"/>
              </a:rPr>
              <a:t>become controlled.</a:t>
            </a:r>
            <a:endParaRPr lang="en-US" sz="2000" b="1" dirty="0">
              <a:solidFill>
                <a:srgbClr val="FF0000"/>
              </a:solidFill>
            </a:endParaRPr>
          </a:p>
        </p:txBody>
      </p:sp>
    </p:spTree>
    <p:extLst>
      <p:ext uri="{BB962C8B-B14F-4D97-AF65-F5344CB8AC3E}">
        <p14:creationId xmlns:p14="http://schemas.microsoft.com/office/powerpoint/2010/main" val="200204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rPr>
              <a:t>New SMP Lifecycle Forecast</a:t>
            </a:r>
            <a:endParaRPr lang="en-GB" dirty="0">
              <a:solidFill>
                <a:srgbClr val="0033CC"/>
              </a:solidFill>
            </a:endParaRPr>
          </a:p>
        </p:txBody>
      </p:sp>
      <p:sp>
        <p:nvSpPr>
          <p:cNvPr id="3" name="Content Placeholder 2"/>
          <p:cNvSpPr>
            <a:spLocks noGrp="1"/>
          </p:cNvSpPr>
          <p:nvPr>
            <p:ph idx="1"/>
          </p:nvPr>
        </p:nvSpPr>
        <p:spPr>
          <a:xfrm>
            <a:off x="573088" y="5370512"/>
            <a:ext cx="8463408" cy="794792"/>
          </a:xfrm>
        </p:spPr>
        <p:txBody>
          <a:bodyPr/>
          <a:lstStyle/>
          <a:p>
            <a:pPr>
              <a:lnSpc>
                <a:spcPts val="2000"/>
              </a:lnSpc>
              <a:spcBef>
                <a:spcPts val="0"/>
              </a:spcBef>
              <a:spcAft>
                <a:spcPts val="600"/>
              </a:spcAft>
            </a:pPr>
            <a:r>
              <a:rPr lang="en-US" dirty="0" smtClean="0">
                <a:solidFill>
                  <a:srgbClr val="0033CC"/>
                </a:solidFill>
              </a:rPr>
              <a:t>Using the new SMP post 2012</a:t>
            </a:r>
          </a:p>
          <a:p>
            <a:pPr>
              <a:lnSpc>
                <a:spcPts val="2000"/>
              </a:lnSpc>
              <a:spcBef>
                <a:spcPts val="0"/>
              </a:spcBef>
              <a:spcAft>
                <a:spcPts val="600"/>
              </a:spcAft>
            </a:pPr>
            <a:r>
              <a:rPr lang="en-US" dirty="0" smtClean="0">
                <a:solidFill>
                  <a:srgbClr val="0033CC"/>
                </a:solidFill>
              </a:rPr>
              <a:t>IO and DAs Implementing strong schedule recovery action</a:t>
            </a:r>
            <a:endParaRPr lang="en-GB" dirty="0">
              <a:solidFill>
                <a:srgbClr val="0033CC"/>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9"/>
            <a:ext cx="8928992" cy="348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4478199" y="1622102"/>
            <a:ext cx="0" cy="295232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3614103" y="2270174"/>
            <a:ext cx="720080"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H="1">
            <a:off x="4672430" y="2272481"/>
            <a:ext cx="720080" cy="0"/>
          </a:xfrm>
          <a:prstGeom prst="straightConnector1">
            <a:avLst/>
          </a:prstGeom>
          <a:solidFill>
            <a:schemeClr val="accent1"/>
          </a:solidFill>
          <a:ln w="38100" cap="flat" cmpd="sng" algn="ctr">
            <a:solidFill>
              <a:schemeClr val="tx1"/>
            </a:solidFill>
            <a:prstDash val="solid"/>
            <a:round/>
            <a:headEnd type="arrow"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2137778" y="1823045"/>
            <a:ext cx="1512168" cy="461665"/>
          </a:xfrm>
          <a:prstGeom prst="rect">
            <a:avLst/>
          </a:prstGeom>
          <a:noFill/>
        </p:spPr>
        <p:txBody>
          <a:bodyPr wrap="square" rtlCol="0">
            <a:spAutoFit/>
          </a:bodyPr>
          <a:lstStyle/>
          <a:p>
            <a:r>
              <a:rPr lang="en-US" b="1" dirty="0" smtClean="0">
                <a:solidFill>
                  <a:srgbClr val="FFC000"/>
                </a:solidFill>
                <a:latin typeface="+mn-lt"/>
              </a:rPr>
              <a:t>Previous</a:t>
            </a:r>
            <a:endParaRPr lang="en-GB" b="1" dirty="0">
              <a:solidFill>
                <a:srgbClr val="FFC000"/>
              </a:solidFill>
              <a:latin typeface="+mn-lt"/>
            </a:endParaRPr>
          </a:p>
        </p:txBody>
      </p:sp>
      <p:sp>
        <p:nvSpPr>
          <p:cNvPr id="9" name="TextBox 8"/>
          <p:cNvSpPr txBox="1"/>
          <p:nvPr/>
        </p:nvSpPr>
        <p:spPr>
          <a:xfrm>
            <a:off x="5702335" y="1975444"/>
            <a:ext cx="1512168" cy="461665"/>
          </a:xfrm>
          <a:prstGeom prst="rect">
            <a:avLst/>
          </a:prstGeom>
          <a:noFill/>
        </p:spPr>
        <p:txBody>
          <a:bodyPr wrap="square" rtlCol="0">
            <a:spAutoFit/>
          </a:bodyPr>
          <a:lstStyle/>
          <a:p>
            <a:r>
              <a:rPr lang="en-US" b="1" dirty="0" smtClean="0">
                <a:solidFill>
                  <a:srgbClr val="FFC000"/>
                </a:solidFill>
                <a:latin typeface="+mn-lt"/>
              </a:rPr>
              <a:t>New</a:t>
            </a:r>
            <a:endParaRPr lang="en-GB" b="1" dirty="0">
              <a:solidFill>
                <a:srgbClr val="FFC000"/>
              </a:solidFill>
              <a:latin typeface="+mn-lt"/>
            </a:endParaRPr>
          </a:p>
        </p:txBody>
      </p:sp>
    </p:spTree>
    <p:extLst>
      <p:ext uri="{BB962C8B-B14F-4D97-AF65-F5344CB8AC3E}">
        <p14:creationId xmlns:p14="http://schemas.microsoft.com/office/powerpoint/2010/main" val="3820447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536104"/>
          </a:xfrm>
        </p:spPr>
        <p:txBody>
          <a:bodyPr>
            <a:noAutofit/>
          </a:bodyPr>
          <a:lstStyle/>
          <a:p>
            <a:r>
              <a:rPr lang="en-GB" sz="2400" b="1" dirty="0" smtClean="0">
                <a:solidFill>
                  <a:srgbClr val="0033CC"/>
                </a:solidFill>
                <a:latin typeface="+mn-lt"/>
                <a:ea typeface="+mn-ea"/>
                <a:cs typeface="+mn-cs"/>
              </a:rPr>
              <a:t>Procurement </a:t>
            </a:r>
            <a:r>
              <a:rPr lang="en-GB" sz="2400" b="1" dirty="0">
                <a:solidFill>
                  <a:srgbClr val="0033CC"/>
                </a:solidFill>
                <a:latin typeface="+mn-lt"/>
                <a:ea typeface="+mn-ea"/>
                <a:cs typeface="+mn-cs"/>
              </a:rPr>
              <a:t>Arrangements </a:t>
            </a:r>
            <a:r>
              <a:rPr lang="en-GB" sz="2400" dirty="0" smtClean="0">
                <a:solidFill>
                  <a:srgbClr val="0033CC"/>
                </a:solidFill>
                <a:latin typeface="+mn-lt"/>
                <a:ea typeface="+mn-ea"/>
                <a:cs typeface="+mn-cs"/>
              </a:rPr>
              <a:t>(PA) are important milestones</a:t>
            </a:r>
            <a:br>
              <a:rPr lang="en-GB" sz="2400" dirty="0" smtClean="0">
                <a:solidFill>
                  <a:srgbClr val="0033CC"/>
                </a:solidFill>
                <a:latin typeface="+mn-lt"/>
                <a:ea typeface="+mn-ea"/>
                <a:cs typeface="+mn-cs"/>
              </a:rPr>
            </a:br>
            <a:endParaRPr lang="en-GB" sz="2400" b="1" dirty="0">
              <a:solidFill>
                <a:srgbClr val="0033CC"/>
              </a:solidFill>
              <a:latin typeface="+mn-lt"/>
              <a:ea typeface="+mn-ea"/>
              <a:cs typeface="+mn-cs"/>
            </a:endParaRPr>
          </a:p>
        </p:txBody>
      </p:sp>
      <p:pic>
        <p:nvPicPr>
          <p:cNvPr id="1026" name="Picture 2" descr="C:\Users\arnouxr\Documents\Work\En Cours\PA SIGNATURE JAPAN AND INDIA\OK\PA_India.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35696" y="1876628"/>
            <a:ext cx="5517734" cy="392668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27584" y="548680"/>
            <a:ext cx="7848872" cy="1200329"/>
          </a:xfrm>
          <a:prstGeom prst="rect">
            <a:avLst/>
          </a:prstGeom>
          <a:noFill/>
        </p:spPr>
        <p:txBody>
          <a:bodyPr wrap="square" rtlCol="0">
            <a:spAutoFit/>
          </a:bodyPr>
          <a:lstStyle/>
          <a:p>
            <a:pPr marL="285750" indent="-285750">
              <a:buFont typeface="Arial" pitchFamily="34" charset="0"/>
              <a:buChar char="•"/>
            </a:pPr>
            <a:r>
              <a:rPr lang="en-US" sz="1800" b="1" dirty="0" smtClean="0">
                <a:solidFill>
                  <a:srgbClr val="0033CC"/>
                </a:solidFill>
                <a:latin typeface="Arial" pitchFamily="34" charset="0"/>
                <a:cs typeface="Arial" pitchFamily="34" charset="0"/>
              </a:rPr>
              <a:t>Total </a:t>
            </a:r>
            <a:r>
              <a:rPr lang="en-GB" sz="1800" b="1" dirty="0" smtClean="0">
                <a:solidFill>
                  <a:srgbClr val="0033CC"/>
                </a:solidFill>
                <a:latin typeface="Arial" pitchFamily="34" charset="0"/>
                <a:cs typeface="Arial" pitchFamily="34" charset="0"/>
              </a:rPr>
              <a:t>number </a:t>
            </a:r>
            <a:r>
              <a:rPr lang="en-GB" sz="1800" b="1" dirty="0">
                <a:solidFill>
                  <a:srgbClr val="0033CC"/>
                </a:solidFill>
                <a:latin typeface="Arial" pitchFamily="34" charset="0"/>
                <a:cs typeface="Arial" pitchFamily="34" charset="0"/>
              </a:rPr>
              <a:t>of signed PA is now 80 out of a total of </a:t>
            </a:r>
            <a:r>
              <a:rPr lang="en-GB" sz="1800" b="1" dirty="0" smtClean="0">
                <a:solidFill>
                  <a:srgbClr val="0033CC"/>
                </a:solidFill>
                <a:latin typeface="Arial" pitchFamily="34" charset="0"/>
                <a:cs typeface="Arial" pitchFamily="34" charset="0"/>
              </a:rPr>
              <a:t>137</a:t>
            </a:r>
            <a:endParaRPr lang="en-GB" sz="1800" b="1" dirty="0">
              <a:solidFill>
                <a:srgbClr val="0033CC"/>
              </a:solidFill>
              <a:latin typeface="Arial" pitchFamily="34" charset="0"/>
              <a:cs typeface="Arial" pitchFamily="34" charset="0"/>
            </a:endParaRPr>
          </a:p>
          <a:p>
            <a:pPr marL="285750" indent="-285750">
              <a:buFont typeface="Arial" pitchFamily="34" charset="0"/>
              <a:buChar char="•"/>
            </a:pPr>
            <a:r>
              <a:rPr lang="en-US" sz="1800" b="1" dirty="0">
                <a:solidFill>
                  <a:srgbClr val="0033CC"/>
                </a:solidFill>
                <a:latin typeface="Arial" pitchFamily="34" charset="0"/>
                <a:cs typeface="Arial" pitchFamily="34" charset="0"/>
              </a:rPr>
              <a:t>The achieved value to date is 2338.86109 </a:t>
            </a:r>
            <a:r>
              <a:rPr lang="en-GB" sz="1800" b="1" dirty="0">
                <a:solidFill>
                  <a:srgbClr val="0033CC"/>
                </a:solidFill>
                <a:latin typeface="Arial" pitchFamily="34" charset="0"/>
                <a:cs typeface="Arial" pitchFamily="34" charset="0"/>
              </a:rPr>
              <a:t>kIUA </a:t>
            </a:r>
            <a:r>
              <a:rPr lang="en-US" sz="1800" b="1" dirty="0">
                <a:solidFill>
                  <a:srgbClr val="0033CC"/>
                </a:solidFill>
                <a:latin typeface="Arial" pitchFamily="34" charset="0"/>
                <a:cs typeface="Arial" pitchFamily="34" charset="0"/>
              </a:rPr>
              <a:t>out of a total In-Kind project value of 2880.52391 kIUA; </a:t>
            </a:r>
            <a:r>
              <a:rPr lang="en-US" sz="1800" b="1" dirty="0" smtClean="0">
                <a:solidFill>
                  <a:srgbClr val="0033CC"/>
                </a:solidFill>
                <a:latin typeface="Arial" pitchFamily="34" charset="0"/>
                <a:cs typeface="Arial" pitchFamily="34" charset="0"/>
              </a:rPr>
              <a:t>81.2 </a:t>
            </a:r>
            <a:r>
              <a:rPr lang="en-US" sz="1800" b="1" dirty="0">
                <a:solidFill>
                  <a:srgbClr val="0033CC"/>
                </a:solidFill>
                <a:latin typeface="Arial" pitchFamily="34" charset="0"/>
                <a:cs typeface="Arial" pitchFamily="34" charset="0"/>
              </a:rPr>
              <a:t>% of value achieved</a:t>
            </a:r>
            <a:r>
              <a:rPr lang="en-GB" sz="1800" b="1" dirty="0">
                <a:solidFill>
                  <a:srgbClr val="0033CC"/>
                </a:solidFill>
                <a:latin typeface="Arial" pitchFamily="34" charset="0"/>
                <a:cs typeface="Arial" pitchFamily="34" charset="0"/>
              </a:rPr>
              <a:t>  </a:t>
            </a:r>
          </a:p>
          <a:p>
            <a:pPr marL="285750" indent="-285750">
              <a:buFont typeface="Arial" pitchFamily="34" charset="0"/>
              <a:buChar char="•"/>
            </a:pPr>
            <a:endParaRPr lang="en-US" sz="1800" b="1" dirty="0">
              <a:solidFill>
                <a:srgbClr val="0033CC"/>
              </a:solidFill>
              <a:latin typeface="+mn-lt"/>
            </a:endParaRPr>
          </a:p>
        </p:txBody>
      </p:sp>
      <p:grpSp>
        <p:nvGrpSpPr>
          <p:cNvPr id="6" name="グループ化 5"/>
          <p:cNvGrpSpPr/>
          <p:nvPr/>
        </p:nvGrpSpPr>
        <p:grpSpPr>
          <a:xfrm>
            <a:off x="6379773" y="4581128"/>
            <a:ext cx="1896026" cy="1455011"/>
            <a:chOff x="6379773" y="4726798"/>
            <a:chExt cx="1896026" cy="1455011"/>
          </a:xfrm>
        </p:grpSpPr>
        <p:pic>
          <p:nvPicPr>
            <p:cNvPr id="2052" name="Picture 4" descr="The second Procurement Arrangement signed in Washington concerned the low field side reflectometer. This diagnostic system will monitor electron density and aid in the assessment of fusion performance. The image shows DG Motojima with Ned Sauthoff, head of US ITER. (Click to view larger ver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773" y="4773790"/>
              <a:ext cx="1882378" cy="14080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18"/>
            <p:cNvSpPr txBox="1"/>
            <p:nvPr/>
          </p:nvSpPr>
          <p:spPr>
            <a:xfrm>
              <a:off x="7927627" y="4726798"/>
              <a:ext cx="348172" cy="261610"/>
            </a:xfrm>
            <a:prstGeom prst="rect">
              <a:avLst/>
            </a:prstGeom>
            <a:solidFill>
              <a:srgbClr val="FF0000"/>
            </a:solidFill>
            <a:ln>
              <a:solidFill>
                <a:schemeClr val="tx1"/>
              </a:solidFill>
            </a:ln>
          </p:spPr>
          <p:txBody>
            <a:bodyPr wrap="none" rtlCol="0">
              <a:spAutoFit/>
            </a:bodyPr>
            <a:lstStyle/>
            <a:p>
              <a:r>
                <a:rPr lang="en-US" sz="1100" b="1" dirty="0" smtClean="0">
                  <a:solidFill>
                    <a:srgbClr val="FFFFFF"/>
                  </a:solidFill>
                </a:rPr>
                <a:t>US</a:t>
              </a:r>
              <a:endParaRPr lang="en-US" sz="1100" b="1" dirty="0">
                <a:solidFill>
                  <a:srgbClr val="FFFFFF"/>
                </a:solidFill>
              </a:endParaRPr>
            </a:p>
          </p:txBody>
        </p:sp>
      </p:grpSp>
      <p:grpSp>
        <p:nvGrpSpPr>
          <p:cNvPr id="5" name="グループ化 4"/>
          <p:cNvGrpSpPr/>
          <p:nvPr/>
        </p:nvGrpSpPr>
        <p:grpSpPr>
          <a:xfrm>
            <a:off x="704988" y="4581128"/>
            <a:ext cx="1994804" cy="1420056"/>
            <a:chOff x="704988" y="4581128"/>
            <a:chExt cx="1994804" cy="1420056"/>
          </a:xfrm>
        </p:grpSpPr>
        <p:pic>
          <p:nvPicPr>
            <p:cNvPr id="2054" name="Picture 6" descr="Last but not least, an amendment to the Procurement Arrangement on the Vacuum Ultra-Violet (VUV) Edge Imaging Spectrometer was signed with the Korean Domestic Agency. (Click to view larger ver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988" y="4581128"/>
              <a:ext cx="1994804" cy="142005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8"/>
            <p:cNvSpPr txBox="1"/>
            <p:nvPr/>
          </p:nvSpPr>
          <p:spPr>
            <a:xfrm>
              <a:off x="728280" y="4591083"/>
              <a:ext cx="391454" cy="261610"/>
            </a:xfrm>
            <a:prstGeom prst="rect">
              <a:avLst/>
            </a:prstGeom>
            <a:solidFill>
              <a:srgbClr val="FF0000"/>
            </a:solidFill>
            <a:ln>
              <a:solidFill>
                <a:schemeClr val="tx1"/>
              </a:solidFill>
            </a:ln>
          </p:spPr>
          <p:txBody>
            <a:bodyPr wrap="none" rtlCol="0">
              <a:spAutoFit/>
            </a:bodyPr>
            <a:lstStyle/>
            <a:p>
              <a:r>
                <a:rPr lang="en-US" sz="1100" b="1" dirty="0" smtClean="0">
                  <a:solidFill>
                    <a:srgbClr val="FFFFFF"/>
                  </a:solidFill>
                </a:rPr>
                <a:t>KO</a:t>
              </a:r>
              <a:endParaRPr lang="en-US" sz="1100" b="1" dirty="0">
                <a:solidFill>
                  <a:srgbClr val="FFFFFF"/>
                </a:solidFill>
              </a:endParaRPr>
            </a:p>
          </p:txBody>
        </p:sp>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2048" y="1412776"/>
            <a:ext cx="2072172" cy="1387392"/>
          </a:xfrm>
          <a:prstGeom prst="rect">
            <a:avLst/>
          </a:prstGeom>
        </p:spPr>
      </p:pic>
      <p:grpSp>
        <p:nvGrpSpPr>
          <p:cNvPr id="7" name="グループ化 6"/>
          <p:cNvGrpSpPr/>
          <p:nvPr/>
        </p:nvGrpSpPr>
        <p:grpSpPr>
          <a:xfrm>
            <a:off x="7213563" y="2304168"/>
            <a:ext cx="1898084" cy="1404370"/>
            <a:chOff x="7213563" y="2204864"/>
            <a:chExt cx="1898084" cy="1404370"/>
          </a:xfrm>
        </p:grpSpPr>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3563" y="2204864"/>
              <a:ext cx="1898084" cy="140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8"/>
            <p:cNvSpPr txBox="1"/>
            <p:nvPr/>
          </p:nvSpPr>
          <p:spPr>
            <a:xfrm>
              <a:off x="8795535" y="2204864"/>
              <a:ext cx="316112" cy="261610"/>
            </a:xfrm>
            <a:prstGeom prst="rect">
              <a:avLst/>
            </a:prstGeom>
            <a:solidFill>
              <a:srgbClr val="FF0000"/>
            </a:solidFill>
            <a:ln>
              <a:solidFill>
                <a:schemeClr val="tx1"/>
              </a:solidFill>
            </a:ln>
          </p:spPr>
          <p:txBody>
            <a:bodyPr wrap="none" rtlCol="0">
              <a:spAutoFit/>
            </a:bodyPr>
            <a:lstStyle/>
            <a:p>
              <a:r>
                <a:rPr lang="en-US" sz="1100" b="1" dirty="0" smtClean="0">
                  <a:solidFill>
                    <a:srgbClr val="FFFFFF"/>
                  </a:solidFill>
                </a:rPr>
                <a:t>JA</a:t>
              </a:r>
              <a:endParaRPr lang="en-US" sz="1100" b="1" dirty="0">
                <a:solidFill>
                  <a:srgbClr val="FFFFFF"/>
                </a:solidFill>
              </a:endParaRPr>
            </a:p>
          </p:txBody>
        </p:sp>
      </p:grpSp>
      <p:sp>
        <p:nvSpPr>
          <p:cNvPr id="22" name="テキスト ボックス 18"/>
          <p:cNvSpPr txBox="1"/>
          <p:nvPr/>
        </p:nvSpPr>
        <p:spPr>
          <a:xfrm>
            <a:off x="2310766" y="1463355"/>
            <a:ext cx="344966" cy="261610"/>
          </a:xfrm>
          <a:prstGeom prst="rect">
            <a:avLst/>
          </a:prstGeom>
          <a:solidFill>
            <a:srgbClr val="FF0000"/>
          </a:solidFill>
          <a:ln>
            <a:solidFill>
              <a:schemeClr val="tx1"/>
            </a:solidFill>
          </a:ln>
        </p:spPr>
        <p:txBody>
          <a:bodyPr wrap="none" rtlCol="0">
            <a:spAutoFit/>
          </a:bodyPr>
          <a:lstStyle/>
          <a:p>
            <a:r>
              <a:rPr lang="en-US" sz="1100" b="1" dirty="0" smtClean="0">
                <a:solidFill>
                  <a:srgbClr val="FFFFFF"/>
                </a:solidFill>
              </a:rPr>
              <a:t>EU</a:t>
            </a:r>
            <a:endParaRPr lang="en-US" sz="1100" b="1" dirty="0">
              <a:solidFill>
                <a:srgbClr val="FFFFFF"/>
              </a:solidFill>
            </a:endParaRPr>
          </a:p>
        </p:txBody>
      </p:sp>
      <p:grpSp>
        <p:nvGrpSpPr>
          <p:cNvPr id="4" name="グループ化 3"/>
          <p:cNvGrpSpPr/>
          <p:nvPr/>
        </p:nvGrpSpPr>
        <p:grpSpPr>
          <a:xfrm>
            <a:off x="166809" y="2276872"/>
            <a:ext cx="1944612" cy="1456517"/>
            <a:chOff x="166809" y="2492459"/>
            <a:chExt cx="1944612" cy="1456517"/>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809" y="2492459"/>
              <a:ext cx="1944612" cy="145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テキスト ボックス 18"/>
            <p:cNvSpPr txBox="1"/>
            <p:nvPr/>
          </p:nvSpPr>
          <p:spPr>
            <a:xfrm>
              <a:off x="179512" y="2495790"/>
              <a:ext cx="399468" cy="261610"/>
            </a:xfrm>
            <a:prstGeom prst="rect">
              <a:avLst/>
            </a:prstGeom>
            <a:solidFill>
              <a:srgbClr val="FF0000"/>
            </a:solidFill>
            <a:ln>
              <a:solidFill>
                <a:schemeClr val="tx1"/>
              </a:solidFill>
            </a:ln>
          </p:spPr>
          <p:txBody>
            <a:bodyPr wrap="none" rtlCol="0">
              <a:spAutoFit/>
            </a:bodyPr>
            <a:lstStyle/>
            <a:p>
              <a:r>
                <a:rPr lang="en-US" sz="1100" b="1" dirty="0" smtClean="0">
                  <a:solidFill>
                    <a:srgbClr val="FFFFFF"/>
                  </a:solidFill>
                </a:rPr>
                <a:t>CN</a:t>
              </a:r>
              <a:endParaRPr lang="en-US" sz="1100" b="1" dirty="0">
                <a:solidFill>
                  <a:srgbClr val="FFFFFF"/>
                </a:solidFill>
              </a:endParaRPr>
            </a:p>
          </p:txBody>
        </p:sp>
      </p:grpSp>
      <p:grpSp>
        <p:nvGrpSpPr>
          <p:cNvPr id="12" name="グループ化 11"/>
          <p:cNvGrpSpPr/>
          <p:nvPr/>
        </p:nvGrpSpPr>
        <p:grpSpPr>
          <a:xfrm>
            <a:off x="5025671" y="1463355"/>
            <a:ext cx="1872208" cy="1350678"/>
            <a:chOff x="5025671" y="1463355"/>
            <a:chExt cx="1872208" cy="1350678"/>
          </a:xfrm>
        </p:grpSpPr>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5671" y="1477220"/>
              <a:ext cx="1872208" cy="13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18"/>
            <p:cNvSpPr txBox="1"/>
            <p:nvPr/>
          </p:nvSpPr>
          <p:spPr>
            <a:xfrm>
              <a:off x="6557160" y="1463355"/>
              <a:ext cx="340719" cy="288044"/>
            </a:xfrm>
            <a:prstGeom prst="rect">
              <a:avLst/>
            </a:prstGeom>
            <a:solidFill>
              <a:srgbClr val="FF0000"/>
            </a:solidFill>
            <a:ln>
              <a:solidFill>
                <a:schemeClr val="tx1"/>
              </a:solidFill>
            </a:ln>
          </p:spPr>
          <p:txBody>
            <a:bodyPr wrap="none" rtlCol="0">
              <a:spAutoFit/>
            </a:bodyPr>
            <a:lstStyle/>
            <a:p>
              <a:r>
                <a:rPr lang="en-US" sz="1100" b="1" dirty="0" smtClean="0">
                  <a:solidFill>
                    <a:srgbClr val="FFFFFF"/>
                  </a:solidFill>
                </a:rPr>
                <a:t>IN</a:t>
              </a:r>
              <a:endParaRPr lang="en-US" sz="1100" b="1" dirty="0">
                <a:solidFill>
                  <a:srgbClr val="FFFFFF"/>
                </a:solidFill>
              </a:endParaRPr>
            </a:p>
          </p:txBody>
        </p:sp>
      </p:grpSp>
      <p:grpSp>
        <p:nvGrpSpPr>
          <p:cNvPr id="9" name="グループ化 8"/>
          <p:cNvGrpSpPr/>
          <p:nvPr/>
        </p:nvGrpSpPr>
        <p:grpSpPr>
          <a:xfrm>
            <a:off x="3560493" y="4988409"/>
            <a:ext cx="2019619" cy="1333366"/>
            <a:chOff x="3405684" y="4988409"/>
            <a:chExt cx="2019619" cy="1333366"/>
          </a:xfrm>
        </p:grpSpPr>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5684" y="4988409"/>
              <a:ext cx="2019619" cy="133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テキスト ボックス 18"/>
            <p:cNvSpPr txBox="1"/>
            <p:nvPr/>
          </p:nvSpPr>
          <p:spPr>
            <a:xfrm>
              <a:off x="5096367" y="4988409"/>
              <a:ext cx="328936" cy="261610"/>
            </a:xfrm>
            <a:prstGeom prst="rect">
              <a:avLst/>
            </a:prstGeom>
            <a:solidFill>
              <a:srgbClr val="FF0000"/>
            </a:solidFill>
            <a:ln>
              <a:solidFill>
                <a:schemeClr val="tx1"/>
              </a:solidFill>
            </a:ln>
          </p:spPr>
          <p:txBody>
            <a:bodyPr wrap="none" rtlCol="0">
              <a:spAutoFit/>
            </a:bodyPr>
            <a:lstStyle/>
            <a:p>
              <a:r>
                <a:rPr lang="en-US" sz="1100" b="1" dirty="0" smtClean="0">
                  <a:solidFill>
                    <a:srgbClr val="FFFFFF"/>
                  </a:solidFill>
                </a:rPr>
                <a:t>RF</a:t>
              </a:r>
              <a:endParaRPr lang="en-US" sz="1100" b="1" dirty="0">
                <a:solidFill>
                  <a:srgbClr val="FFFFFF"/>
                </a:solidFill>
              </a:endParaRPr>
            </a:p>
          </p:txBody>
        </p:sp>
      </p:grpSp>
    </p:spTree>
    <p:extLst>
      <p:ext uri="{BB962C8B-B14F-4D97-AF65-F5344CB8AC3E}">
        <p14:creationId xmlns:p14="http://schemas.microsoft.com/office/powerpoint/2010/main" val="228878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358775" y="1412131"/>
            <a:ext cx="8426450" cy="5329237"/>
          </a:xfrm>
        </p:spPr>
        <p:txBody>
          <a:bodyPr/>
          <a:lstStyle/>
          <a:p>
            <a:pPr marL="444500" indent="-266700">
              <a:spcBef>
                <a:spcPts val="1000"/>
              </a:spcBef>
              <a:defRPr/>
            </a:pPr>
            <a:r>
              <a:rPr lang="en-GB" sz="2000" b="1" dirty="0" smtClean="0">
                <a:solidFill>
                  <a:srgbClr val="0033CC"/>
                </a:solidFill>
                <a:latin typeface="Arial"/>
                <a:cs typeface="Arial"/>
              </a:rPr>
              <a:t>Significant progress in modelling of physics processes underlying ELMs and ELM control</a:t>
            </a:r>
          </a:p>
          <a:p>
            <a:pPr marL="444500" indent="-266700">
              <a:spcBef>
                <a:spcPts val="1000"/>
              </a:spcBef>
              <a:defRPr/>
            </a:pPr>
            <a:r>
              <a:rPr lang="en-US" sz="2000" b="1" dirty="0">
                <a:solidFill>
                  <a:srgbClr val="0033CC"/>
                </a:solidFill>
                <a:latin typeface="Arial" pitchFamily="34" charset="0"/>
                <a:ea typeface="ＭＳ Ｐゴシック" pitchFamily="34" charset="-128"/>
              </a:rPr>
              <a:t>Disruption Mitigation System Conceptual Design</a:t>
            </a:r>
            <a:endParaRPr lang="en-GB" sz="2000" b="1" dirty="0" smtClean="0">
              <a:solidFill>
                <a:srgbClr val="0033CC"/>
              </a:solidFill>
              <a:latin typeface="Arial"/>
              <a:cs typeface="Arial"/>
            </a:endParaRPr>
          </a:p>
          <a:p>
            <a:pPr marL="444500" indent="-266700">
              <a:spcBef>
                <a:spcPts val="1000"/>
              </a:spcBef>
              <a:defRPr/>
            </a:pPr>
            <a:r>
              <a:rPr lang="en-GB" sz="2000" b="1" dirty="0" smtClean="0">
                <a:solidFill>
                  <a:srgbClr val="0033CC"/>
                </a:solidFill>
                <a:latin typeface="Arial"/>
                <a:cs typeface="Arial"/>
              </a:rPr>
              <a:t>Full revision of predicted heat loads on PFCs in support of First Wall and Tungsten Divertor design</a:t>
            </a:r>
          </a:p>
          <a:p>
            <a:pPr marL="444500" indent="-266700">
              <a:spcBef>
                <a:spcPts val="1000"/>
              </a:spcBef>
              <a:defRPr/>
            </a:pPr>
            <a:r>
              <a:rPr lang="en-GB" sz="2000" b="1" dirty="0" smtClean="0">
                <a:solidFill>
                  <a:srgbClr val="0033CC"/>
                </a:solidFill>
                <a:latin typeface="Arial"/>
                <a:cs typeface="Arial"/>
              </a:rPr>
              <a:t>Conceptual design of Plasma Control System moving towards completion</a:t>
            </a:r>
          </a:p>
          <a:p>
            <a:pPr marL="444500" indent="-266700">
              <a:spcBef>
                <a:spcPts val="1000"/>
              </a:spcBef>
              <a:defRPr/>
            </a:pPr>
            <a:r>
              <a:rPr lang="en-US" sz="2000" b="1" dirty="0" smtClean="0">
                <a:solidFill>
                  <a:srgbClr val="0033CC"/>
                </a:solidFill>
                <a:latin typeface="Arial"/>
                <a:cs typeface="Arial"/>
              </a:rPr>
              <a:t>Extensive experimental and modelling R&amp;D continuing in support of development of ITER disruption/ runaway electron mitigation systems</a:t>
            </a:r>
          </a:p>
        </p:txBody>
      </p:sp>
      <p:sp>
        <p:nvSpPr>
          <p:cNvPr id="4098" name="Rectangle 56"/>
          <p:cNvSpPr txBox="1">
            <a:spLocks noChangeArrowheads="1"/>
          </p:cNvSpPr>
          <p:nvPr/>
        </p:nvSpPr>
        <p:spPr bwMode="auto">
          <a:xfrm>
            <a:off x="1548680" y="585565"/>
            <a:ext cx="583163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Arial" pitchFamily="34" charset="0"/>
                <a:ea typeface="ＭＳ Ｐゴシック" pitchFamily="34" charset="-128"/>
              </a:defRPr>
            </a:lvl1pPr>
            <a:lvl2pPr marL="742950" indent="-285750" eaLnBrk="0" hangingPunct="0">
              <a:defRPr sz="4000" b="1">
                <a:solidFill>
                  <a:schemeClr val="tx1"/>
                </a:solidFill>
                <a:latin typeface="Arial" pitchFamily="34" charset="0"/>
                <a:ea typeface="ＭＳ Ｐゴシック" pitchFamily="34" charset="-128"/>
              </a:defRPr>
            </a:lvl2pPr>
            <a:lvl3pPr marL="1143000" indent="-228600" eaLnBrk="0" hangingPunct="0">
              <a:defRPr sz="4000" b="1">
                <a:solidFill>
                  <a:schemeClr val="tx1"/>
                </a:solidFill>
                <a:latin typeface="Arial" pitchFamily="34" charset="0"/>
                <a:ea typeface="ＭＳ Ｐゴシック" pitchFamily="34" charset="-128"/>
              </a:defRPr>
            </a:lvl3pPr>
            <a:lvl4pPr marL="1600200" indent="-228600" eaLnBrk="0" hangingPunct="0">
              <a:defRPr sz="4000" b="1">
                <a:solidFill>
                  <a:schemeClr val="tx1"/>
                </a:solidFill>
                <a:latin typeface="Arial" pitchFamily="34" charset="0"/>
                <a:ea typeface="ＭＳ Ｐゴシック" pitchFamily="34" charset="-128"/>
              </a:defRPr>
            </a:lvl4pPr>
            <a:lvl5pPr marL="2057400" indent="-228600" eaLnBrk="0" hangingPunct="0">
              <a:defRPr sz="4000" b="1">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eaLnBrk="1" hangingPunct="1">
              <a:lnSpc>
                <a:spcPct val="85000"/>
              </a:lnSpc>
            </a:pPr>
            <a:r>
              <a:rPr kumimoji="1" lang="en-US" sz="3000" dirty="0" smtClean="0">
                <a:solidFill>
                  <a:srgbClr val="0033CC"/>
                </a:solidFill>
              </a:rPr>
              <a:t>Challenges of Plasma Physics</a:t>
            </a:r>
            <a:endParaRPr kumimoji="1" lang="en-US" sz="3000" dirty="0">
              <a:solidFill>
                <a:srgbClr val="0033CC"/>
              </a:solidFill>
            </a:endParaRPr>
          </a:p>
        </p:txBody>
      </p:sp>
    </p:spTree>
    <p:extLst>
      <p:ext uri="{BB962C8B-B14F-4D97-AF65-F5344CB8AC3E}">
        <p14:creationId xmlns:p14="http://schemas.microsoft.com/office/powerpoint/2010/main" val="404709535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5"/>
          <p:cNvPicPr>
            <a:picLocks noChangeAspect="1"/>
          </p:cNvPicPr>
          <p:nvPr/>
        </p:nvPicPr>
        <p:blipFill>
          <a:blip r:embed="rId3">
            <a:extLst>
              <a:ext uri="{28A0092B-C50C-407E-A947-70E740481C1C}">
                <a14:useLocalDpi xmlns:a14="http://schemas.microsoft.com/office/drawing/2010/main" val="0"/>
              </a:ext>
            </a:extLst>
          </a:blip>
          <a:srcRect l="1869" r="2" b="3043"/>
          <a:stretch>
            <a:fillRect/>
          </a:stretch>
        </p:blipFill>
        <p:spPr bwMode="auto">
          <a:xfrm>
            <a:off x="762000" y="3200400"/>
            <a:ext cx="337502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56"/>
          <p:cNvSpPr txBox="1">
            <a:spLocks noChangeArrowheads="1"/>
          </p:cNvSpPr>
          <p:nvPr/>
        </p:nvSpPr>
        <p:spPr bwMode="auto">
          <a:xfrm>
            <a:off x="0" y="125413"/>
            <a:ext cx="9144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Arial" pitchFamily="34" charset="0"/>
                <a:ea typeface="ＭＳ Ｐゴシック" pitchFamily="34" charset="-128"/>
              </a:defRPr>
            </a:lvl1pPr>
            <a:lvl2pPr marL="742950" indent="-285750" eaLnBrk="0" hangingPunct="0">
              <a:defRPr sz="4000" b="1">
                <a:solidFill>
                  <a:schemeClr val="tx1"/>
                </a:solidFill>
                <a:latin typeface="Arial" pitchFamily="34" charset="0"/>
                <a:ea typeface="ＭＳ Ｐゴシック" pitchFamily="34" charset="-128"/>
              </a:defRPr>
            </a:lvl2pPr>
            <a:lvl3pPr marL="1143000" indent="-228600" eaLnBrk="0" hangingPunct="0">
              <a:defRPr sz="4000" b="1">
                <a:solidFill>
                  <a:schemeClr val="tx1"/>
                </a:solidFill>
                <a:latin typeface="Arial" pitchFamily="34" charset="0"/>
                <a:ea typeface="ＭＳ Ｐゴシック" pitchFamily="34" charset="-128"/>
              </a:defRPr>
            </a:lvl3pPr>
            <a:lvl4pPr marL="1600200" indent="-228600" eaLnBrk="0" hangingPunct="0">
              <a:defRPr sz="4000" b="1">
                <a:solidFill>
                  <a:schemeClr val="tx1"/>
                </a:solidFill>
                <a:latin typeface="Arial" pitchFamily="34" charset="0"/>
                <a:ea typeface="ＭＳ Ｐゴシック" pitchFamily="34" charset="-128"/>
              </a:defRPr>
            </a:lvl4pPr>
            <a:lvl5pPr marL="2057400" indent="-228600" eaLnBrk="0" hangingPunct="0">
              <a:defRPr sz="4000" b="1">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eaLnBrk="1" hangingPunct="1">
              <a:lnSpc>
                <a:spcPct val="85000"/>
              </a:lnSpc>
            </a:pPr>
            <a:r>
              <a:rPr kumimoji="1" lang="en-US" sz="3000">
                <a:solidFill>
                  <a:srgbClr val="0033CC"/>
                </a:solidFill>
              </a:rPr>
              <a:t>Non-linear Simulation of ELM Energy Deposition </a:t>
            </a:r>
          </a:p>
        </p:txBody>
      </p:sp>
      <p:pic>
        <p:nvPicPr>
          <p:cNvPr id="6147" name="Picture 6"/>
          <p:cNvPicPr>
            <a:picLocks noChangeAspect="1"/>
          </p:cNvPicPr>
          <p:nvPr/>
        </p:nvPicPr>
        <p:blipFill>
          <a:blip r:embed="rId4">
            <a:extLst>
              <a:ext uri="{28A0092B-C50C-407E-A947-70E740481C1C}">
                <a14:useLocalDpi xmlns:a14="http://schemas.microsoft.com/office/drawing/2010/main" val="0"/>
              </a:ext>
            </a:extLst>
          </a:blip>
          <a:srcRect l="5490" r="4572" b="5550"/>
          <a:stretch>
            <a:fillRect/>
          </a:stretch>
        </p:blipFill>
        <p:spPr bwMode="auto">
          <a:xfrm>
            <a:off x="4953000" y="3200400"/>
            <a:ext cx="3252788"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895600" y="5864225"/>
            <a:ext cx="4219575" cy="369888"/>
          </a:xfrm>
          <a:prstGeom prst="rect">
            <a:avLst/>
          </a:prstGeom>
          <a:noFill/>
        </p:spPr>
        <p:txBody>
          <a:bodyPr>
            <a:spAutoFit/>
          </a:bodyPr>
          <a:lstStyle/>
          <a:p>
            <a:pPr>
              <a:defRPr/>
            </a:pPr>
            <a:r>
              <a:rPr lang="en-GB" sz="1800" i="1" dirty="0">
                <a:solidFill>
                  <a:schemeClr val="tx2"/>
                </a:solidFill>
                <a:latin typeface="+mn-lt"/>
                <a:ea typeface="ＭＳ Ｐゴシック" charset="0"/>
                <a:cs typeface="ＭＳ Ｐゴシック" charset="0"/>
              </a:rPr>
              <a:t>Conductive ELM in ITER Q=10 plasma</a:t>
            </a:r>
          </a:p>
        </p:txBody>
      </p:sp>
      <p:sp>
        <p:nvSpPr>
          <p:cNvPr id="12" name="Content Placeholder 2"/>
          <p:cNvSpPr txBox="1">
            <a:spLocks/>
          </p:cNvSpPr>
          <p:nvPr/>
        </p:nvSpPr>
        <p:spPr bwMode="auto">
          <a:xfrm>
            <a:off x="152400" y="609600"/>
            <a:ext cx="8763000" cy="2590800"/>
          </a:xfrm>
          <a:prstGeom prst="rect">
            <a:avLst/>
          </a:prstGeom>
          <a:solidFill>
            <a:schemeClr val="bg1"/>
          </a:solidFill>
          <a:ln>
            <a:noFill/>
          </a:ln>
          <a:extLst>
            <a:ext uri="{FAA26D3D-D897-4be2-8F04-BA451C77F1D7}">
              <ma14:placeholderFlag xmlns:ma14="http://schemas.microsoft.com/office/mac/drawingml/2011/main" xmlns="" val="1"/>
            </a:ext>
          </a:extLst>
        </p:spPr>
        <p:txBody>
          <a:bodyPr/>
          <a:lstStyle>
            <a:lvl1pPr marL="266700" indent="-266700" eaLnBrk="0" hangingPunct="0">
              <a:defRPr sz="4000" b="1">
                <a:solidFill>
                  <a:schemeClr val="tx1"/>
                </a:solidFill>
                <a:latin typeface="Arial" pitchFamily="34" charset="0"/>
                <a:ea typeface="ＭＳ Ｐゴシック" pitchFamily="34" charset="-128"/>
              </a:defRPr>
            </a:lvl1pPr>
            <a:lvl2pPr marL="533400" indent="-266700" eaLnBrk="0" hangingPunct="0">
              <a:defRPr sz="4000" b="1">
                <a:solidFill>
                  <a:schemeClr val="tx1"/>
                </a:solidFill>
                <a:latin typeface="Arial" pitchFamily="34" charset="0"/>
                <a:ea typeface="ＭＳ Ｐゴシック" pitchFamily="34" charset="-128"/>
              </a:defRPr>
            </a:lvl2pPr>
            <a:lvl3pPr marL="1143000" indent="-228600" eaLnBrk="0" hangingPunct="0">
              <a:defRPr sz="4000" b="1">
                <a:solidFill>
                  <a:schemeClr val="tx1"/>
                </a:solidFill>
                <a:latin typeface="Arial" pitchFamily="34" charset="0"/>
                <a:ea typeface="ＭＳ Ｐゴシック" pitchFamily="34" charset="-128"/>
              </a:defRPr>
            </a:lvl3pPr>
            <a:lvl4pPr marL="1600200" indent="-228600" eaLnBrk="0" hangingPunct="0">
              <a:defRPr sz="4000" b="1">
                <a:solidFill>
                  <a:schemeClr val="tx1"/>
                </a:solidFill>
                <a:latin typeface="Arial" pitchFamily="34" charset="0"/>
                <a:ea typeface="ＭＳ Ｐゴシック" pitchFamily="34" charset="-128"/>
              </a:defRPr>
            </a:lvl4pPr>
            <a:lvl5pPr marL="2057400" indent="-228600" eaLnBrk="0" hangingPunct="0">
              <a:defRPr sz="4000" b="1">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4000" b="1">
                <a:solidFill>
                  <a:schemeClr val="tx1"/>
                </a:solidFill>
                <a:latin typeface="Arial" pitchFamily="34" charset="0"/>
                <a:ea typeface="ＭＳ Ｐゴシック" pitchFamily="34" charset="-128"/>
              </a:defRPr>
            </a:lvl9pPr>
          </a:lstStyle>
          <a:p>
            <a:pPr algn="l">
              <a:spcBef>
                <a:spcPct val="20000"/>
              </a:spcBef>
              <a:buFontTx/>
              <a:buChar char="•"/>
            </a:pPr>
            <a:r>
              <a:rPr lang="en-GB" sz="2000" dirty="0">
                <a:solidFill>
                  <a:srgbClr val="0033CC"/>
                </a:solidFill>
                <a:cs typeface="Arial" pitchFamily="34" charset="0"/>
              </a:rPr>
              <a:t>ELM simulations in ITER Q=10 plasma scenario (JOREK code)</a:t>
            </a:r>
          </a:p>
          <a:p>
            <a:pPr algn="l">
              <a:spcBef>
                <a:spcPct val="20000"/>
              </a:spcBef>
              <a:buFontTx/>
              <a:buChar char="•"/>
            </a:pPr>
            <a:r>
              <a:rPr lang="en-GB" sz="2000" dirty="0">
                <a:solidFill>
                  <a:srgbClr val="0033CC"/>
                </a:solidFill>
                <a:cs typeface="Arial" pitchFamily="34" charset="0"/>
              </a:rPr>
              <a:t>Conductive ELMs : </a:t>
            </a:r>
          </a:p>
          <a:p>
            <a:pPr lvl="1" algn="l">
              <a:spcBef>
                <a:spcPct val="20000"/>
              </a:spcBef>
              <a:buFontTx/>
              <a:buChar char="–"/>
            </a:pPr>
            <a:r>
              <a:rPr lang="en-GB" sz="1600" b="0" dirty="0">
                <a:solidFill>
                  <a:srgbClr val="0033CC"/>
                </a:solidFill>
                <a:cs typeface="Arial" pitchFamily="34" charset="0"/>
              </a:rPr>
              <a:t>large magnetic perturbation leads to </a:t>
            </a:r>
            <a:r>
              <a:rPr lang="en-GB" sz="1600" b="0" dirty="0" err="1">
                <a:solidFill>
                  <a:srgbClr val="0033CC"/>
                </a:solidFill>
                <a:cs typeface="Arial" pitchFamily="34" charset="0"/>
              </a:rPr>
              <a:t>ergodic</a:t>
            </a:r>
            <a:r>
              <a:rPr lang="en-GB" sz="1600" b="0" dirty="0">
                <a:solidFill>
                  <a:srgbClr val="0033CC"/>
                </a:solidFill>
                <a:cs typeface="Arial" pitchFamily="34" charset="0"/>
              </a:rPr>
              <a:t> edge with </a:t>
            </a:r>
            <a:r>
              <a:rPr lang="en-GB" sz="1600" b="0" dirty="0" err="1">
                <a:solidFill>
                  <a:srgbClr val="0033CC"/>
                </a:solidFill>
                <a:cs typeface="Arial" pitchFamily="34" charset="0"/>
              </a:rPr>
              <a:t>homoclinic</a:t>
            </a:r>
            <a:r>
              <a:rPr lang="en-GB" sz="1600" b="0" dirty="0">
                <a:solidFill>
                  <a:srgbClr val="0033CC"/>
                </a:solidFill>
                <a:cs typeface="Arial" pitchFamily="34" charset="0"/>
              </a:rPr>
              <a:t> tangles</a:t>
            </a:r>
          </a:p>
          <a:p>
            <a:pPr lvl="1" algn="l">
              <a:spcBef>
                <a:spcPct val="20000"/>
              </a:spcBef>
              <a:buFontTx/>
              <a:buChar char="–"/>
            </a:pPr>
            <a:r>
              <a:rPr lang="en-GB" sz="1600" b="0" dirty="0">
                <a:solidFill>
                  <a:srgbClr val="0033CC"/>
                </a:solidFill>
                <a:cs typeface="Arial" pitchFamily="34" charset="0"/>
              </a:rPr>
              <a:t>parallel conduction on perturbed magnetic field lines</a:t>
            </a:r>
          </a:p>
          <a:p>
            <a:pPr lvl="1" algn="l">
              <a:spcBef>
                <a:spcPct val="20000"/>
              </a:spcBef>
              <a:buFontTx/>
              <a:buChar char="–"/>
            </a:pPr>
            <a:r>
              <a:rPr lang="en-GB" sz="1600" b="0" dirty="0">
                <a:solidFill>
                  <a:srgbClr val="0033CC"/>
                </a:solidFill>
                <a:cs typeface="Arial" pitchFamily="34" charset="0"/>
              </a:rPr>
              <a:t>broadening of energy deposition scales with magnetic perturbation</a:t>
            </a:r>
          </a:p>
          <a:p>
            <a:pPr algn="l">
              <a:spcBef>
                <a:spcPct val="20000"/>
              </a:spcBef>
              <a:buFontTx/>
              <a:buChar char="•"/>
            </a:pPr>
            <a:r>
              <a:rPr lang="en-GB" sz="2000" dirty="0">
                <a:solidFill>
                  <a:srgbClr val="0033CC"/>
                </a:solidFill>
                <a:cs typeface="Arial" pitchFamily="34" charset="0"/>
              </a:rPr>
              <a:t>Convective ELMs: </a:t>
            </a:r>
          </a:p>
          <a:p>
            <a:pPr lvl="1" algn="l">
              <a:spcBef>
                <a:spcPct val="20000"/>
              </a:spcBef>
              <a:buFontTx/>
              <a:buChar char="–"/>
            </a:pPr>
            <a:r>
              <a:rPr lang="en-GB" sz="1600" b="0" dirty="0">
                <a:solidFill>
                  <a:srgbClr val="0033CC"/>
                </a:solidFill>
                <a:cs typeface="Arial" pitchFamily="34" charset="0"/>
              </a:rPr>
              <a:t>filament formation, energy density losses in parallel direction</a:t>
            </a:r>
          </a:p>
          <a:p>
            <a:pPr lvl="1" algn="l">
              <a:spcBef>
                <a:spcPct val="20000"/>
              </a:spcBef>
              <a:buFontTx/>
              <a:buChar char="–"/>
            </a:pPr>
            <a:r>
              <a:rPr lang="en-GB" sz="1600" b="0" dirty="0">
                <a:solidFill>
                  <a:srgbClr val="0033CC"/>
                </a:solidFill>
                <a:cs typeface="Arial" pitchFamily="34" charset="0"/>
              </a:rPr>
              <a:t>broadening energy deposition due to radial distance travelled relative to parallel transport</a:t>
            </a:r>
          </a:p>
          <a:p>
            <a:pPr lvl="1" algn="l">
              <a:spcBef>
                <a:spcPct val="20000"/>
              </a:spcBef>
              <a:buFontTx/>
              <a:buChar char="–"/>
            </a:pPr>
            <a:endParaRPr lang="en-GB" sz="1800" dirty="0">
              <a:latin typeface="Times New Roman" pitchFamily="18" charset="0"/>
            </a:endParaRPr>
          </a:p>
        </p:txBody>
      </p:sp>
    </p:spTree>
    <p:extLst>
      <p:ext uri="{BB962C8B-B14F-4D97-AF65-F5344CB8AC3E}">
        <p14:creationId xmlns:p14="http://schemas.microsoft.com/office/powerpoint/2010/main" val="3226241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8941</TotalTime>
  <Words>2151</Words>
  <Application>Microsoft Office PowerPoint</Application>
  <PresentationFormat>画面に合わせる (4:3)</PresentationFormat>
  <Paragraphs>255</Paragraphs>
  <Slides>23</Slides>
  <Notes>7</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23</vt:i4>
      </vt:variant>
    </vt:vector>
  </HeadingPairs>
  <TitlesOfParts>
    <vt:vector size="25" baseType="lpstr">
      <vt:lpstr>ITER_PPTemplate (2)</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New SMP Lifecycle Forecast</vt:lpstr>
      <vt:lpstr>Procurement Arrangements (PA) are important milestones </vt:lpstr>
      <vt:lpstr>PowerPoint プレゼンテーション</vt:lpstr>
      <vt:lpstr>PowerPoint プレゼンテーション</vt:lpstr>
      <vt:lpstr>Disruption Mitigation System Conceptual Design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Buildings and Site Infrastructure</vt:lpstr>
      <vt:lpstr>PowerPoint プレゼンテーション</vt:lpstr>
      <vt:lpstr>PowerPoint プレゼンテーション</vt:lpstr>
      <vt:lpstr>PowerPoint プレゼンテーション</vt:lpstr>
      <vt:lpstr>Safety and Licensing</vt:lpstr>
      <vt:lpstr>In Summary</vt:lpstr>
    </vt:vector>
  </TitlesOfParts>
  <Company>ITER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Osamu.Motojima@iter.org</dc:creator>
  <cp:lastModifiedBy>Osamu Motojima</cp:lastModifiedBy>
  <cp:revision>430</cp:revision>
  <cp:lastPrinted>2012-10-04T17:45:05Z</cp:lastPrinted>
  <dcterms:created xsi:type="dcterms:W3CDTF">2008-09-02T15:06:07Z</dcterms:created>
  <dcterms:modified xsi:type="dcterms:W3CDTF">2012-10-07T01:59:26Z</dcterms:modified>
</cp:coreProperties>
</file>