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87" r:id="rId3"/>
    <p:sldId id="415" r:id="rId4"/>
    <p:sldId id="416" r:id="rId5"/>
    <p:sldId id="417" r:id="rId6"/>
    <p:sldId id="418" r:id="rId7"/>
    <p:sldId id="422" r:id="rId8"/>
    <p:sldId id="419" r:id="rId9"/>
    <p:sldId id="425" r:id="rId10"/>
    <p:sldId id="395" r:id="rId11"/>
    <p:sldId id="420" r:id="rId12"/>
    <p:sldId id="366" r:id="rId13"/>
    <p:sldId id="424" r:id="rId14"/>
    <p:sldId id="377" r:id="rId15"/>
    <p:sldId id="378" r:id="rId16"/>
    <p:sldId id="388" r:id="rId17"/>
    <p:sldId id="426" r:id="rId18"/>
    <p:sldId id="412" r:id="rId19"/>
    <p:sldId id="351" r:id="rId20"/>
    <p:sldId id="381" r:id="rId21"/>
    <p:sldId id="402" r:id="rId22"/>
  </p:sldIdLst>
  <p:sldSz cx="9144000" cy="6858000" type="screen4x3"/>
  <p:notesSz cx="6883400" cy="94361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FF"/>
    <a:srgbClr val="00FF00"/>
    <a:srgbClr val="FFFFFF"/>
    <a:srgbClr val="66FF66"/>
    <a:srgbClr val="FFFFCC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5847" autoAdjust="0"/>
  </p:normalViewPr>
  <p:slideViewPr>
    <p:cSldViewPr>
      <p:cViewPr varScale="1">
        <p:scale>
          <a:sx n="104" d="100"/>
          <a:sy n="104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7" tIns="46247" rIns="92497" bIns="462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752" y="0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7" tIns="46247" rIns="92497" bIns="462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63341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7" tIns="46247" rIns="92497" bIns="462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752" y="8963341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7" tIns="46247" rIns="92497" bIns="462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9920EC-DF70-4776-BBAF-9E40E606D0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09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17" tIns="44957" rIns="89917" bIns="44957" numCol="1" anchor="t" anchorCtr="0" compatLnSpc="1">
            <a:prstTxWarp prst="textNoShape">
              <a:avLst/>
            </a:prstTxWarp>
          </a:bodyPr>
          <a:lstStyle>
            <a:lvl1pPr defTabSz="89936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378" y="0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17" tIns="44957" rIns="89917" bIns="44957" numCol="1" anchor="t" anchorCtr="0" compatLnSpc="1">
            <a:prstTxWarp prst="textNoShape">
              <a:avLst/>
            </a:prstTxWarp>
          </a:bodyPr>
          <a:lstStyle>
            <a:lvl1pPr algn="r" defTabSz="89936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708025"/>
            <a:ext cx="4718050" cy="3538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3" y="4482467"/>
            <a:ext cx="5048694" cy="42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17" tIns="44957" rIns="89917" bIns="44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64932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17" tIns="44957" rIns="89917" bIns="44957" numCol="1" anchor="b" anchorCtr="0" compatLnSpc="1">
            <a:prstTxWarp prst="textNoShape">
              <a:avLst/>
            </a:prstTxWarp>
          </a:bodyPr>
          <a:lstStyle>
            <a:lvl1pPr defTabSz="89936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378" y="8964932"/>
            <a:ext cx="2983024" cy="4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17" tIns="44957" rIns="89917" bIns="44957" numCol="1" anchor="b" anchorCtr="0" compatLnSpc="1">
            <a:prstTxWarp prst="textNoShape">
              <a:avLst/>
            </a:prstTxWarp>
          </a:bodyPr>
          <a:lstStyle>
            <a:lvl1pPr algn="r" defTabSz="899365">
              <a:defRPr sz="1200"/>
            </a:lvl1pPr>
          </a:lstStyle>
          <a:p>
            <a:pPr>
              <a:defRPr/>
            </a:pPr>
            <a:fld id="{3A56BE20-E39A-4C7F-BFF3-6F4C3BEB88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76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613" indent="-289081" defTabSz="8977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6326" indent="-231265" defTabSz="89776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8857" indent="-231265" defTabSz="89776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1387" indent="-231265" defTabSz="89776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391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644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898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151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F58EE-0BD6-44B0-B695-8989AEFB05A8}" type="slidenum">
              <a:rPr lang="de-DE" sz="1200">
                <a:solidFill>
                  <a:srgbClr val="000000"/>
                </a:solidFill>
              </a:rPr>
              <a:pPr/>
              <a:t>11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17" y="4482467"/>
            <a:ext cx="5507371" cy="42468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0925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76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613" indent="-289081" defTabSz="8977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6326" indent="-231265" defTabSz="89776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8857" indent="-231265" defTabSz="89776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1387" indent="-231265" defTabSz="89776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391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644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898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151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F58EE-0BD6-44B0-B695-8989AEFB05A8}" type="slidenum">
              <a:rPr lang="de-DE" sz="1200">
                <a:solidFill>
                  <a:srgbClr val="000000"/>
                </a:solidFill>
              </a:rPr>
              <a:pPr/>
              <a:t>12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17" y="4482467"/>
            <a:ext cx="5507371" cy="42468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0925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76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613" indent="-289081" defTabSz="8977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6326" indent="-231265" defTabSz="89776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8857" indent="-231265" defTabSz="89776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1387" indent="-231265" defTabSz="89776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391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644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898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151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5BC7FC-06B0-4817-998F-6485FFD846AF}" type="slidenum">
              <a:rPr lang="de-DE" sz="1200">
                <a:solidFill>
                  <a:srgbClr val="000000"/>
                </a:solidFill>
              </a:rPr>
              <a:pPr/>
              <a:t>13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17" y="4482467"/>
            <a:ext cx="5507371" cy="42468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0925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76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613" indent="-289081" defTabSz="8977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6326" indent="-231265" defTabSz="89776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8857" indent="-231265" defTabSz="89776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1387" indent="-231265" defTabSz="89776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391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644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898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151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384F41-42D9-4EDA-B3D8-75870CC596F4}" type="slidenum">
              <a:rPr lang="de-DE" sz="1200">
                <a:solidFill>
                  <a:srgbClr val="000000"/>
                </a:solidFill>
              </a:rPr>
              <a:pPr/>
              <a:t>14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17" y="4482467"/>
            <a:ext cx="5507371" cy="42468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0925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23392-8044-46B5-980F-3675DAFF6850}" type="slidenum">
              <a:rPr lang="de-DE" sz="1200">
                <a:solidFill>
                  <a:srgbClr val="000000"/>
                </a:solidFill>
              </a:rPr>
              <a:pPr/>
              <a:t>15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23392-8044-46B5-980F-3675DAFF6850}" type="slidenum">
              <a:rPr lang="de-DE" sz="1200">
                <a:solidFill>
                  <a:srgbClr val="000000"/>
                </a:solidFill>
              </a:rPr>
              <a:pPr/>
              <a:t>16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181C1A-448D-462D-A5B4-6BABD2A40E47}" type="slidenum">
              <a:rPr lang="de-DE" sz="1200">
                <a:solidFill>
                  <a:srgbClr val="000000"/>
                </a:solidFill>
              </a:rPr>
              <a:pPr/>
              <a:t>17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15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613" indent="-289081" defTabSz="89615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6326" indent="-231265" defTabSz="89615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8857" indent="-231265" defTabSz="89615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1387" indent="-231265" defTabSz="89615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3918" indent="-231265" defTabSz="896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6448" indent="-231265" defTabSz="896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8980" indent="-231265" defTabSz="896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1510" indent="-231265" defTabSz="896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8D792-0EB4-4C70-99B2-61BA5EE08C5E}" type="slidenum">
              <a:rPr lang="de-DE" sz="1200">
                <a:solidFill>
                  <a:srgbClr val="000000"/>
                </a:solidFill>
              </a:rPr>
              <a:pPr/>
              <a:t>18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17" y="4482467"/>
            <a:ext cx="5507371" cy="4246882"/>
          </a:xfrm>
          <a:noFill/>
        </p:spPr>
        <p:txBody>
          <a:bodyPr wrap="none" anchor="ctr"/>
          <a:lstStyle/>
          <a:p>
            <a:pPr defTabSz="425593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E1C7-8434-4EBE-AAA4-4AE54B7E96A1}" type="slidenum">
              <a:rPr lang="de-DE"/>
              <a:pPr/>
              <a:t>19</a:t>
            </a:fld>
            <a:endParaRPr lang="de-DE"/>
          </a:p>
        </p:txBody>
      </p:sp>
      <p:sp>
        <p:nvSpPr>
          <p:cNvPr id="4904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490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017" y="4482467"/>
            <a:ext cx="5507371" cy="424688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76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1613" indent="-289081" defTabSz="89776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6326" indent="-231265" defTabSz="89776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8857" indent="-231265" defTabSz="89776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81387" indent="-231265" defTabSz="89776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391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6448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898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1510" indent="-231265" defTabSz="897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31E2DA-C790-41CE-B87E-9BE49786CF02}" type="slidenum">
              <a:rPr lang="de-DE" sz="1200">
                <a:solidFill>
                  <a:srgbClr val="000000"/>
                </a:solidFill>
              </a:rPr>
              <a:pPr/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529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19638" cy="3540125"/>
          </a:xfrm>
          <a:ln/>
        </p:spPr>
      </p:sp>
      <p:sp>
        <p:nvSpPr>
          <p:cNvPr id="55300" name="Notizenplatzhalter 2"/>
          <p:cNvSpPr>
            <a:spLocks noGrp="1"/>
          </p:cNvSpPr>
          <p:nvPr>
            <p:ph type="body" idx="1"/>
          </p:nvPr>
        </p:nvSpPr>
        <p:spPr>
          <a:xfrm>
            <a:off x="917353" y="4482467"/>
            <a:ext cx="5048694" cy="4246882"/>
          </a:xfrm>
          <a:noFill/>
        </p:spPr>
        <p:txBody>
          <a:bodyPr lIns="89364" tIns="44683" rIns="89364" bIns="44683"/>
          <a:lstStyle/>
          <a:p>
            <a:endParaRPr lang="en-GB" smtClean="0"/>
          </a:p>
        </p:txBody>
      </p:sp>
      <p:sp>
        <p:nvSpPr>
          <p:cNvPr id="55301" name="Foliennummernplatzhalter 3"/>
          <p:cNvSpPr txBox="1">
            <a:spLocks noGrp="1"/>
          </p:cNvSpPr>
          <p:nvPr/>
        </p:nvSpPr>
        <p:spPr bwMode="auto">
          <a:xfrm>
            <a:off x="3898750" y="8964932"/>
            <a:ext cx="2984650" cy="47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64" tIns="44683" rIns="89364" bIns="44683" anchor="b"/>
          <a:lstStyle>
            <a:lvl1pPr defTabSz="9493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84DBE6-C765-4CA2-9251-658A6669698F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/>
              <a:t>9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66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817" indent="-285699" defTabSz="898366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2798" indent="-228560" defTabSz="898366">
              <a:defRPr sz="800">
                <a:solidFill>
                  <a:schemeClr val="tx1"/>
                </a:solidFill>
                <a:latin typeface="Arial" charset="0"/>
              </a:defRPr>
            </a:lvl3pPr>
            <a:lvl4pPr marL="1599917" indent="-228560" defTabSz="898366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035" indent="-228560" defTabSz="898366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155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274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8393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5512" indent="-228560" defTabSz="898366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8552-33C7-4FAA-A1DC-E53F9916883D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708025"/>
            <a:ext cx="4714875" cy="3536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0" y="4483101"/>
            <a:ext cx="5508625" cy="42465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188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10D4-0911-426F-B06B-8ED22E25E8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5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8151-2C76-473E-BC7C-E14D6C4421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03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FCA7-1FD0-4EF3-BDED-7663E7ED8F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08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0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6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909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54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68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06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98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958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B3E2-41CC-4653-ABD8-23B67851E8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07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14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7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4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146E-8BF9-4061-8188-E8BDD64A25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65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72BE-1C11-42A5-B7CF-4D63C27C38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1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4F98-399B-44F7-A56D-6F720B4329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1654-AC31-4369-AA47-94A6771C8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77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217F-3A12-477B-B11C-A266BBB4BE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15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DA06-B113-4A88-956A-44A19B709B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10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8EC7-AF92-4F26-B35D-84A7087A45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1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5F5AC8B-536B-4936-AD33-0DEFABA3BB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152400" y="152400"/>
            <a:ext cx="8839200" cy="762000"/>
            <a:chOff x="-34" y="96"/>
            <a:chExt cx="6032" cy="480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-34" y="576"/>
              <a:ext cx="6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-34" y="96"/>
              <a:ext cx="6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32" name="Picture 12" descr="ipp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9075"/>
            <a:ext cx="685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mpgminerva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1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 userDrawn="1"/>
        </p:nvGrpSpPr>
        <p:grpSpPr bwMode="auto">
          <a:xfrm>
            <a:off x="228600" y="152400"/>
            <a:ext cx="8693150" cy="685800"/>
            <a:chOff x="144" y="96"/>
            <a:chExt cx="5476" cy="432"/>
          </a:xfrm>
        </p:grpSpPr>
        <p:pic>
          <p:nvPicPr>
            <p:cNvPr id="2051" name="Picture 8" descr="IPP_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44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Line 9"/>
            <p:cNvSpPr>
              <a:spLocks noChangeShapeType="1"/>
            </p:cNvSpPr>
            <p:nvPr/>
          </p:nvSpPr>
          <p:spPr bwMode="auto">
            <a:xfrm>
              <a:off x="162" y="528"/>
              <a:ext cx="54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3" name="Line 10"/>
            <p:cNvSpPr>
              <a:spLocks noChangeShapeType="1"/>
            </p:cNvSpPr>
            <p:nvPr/>
          </p:nvSpPr>
          <p:spPr bwMode="auto">
            <a:xfrm>
              <a:off x="144" y="96"/>
              <a:ext cx="54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054" name="Picture 11" descr="mpgminerva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1"/>
              <a:ext cx="37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8"/>
          <p:cNvSpPr txBox="1">
            <a:spLocks noChangeArrowheads="1"/>
          </p:cNvSpPr>
          <p:nvPr/>
        </p:nvSpPr>
        <p:spPr bwMode="auto">
          <a:xfrm>
            <a:off x="395288" y="1374442"/>
            <a:ext cx="820896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/>
              <a:t>Physics Guidelines for a </a:t>
            </a:r>
            <a:r>
              <a:rPr lang="en-US" sz="2800" b="1" dirty="0" err="1" smtClean="0"/>
              <a:t>Tokamak</a:t>
            </a:r>
            <a:r>
              <a:rPr lang="en-US" sz="2800" b="1" dirty="0"/>
              <a:t> </a:t>
            </a:r>
            <a:r>
              <a:rPr lang="en-US" sz="2800" b="1" dirty="0" smtClean="0"/>
              <a:t>DEMO</a:t>
            </a:r>
          </a:p>
          <a:p>
            <a:pPr algn="ctr"/>
            <a:endParaRPr lang="de-DE" b="1" dirty="0"/>
          </a:p>
          <a:p>
            <a:pPr algn="ctr"/>
            <a:r>
              <a:rPr lang="de-DE" sz="1800" baseline="30000" dirty="0" smtClean="0"/>
              <a:t>1</a:t>
            </a:r>
            <a:r>
              <a:rPr lang="de-DE" sz="1800" dirty="0" smtClean="0"/>
              <a:t>H. </a:t>
            </a:r>
            <a:r>
              <a:rPr lang="de-DE" sz="1800" dirty="0" err="1" smtClean="0"/>
              <a:t>Zohm</a:t>
            </a:r>
            <a:r>
              <a:rPr lang="de-DE" sz="1800" dirty="0" smtClean="0"/>
              <a:t>, </a:t>
            </a:r>
            <a:r>
              <a:rPr lang="de-DE" sz="1800" baseline="30000" dirty="0" smtClean="0"/>
              <a:t>1</a:t>
            </a:r>
            <a:r>
              <a:rPr lang="de-DE" sz="1800" dirty="0" smtClean="0"/>
              <a:t>C. </a:t>
            </a:r>
            <a:r>
              <a:rPr lang="de-DE" sz="1800" dirty="0" err="1" smtClean="0"/>
              <a:t>Angioni</a:t>
            </a:r>
            <a:r>
              <a:rPr lang="de-DE" sz="1800" dirty="0" smtClean="0"/>
              <a:t>, </a:t>
            </a:r>
            <a:r>
              <a:rPr lang="de-DE" sz="1800" baseline="30000" dirty="0" smtClean="0"/>
              <a:t>1</a:t>
            </a:r>
            <a:r>
              <a:rPr lang="de-DE" sz="1800" dirty="0" smtClean="0"/>
              <a:t>E. Fable, </a:t>
            </a:r>
            <a:r>
              <a:rPr lang="de-DE" sz="1800" baseline="30000" dirty="0" smtClean="0"/>
              <a:t>2</a:t>
            </a:r>
            <a:r>
              <a:rPr lang="de-DE" sz="1800" dirty="0" smtClean="0"/>
              <a:t>G. </a:t>
            </a:r>
            <a:r>
              <a:rPr lang="de-DE" sz="1800" dirty="0" err="1" smtClean="0"/>
              <a:t>Federici</a:t>
            </a:r>
            <a:r>
              <a:rPr lang="de-DE" sz="1800" dirty="0" smtClean="0"/>
              <a:t>, </a:t>
            </a:r>
            <a:r>
              <a:rPr lang="de-DE" sz="1800" baseline="30000" dirty="0" smtClean="0"/>
              <a:t>3</a:t>
            </a:r>
            <a:r>
              <a:rPr lang="de-DE" sz="1800" dirty="0" smtClean="0"/>
              <a:t>G. </a:t>
            </a:r>
            <a:r>
              <a:rPr lang="de-DE" sz="1800" dirty="0" err="1" smtClean="0"/>
              <a:t>Gantenbein</a:t>
            </a:r>
            <a:r>
              <a:rPr lang="de-DE" sz="1800" dirty="0" smtClean="0"/>
              <a:t>, </a:t>
            </a:r>
            <a:r>
              <a:rPr lang="de-DE" sz="1800" baseline="30000" dirty="0" smtClean="0"/>
              <a:t>1</a:t>
            </a:r>
            <a:r>
              <a:rPr lang="de-DE" sz="1800" dirty="0" smtClean="0"/>
              <a:t>T. Hartmann, </a:t>
            </a:r>
          </a:p>
          <a:p>
            <a:pPr algn="ctr"/>
            <a:r>
              <a:rPr lang="de-DE" sz="1800" baseline="30000" dirty="0" smtClean="0"/>
              <a:t>1</a:t>
            </a:r>
            <a:r>
              <a:rPr lang="de-DE" sz="1800" dirty="0" smtClean="0"/>
              <a:t>K. Lackner, </a:t>
            </a:r>
            <a:r>
              <a:rPr lang="de-DE" sz="1800" baseline="30000" dirty="0" smtClean="0"/>
              <a:t>1</a:t>
            </a:r>
            <a:r>
              <a:rPr lang="de-DE" sz="1800" dirty="0" smtClean="0"/>
              <a:t>E. </a:t>
            </a:r>
            <a:r>
              <a:rPr lang="de-DE" sz="1800" dirty="0" err="1" smtClean="0"/>
              <a:t>Poli</a:t>
            </a:r>
            <a:r>
              <a:rPr lang="de-DE" sz="1800" dirty="0" smtClean="0"/>
              <a:t>, </a:t>
            </a:r>
            <a:r>
              <a:rPr lang="de-DE" sz="1800" baseline="30000" dirty="0" smtClean="0"/>
              <a:t>4</a:t>
            </a:r>
            <a:r>
              <a:rPr lang="de-DE" sz="1800" dirty="0" smtClean="0"/>
              <a:t>L. Porte, </a:t>
            </a:r>
            <a:r>
              <a:rPr lang="de-DE" sz="1800" baseline="30000" dirty="0" smtClean="0"/>
              <a:t>4</a:t>
            </a:r>
            <a:r>
              <a:rPr lang="de-DE" sz="1800" dirty="0" smtClean="0"/>
              <a:t>O. Sauter, </a:t>
            </a:r>
            <a:r>
              <a:rPr lang="de-DE" sz="1800" baseline="30000" dirty="0" smtClean="0"/>
              <a:t>5</a:t>
            </a:r>
            <a:r>
              <a:rPr lang="de-DE" sz="1800" dirty="0" smtClean="0"/>
              <a:t>D. Ward, </a:t>
            </a:r>
            <a:r>
              <a:rPr lang="de-DE" sz="1800" baseline="30000" dirty="0" smtClean="0"/>
              <a:t>1</a:t>
            </a:r>
            <a:r>
              <a:rPr lang="de-DE" sz="1800" dirty="0" smtClean="0"/>
              <a:t>M. Wischmeier</a:t>
            </a:r>
          </a:p>
          <a:p>
            <a:pPr algn="ctr"/>
            <a:endParaRPr lang="de-DE" sz="1200" b="1" dirty="0"/>
          </a:p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MPI for Plasma Physics, D-85748 </a:t>
            </a:r>
            <a:r>
              <a:rPr lang="en-US" sz="1400" dirty="0" err="1"/>
              <a:t>Garching</a:t>
            </a:r>
            <a:r>
              <a:rPr lang="en-US" sz="1400" dirty="0"/>
              <a:t>, Germany, EURATOM Association</a:t>
            </a:r>
            <a:endParaRPr lang="de-DE" sz="1400" dirty="0"/>
          </a:p>
          <a:p>
            <a:pPr algn="ctr"/>
            <a:r>
              <a:rPr lang="en-US" sz="1400" baseline="30000" dirty="0"/>
              <a:t>2</a:t>
            </a:r>
            <a:r>
              <a:rPr lang="en-US" sz="1400" dirty="0"/>
              <a:t>EFDA PPP&amp;T Department, D-85748 </a:t>
            </a:r>
            <a:r>
              <a:rPr lang="en-US" sz="1400" dirty="0" err="1"/>
              <a:t>Garching</a:t>
            </a:r>
            <a:r>
              <a:rPr lang="en-US" sz="1400" dirty="0"/>
              <a:t>, Germany</a:t>
            </a:r>
            <a:endParaRPr lang="de-DE" sz="1400" dirty="0"/>
          </a:p>
          <a:p>
            <a:pPr algn="ctr"/>
            <a:r>
              <a:rPr lang="en-US" sz="1400" baseline="30000" dirty="0"/>
              <a:t>3</a:t>
            </a:r>
            <a:r>
              <a:rPr lang="en-US" sz="1400" dirty="0"/>
              <a:t>KIT, IHM, D-76021 Karlsruhe, Germany, EURATOM Association</a:t>
            </a:r>
            <a:endParaRPr lang="de-DE" sz="1400" dirty="0"/>
          </a:p>
          <a:p>
            <a:pPr algn="ctr"/>
            <a:r>
              <a:rPr lang="en-US" sz="1400" baseline="30000" dirty="0"/>
              <a:t>4</a:t>
            </a:r>
            <a:r>
              <a:rPr lang="en-US" sz="1400" dirty="0"/>
              <a:t>CRPP, EPFL, CH-1015 Lausanne, EURATOM Association</a:t>
            </a:r>
            <a:endParaRPr lang="de-DE" sz="1400" dirty="0"/>
          </a:p>
          <a:p>
            <a:pPr algn="ctr"/>
            <a:r>
              <a:rPr lang="en-US" sz="1400" baseline="30000" dirty="0"/>
              <a:t>5</a:t>
            </a:r>
            <a:r>
              <a:rPr lang="en-US" sz="1400" dirty="0"/>
              <a:t>CCFE </a:t>
            </a:r>
            <a:r>
              <a:rPr lang="en-US" sz="1400" dirty="0" err="1"/>
              <a:t>Culham</a:t>
            </a:r>
            <a:r>
              <a:rPr lang="en-US" sz="1400" dirty="0"/>
              <a:t>, </a:t>
            </a:r>
            <a:r>
              <a:rPr lang="en-US" sz="1400" dirty="0" err="1"/>
              <a:t>Oxfordshire</a:t>
            </a:r>
            <a:r>
              <a:rPr lang="en-US" sz="1400" dirty="0"/>
              <a:t> OX14 3DB, United Kingdom, EURATOM Association </a:t>
            </a:r>
            <a:endParaRPr lang="de-DE" sz="1400" dirty="0"/>
          </a:p>
          <a:p>
            <a:pPr algn="ctr"/>
            <a:endParaRPr lang="de-DE" sz="1200" b="1" dirty="0" smtClean="0"/>
          </a:p>
          <a:p>
            <a:pPr algn="ctr"/>
            <a:endParaRPr lang="de-DE" sz="1200" b="1" dirty="0"/>
          </a:p>
          <a:p>
            <a:pPr algn="ctr">
              <a:buFontTx/>
              <a:buChar char="•"/>
            </a:pP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Introduction</a:t>
            </a:r>
            <a:r>
              <a:rPr lang="de-DE" sz="2000" dirty="0">
                <a:solidFill>
                  <a:srgbClr val="0000CC"/>
                </a:solidFill>
              </a:rPr>
              <a:t>: </a:t>
            </a:r>
            <a:r>
              <a:rPr lang="de-DE" sz="2000" dirty="0" smtClean="0">
                <a:solidFill>
                  <a:srgbClr val="0000CC"/>
                </a:solidFill>
              </a:rPr>
              <a:t>ITER </a:t>
            </a:r>
            <a:r>
              <a:rPr lang="de-DE" sz="2000" dirty="0" err="1" smtClean="0">
                <a:solidFill>
                  <a:srgbClr val="0000CC"/>
                </a:solidFill>
              </a:rPr>
              <a:t>Physics</a:t>
            </a:r>
            <a:r>
              <a:rPr lang="de-DE" sz="2000" dirty="0" smtClean="0">
                <a:solidFill>
                  <a:srgbClr val="0000CC"/>
                </a:solidFill>
              </a:rPr>
              <a:t> Guidelines</a:t>
            </a:r>
            <a:endParaRPr lang="de-DE" sz="2000" dirty="0">
              <a:solidFill>
                <a:srgbClr val="0000CC"/>
              </a:solidFill>
            </a:endParaRPr>
          </a:p>
          <a:p>
            <a:pPr algn="ctr">
              <a:buFontTx/>
              <a:buChar char="•"/>
            </a:pPr>
            <a:endParaRPr lang="de-DE" sz="800" dirty="0">
              <a:solidFill>
                <a:srgbClr val="0000CC"/>
              </a:solidFill>
            </a:endParaRPr>
          </a:p>
          <a:p>
            <a:pPr algn="ctr">
              <a:buFontTx/>
              <a:buChar char="•"/>
            </a:pP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Towards</a:t>
            </a:r>
            <a:r>
              <a:rPr lang="de-DE" sz="2000" dirty="0" smtClean="0">
                <a:solidFill>
                  <a:srgbClr val="0000CC"/>
                </a:solidFill>
              </a:rPr>
              <a:t> DEMO </a:t>
            </a:r>
            <a:r>
              <a:rPr lang="de-DE" sz="2000" dirty="0" err="1" smtClean="0">
                <a:solidFill>
                  <a:srgbClr val="0000CC"/>
                </a:solidFill>
              </a:rPr>
              <a:t>Physics</a:t>
            </a:r>
            <a:r>
              <a:rPr lang="de-DE" sz="2000" dirty="0" smtClean="0">
                <a:solidFill>
                  <a:srgbClr val="0000CC"/>
                </a:solidFill>
              </a:rPr>
              <a:t> Guidelines</a:t>
            </a:r>
            <a:endParaRPr lang="de-DE" sz="2000" dirty="0">
              <a:solidFill>
                <a:srgbClr val="0000CC"/>
              </a:solidFill>
            </a:endParaRPr>
          </a:p>
          <a:p>
            <a:pPr algn="ctr">
              <a:buFontTx/>
              <a:buChar char="•"/>
            </a:pPr>
            <a:endParaRPr lang="de-DE" sz="800" dirty="0">
              <a:solidFill>
                <a:srgbClr val="0000CC"/>
              </a:solidFill>
            </a:endParaRPr>
          </a:p>
          <a:p>
            <a:pPr algn="ctr">
              <a:buFontTx/>
              <a:buChar char="•"/>
            </a:pP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Application</a:t>
            </a:r>
            <a:r>
              <a:rPr lang="de-DE" sz="2000" dirty="0" smtClean="0">
                <a:solidFill>
                  <a:srgbClr val="0000CC"/>
                </a:solidFill>
              </a:rPr>
              <a:t>: An ‚</a:t>
            </a:r>
            <a:r>
              <a:rPr lang="de-DE" sz="2000" dirty="0" err="1" smtClean="0">
                <a:solidFill>
                  <a:srgbClr val="0000CC"/>
                </a:solidFill>
              </a:rPr>
              <a:t>improved</a:t>
            </a:r>
            <a:r>
              <a:rPr lang="de-DE" sz="2000" dirty="0" smtClean="0">
                <a:solidFill>
                  <a:srgbClr val="0000CC"/>
                </a:solidFill>
              </a:rPr>
              <a:t> H-mode‘ DEMO</a:t>
            </a:r>
          </a:p>
          <a:p>
            <a:pPr algn="ctr"/>
            <a:endParaRPr lang="de-DE" sz="800" dirty="0">
              <a:solidFill>
                <a:srgbClr val="0000CC"/>
              </a:solidFill>
            </a:endParaRPr>
          </a:p>
          <a:p>
            <a:pPr algn="ctr">
              <a:buFontTx/>
              <a:buChar char="•"/>
            </a:pP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Conclusions</a:t>
            </a:r>
            <a:endParaRPr lang="de-DE" sz="2000" dirty="0" smtClean="0">
              <a:solidFill>
                <a:srgbClr val="0000CC"/>
              </a:solidFill>
            </a:endParaRPr>
          </a:p>
          <a:p>
            <a:pPr algn="ctr"/>
            <a:endParaRPr lang="de-DE" sz="1200" dirty="0">
              <a:solidFill>
                <a:srgbClr val="0000CC"/>
              </a:solidFill>
            </a:endParaRPr>
          </a:p>
        </p:txBody>
      </p:sp>
      <p:grpSp>
        <p:nvGrpSpPr>
          <p:cNvPr id="3075" name="Group 85"/>
          <p:cNvGrpSpPr>
            <a:grpSpLocks/>
          </p:cNvGrpSpPr>
          <p:nvPr/>
        </p:nvGrpSpPr>
        <p:grpSpPr bwMode="auto">
          <a:xfrm>
            <a:off x="1116013" y="6464300"/>
            <a:ext cx="7405687" cy="304800"/>
            <a:chOff x="1056" y="3984"/>
            <a:chExt cx="3264" cy="192"/>
          </a:xfrm>
        </p:grpSpPr>
        <p:sp>
          <p:nvSpPr>
            <p:cNvPr id="3077" name="Line 86"/>
            <p:cNvSpPr>
              <a:spLocks noChangeShapeType="1"/>
            </p:cNvSpPr>
            <p:nvPr/>
          </p:nvSpPr>
          <p:spPr bwMode="auto">
            <a:xfrm>
              <a:off x="1056" y="3984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Line 87"/>
            <p:cNvSpPr>
              <a:spLocks noChangeShapeType="1"/>
            </p:cNvSpPr>
            <p:nvPr/>
          </p:nvSpPr>
          <p:spPr bwMode="auto">
            <a:xfrm>
              <a:off x="1056" y="4176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Text Box 88"/>
          <p:cNvSpPr txBox="1">
            <a:spLocks noChangeArrowheads="1"/>
          </p:cNvSpPr>
          <p:nvPr/>
        </p:nvSpPr>
        <p:spPr bwMode="auto">
          <a:xfrm>
            <a:off x="2339752" y="6484938"/>
            <a:ext cx="41484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Presented at </a:t>
            </a:r>
            <a:r>
              <a:rPr lang="en-US" sz="1200" dirty="0" smtClean="0"/>
              <a:t>27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IAEA FEC, San Diego, USA, 12.10.2012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02804" y="302741"/>
            <a:ext cx="510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Heat transport: validity of IPB98(y,2)</a:t>
            </a:r>
            <a:endParaRPr lang="en-GB" sz="24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2648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0324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26035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378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41303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2" y="4797152"/>
            <a:ext cx="87484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CC"/>
                </a:solidFill>
              </a:rPr>
              <a:t>H-mode confinement tends to increase with higher </a:t>
            </a:r>
            <a:r>
              <a:rPr lang="en-GB" sz="2000" dirty="0" err="1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GB" sz="2000" baseline="-25000" dirty="0" err="1" smtClean="0">
                <a:solidFill>
                  <a:srgbClr val="0000CC"/>
                </a:solidFill>
              </a:rPr>
              <a:t>N</a:t>
            </a:r>
            <a:r>
              <a:rPr lang="en-GB" sz="2000" dirty="0" smtClean="0">
                <a:solidFill>
                  <a:srgbClr val="0000CC"/>
                </a:solidFill>
              </a:rPr>
              <a:t> (IPB98: ~ </a:t>
            </a:r>
            <a:r>
              <a:rPr lang="en-GB" sz="2000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GB" sz="2000" baseline="30000" dirty="0" smtClean="0">
                <a:solidFill>
                  <a:srgbClr val="0000CC"/>
                </a:solidFill>
              </a:rPr>
              <a:t>-0.9</a:t>
            </a:r>
            <a:r>
              <a:rPr lang="en-GB" sz="2000" dirty="0" smtClean="0">
                <a:solidFill>
                  <a:srgbClr val="0000CC"/>
                </a:solidFill>
              </a:rPr>
              <a:t>)</a:t>
            </a:r>
            <a:endParaRPr lang="en-GB" sz="2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CC"/>
                </a:solidFill>
              </a:rPr>
              <a:t>H-mode </a:t>
            </a:r>
            <a:r>
              <a:rPr lang="de-DE" sz="2000" dirty="0" err="1" smtClean="0">
                <a:solidFill>
                  <a:srgbClr val="0000CC"/>
                </a:solidFill>
              </a:rPr>
              <a:t>confinement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tends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to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decrease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with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higher</a:t>
            </a:r>
            <a:r>
              <a:rPr lang="de-DE" sz="2000" dirty="0" smtClean="0">
                <a:solidFill>
                  <a:srgbClr val="0000CC"/>
                </a:solidFill>
              </a:rPr>
              <a:t> n/</a:t>
            </a:r>
            <a:r>
              <a:rPr lang="de-DE" sz="2000" dirty="0" err="1" smtClean="0">
                <a:solidFill>
                  <a:srgbClr val="0000CC"/>
                </a:solidFill>
              </a:rPr>
              <a:t>n</a:t>
            </a:r>
            <a:r>
              <a:rPr lang="de-DE" sz="2000" baseline="-25000" dirty="0" err="1" smtClean="0">
                <a:solidFill>
                  <a:srgbClr val="0000CC"/>
                </a:solidFill>
              </a:rPr>
              <a:t>GW</a:t>
            </a:r>
            <a:r>
              <a:rPr lang="de-DE" sz="2000" baseline="-25000" dirty="0" smtClean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(IPB98: n</a:t>
            </a:r>
            <a:r>
              <a:rPr lang="de-DE" sz="2000" baseline="30000" dirty="0" smtClean="0">
                <a:solidFill>
                  <a:srgbClr val="0000CC"/>
                </a:solidFill>
              </a:rPr>
              <a:t>0.4</a:t>
            </a:r>
            <a:r>
              <a:rPr lang="de-DE" sz="2000" dirty="0" smtClean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CC"/>
                </a:solidFill>
              </a:rPr>
              <a:t>in </a:t>
            </a:r>
            <a:r>
              <a:rPr lang="de-DE" sz="2000" dirty="0" err="1" smtClean="0">
                <a:solidFill>
                  <a:srgbClr val="0000CC"/>
                </a:solidFill>
              </a:rPr>
              <a:t>addition</a:t>
            </a:r>
            <a:r>
              <a:rPr lang="de-DE" sz="2000" dirty="0" smtClean="0">
                <a:solidFill>
                  <a:srgbClr val="0000CC"/>
                </a:solidFill>
              </a:rPr>
              <a:t>, not </a:t>
            </a:r>
            <a:r>
              <a:rPr lang="de-DE" sz="2000" dirty="0" err="1" smtClean="0">
                <a:solidFill>
                  <a:srgbClr val="0000CC"/>
                </a:solidFill>
              </a:rPr>
              <a:t>clear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how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to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correct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for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highly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radiating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discharges</a:t>
            </a:r>
            <a:endParaRPr lang="de-DE" sz="2000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1200" dirty="0"/>
          </a:p>
          <a:p>
            <a:r>
              <a:rPr lang="de-DE" sz="2000" dirty="0" smtClean="0"/>
              <a:t>This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addressed</a:t>
            </a:r>
            <a:r>
              <a:rPr lang="de-DE" sz="2000" dirty="0" smtClean="0"/>
              <a:t>,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increasing</a:t>
            </a:r>
            <a:r>
              <a:rPr lang="de-DE" sz="2000" dirty="0" smtClean="0"/>
              <a:t> </a:t>
            </a:r>
            <a:r>
              <a:rPr lang="de-DE" sz="2000" dirty="0" err="1" smtClean="0"/>
              <a:t>physics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understanding</a:t>
            </a:r>
            <a:endParaRPr lang="de-DE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7167"/>
            <a:ext cx="3695470" cy="37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03151"/>
            <a:ext cx="4752528" cy="37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5940052" y="1291183"/>
            <a:ext cx="266439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 b="1" dirty="0"/>
              <a:t>Same </a:t>
            </a:r>
            <a:r>
              <a:rPr lang="de-DE" sz="1400" b="1" dirty="0" err="1"/>
              <a:t>dataset</a:t>
            </a:r>
            <a:r>
              <a:rPr lang="de-DE" sz="1400" b="1" dirty="0"/>
              <a:t>, </a:t>
            </a:r>
            <a:r>
              <a:rPr lang="de-DE" sz="1400" b="1" dirty="0" err="1" smtClean="0"/>
              <a:t>normalised</a:t>
            </a:r>
            <a:r>
              <a:rPr lang="de-DE" sz="1400" b="1" dirty="0" smtClean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: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sz="1400" b="1" dirty="0" smtClean="0">
                <a:solidFill>
                  <a:srgbClr val="0000CC"/>
                </a:solidFill>
              </a:rPr>
              <a:t>               </a:t>
            </a:r>
            <a:r>
              <a:rPr lang="de-DE" sz="1400" b="1" dirty="0" err="1" smtClean="0">
                <a:solidFill>
                  <a:srgbClr val="0000CC"/>
                </a:solidFill>
              </a:rPr>
              <a:t>Kardaun</a:t>
            </a:r>
            <a:r>
              <a:rPr lang="de-DE" sz="1400" b="1" dirty="0" smtClean="0">
                <a:solidFill>
                  <a:srgbClr val="0000CC"/>
                </a:solidFill>
              </a:rPr>
              <a:t> 2006</a:t>
            </a:r>
          </a:p>
          <a:p>
            <a:endParaRPr lang="de-DE" sz="1400" b="1" dirty="0">
              <a:solidFill>
                <a:srgbClr val="0000CC"/>
              </a:solidFill>
            </a:endParaRPr>
          </a:p>
          <a:p>
            <a:endParaRPr lang="de-DE" sz="1400" b="1" dirty="0" smtClean="0">
              <a:solidFill>
                <a:srgbClr val="FF0000"/>
              </a:solidFill>
            </a:endParaRPr>
          </a:p>
          <a:p>
            <a:endParaRPr lang="de-DE" sz="1400" b="1" dirty="0">
              <a:solidFill>
                <a:srgbClr val="FF0000"/>
              </a:solidFill>
            </a:endParaRPr>
          </a:p>
          <a:p>
            <a:endParaRPr lang="de-DE" sz="1400" b="1" dirty="0" smtClean="0">
              <a:solidFill>
                <a:srgbClr val="FF0000"/>
              </a:solidFill>
            </a:endParaRPr>
          </a:p>
          <a:p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                   IPB98(y,2</a:t>
            </a:r>
            <a:r>
              <a:rPr lang="de-DE" sz="1400" b="1" dirty="0">
                <a:solidFill>
                  <a:srgbClr val="FF0000"/>
                </a:solidFill>
              </a:rPr>
              <a:t>)</a:t>
            </a:r>
          </a:p>
          <a:p>
            <a:endParaRPr lang="de-DE" sz="1400" b="1" dirty="0"/>
          </a:p>
          <a:p>
            <a:endParaRPr lang="de-DE" sz="1400" b="1" dirty="0">
              <a:solidFill>
                <a:srgbClr val="0000CC"/>
              </a:solidFill>
            </a:endParaRPr>
          </a:p>
        </p:txBody>
      </p:sp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1475656" y="2924944"/>
            <a:ext cx="23273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 b="1" dirty="0" smtClean="0"/>
              <a:t>                                AUG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sz="1400" b="1" dirty="0" smtClean="0">
                <a:solidFill>
                  <a:srgbClr val="0000CC"/>
                </a:solidFill>
              </a:rPr>
              <a:t>                                C-</a:t>
            </a:r>
            <a:r>
              <a:rPr lang="de-DE" sz="1400" b="1" dirty="0" err="1" smtClean="0">
                <a:solidFill>
                  <a:srgbClr val="0000CC"/>
                </a:solidFill>
              </a:rPr>
              <a:t>Mod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sz="1400" b="1" dirty="0" smtClean="0">
                <a:solidFill>
                  <a:srgbClr val="FF0000"/>
                </a:solidFill>
              </a:rPr>
              <a:t>                                JET</a:t>
            </a:r>
            <a:endParaRPr lang="de-DE" sz="1400" b="1" dirty="0">
              <a:solidFill>
                <a:srgbClr val="FF0000"/>
              </a:solidFill>
            </a:endParaRPr>
          </a:p>
          <a:p>
            <a:endParaRPr lang="de-DE" b="1" dirty="0"/>
          </a:p>
          <a:p>
            <a:r>
              <a:rPr lang="de-DE" sz="1400" b="1" dirty="0" smtClean="0"/>
              <a:t>(but </a:t>
            </a:r>
            <a:r>
              <a:rPr lang="de-DE" sz="1400" b="1" dirty="0" err="1" smtClean="0"/>
              <a:t>note</a:t>
            </a:r>
            <a:r>
              <a:rPr lang="de-DE" sz="1400" b="1" dirty="0" smtClean="0"/>
              <a:t> </a:t>
            </a:r>
            <a:r>
              <a:rPr lang="de-DE" sz="1400" b="1" dirty="0" smtClean="0">
                <a:latin typeface="Symbol" pitchFamily="18" charset="2"/>
              </a:rPr>
              <a:t>n</a:t>
            </a:r>
            <a:r>
              <a:rPr lang="de-DE" sz="1400" b="1" dirty="0" smtClean="0"/>
              <a:t>*, </a:t>
            </a:r>
            <a:r>
              <a:rPr lang="de-DE" sz="1400" b="1" dirty="0" smtClean="0">
                <a:latin typeface="Symbol" pitchFamily="18" charset="2"/>
              </a:rPr>
              <a:t>r</a:t>
            </a:r>
            <a:r>
              <a:rPr lang="de-DE" sz="1400" b="1" dirty="0" smtClean="0"/>
              <a:t>* </a:t>
            </a:r>
            <a:r>
              <a:rPr lang="de-DE" sz="1400" b="1" dirty="0" err="1" smtClean="0"/>
              <a:t>variation</a:t>
            </a:r>
            <a:r>
              <a:rPr lang="de-DE" sz="1400" b="1" dirty="0" smtClean="0"/>
              <a:t>)</a:t>
            </a:r>
            <a:endParaRPr lang="de-DE" sz="1400" b="1" dirty="0"/>
          </a:p>
        </p:txBody>
      </p:sp>
      <p:sp>
        <p:nvSpPr>
          <p:cNvPr id="2" name="Rechteck 1"/>
          <p:cNvSpPr/>
          <p:nvPr/>
        </p:nvSpPr>
        <p:spPr bwMode="auto">
          <a:xfrm>
            <a:off x="179512" y="4293096"/>
            <a:ext cx="504056" cy="57606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1187624" y="1336873"/>
            <a:ext cx="2160240" cy="2199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619672" y="1291183"/>
            <a:ext cx="1296144" cy="409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187624" y="2627768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4644008" y="2051704"/>
            <a:ext cx="3960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187624" y="980728"/>
            <a:ext cx="2820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A. </a:t>
            </a:r>
            <a:r>
              <a:rPr lang="de-DE" sz="1200" b="1" dirty="0" err="1" smtClean="0"/>
              <a:t>Kallenbach</a:t>
            </a:r>
            <a:r>
              <a:rPr lang="de-DE" sz="1200" b="1" dirty="0" smtClean="0"/>
              <a:t> et al., </a:t>
            </a:r>
            <a:r>
              <a:rPr lang="de-DE" sz="1200" b="1" dirty="0" err="1" smtClean="0"/>
              <a:t>this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conference</a:t>
            </a:r>
            <a:endParaRPr lang="de-DE" sz="1200" b="1" dirty="0"/>
          </a:p>
        </p:txBody>
      </p:sp>
      <p:sp>
        <p:nvSpPr>
          <p:cNvPr id="7" name="Rechteck 6"/>
          <p:cNvSpPr/>
          <p:nvPr/>
        </p:nvSpPr>
        <p:spPr bwMode="auto">
          <a:xfrm>
            <a:off x="3203848" y="1844824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986680" y="1997984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806088" y="2151144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5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79388" y="5876925"/>
            <a:ext cx="1944687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b="1">
              <a:solidFill>
                <a:srgbClr val="00000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37178" cy="39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16057" y="307975"/>
            <a:ext cx="6396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Exhaust of power through a </a:t>
            </a:r>
            <a:r>
              <a:rPr lang="en-GB" dirty="0" err="1" smtClean="0">
                <a:solidFill>
                  <a:srgbClr val="000000"/>
                </a:solidFill>
              </a:rPr>
              <a:t>divertor</a:t>
            </a:r>
            <a:r>
              <a:rPr lang="en-GB" dirty="0" smtClean="0">
                <a:solidFill>
                  <a:srgbClr val="000000"/>
                </a:solidFill>
              </a:rPr>
              <a:t> in DEMO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0825" y="4869160"/>
            <a:ext cx="87137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dirty="0" smtClean="0"/>
              <a:t>Technology </a:t>
            </a:r>
            <a:r>
              <a:rPr lang="de-DE" sz="2000" dirty="0" err="1" smtClean="0"/>
              <a:t>limit</a:t>
            </a:r>
            <a:r>
              <a:rPr lang="de-DE" sz="2000" dirty="0" smtClean="0"/>
              <a:t> </a:t>
            </a:r>
            <a:r>
              <a:rPr lang="de-DE" sz="2000" dirty="0" err="1" smtClean="0"/>
              <a:t>stricter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in ITER (high n-</a:t>
            </a:r>
            <a:r>
              <a:rPr lang="de-DE" sz="2000" dirty="0" err="1" smtClean="0"/>
              <a:t>fluence</a:t>
            </a:r>
            <a:r>
              <a:rPr lang="de-DE" sz="2000" dirty="0" smtClean="0"/>
              <a:t>): </a:t>
            </a:r>
            <a:r>
              <a:rPr lang="de-DE" sz="2000" dirty="0" err="1" smtClean="0"/>
              <a:t>P</a:t>
            </a:r>
            <a:r>
              <a:rPr lang="de-DE" sz="2000" baseline="-25000" dirty="0" err="1" smtClean="0"/>
              <a:t>target</a:t>
            </a:r>
            <a:r>
              <a:rPr lang="de-DE" sz="2000" dirty="0" smtClean="0"/>
              <a:t> ≤ 5 MW/m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 </a:t>
            </a:r>
          </a:p>
          <a:p>
            <a:pPr>
              <a:defRPr/>
            </a:pPr>
            <a:endParaRPr lang="de-DE" sz="1200" dirty="0"/>
          </a:p>
          <a:p>
            <a:pPr>
              <a:defRPr/>
            </a:pP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attached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R-</a:t>
            </a:r>
            <a:r>
              <a:rPr lang="de-DE" sz="2000" dirty="0" err="1" smtClean="0"/>
              <a:t>scaling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>
                <a:latin typeface="Symbol" pitchFamily="18" charset="2"/>
              </a:rPr>
              <a:t>l</a:t>
            </a:r>
            <a:r>
              <a:rPr lang="de-DE" sz="2000" baseline="-25000" dirty="0" err="1" smtClean="0"/>
              <a:t>q</a:t>
            </a:r>
            <a:endParaRPr lang="de-DE" sz="2000" dirty="0" smtClean="0"/>
          </a:p>
          <a:p>
            <a:pPr>
              <a:defRPr/>
            </a:pPr>
            <a:endParaRPr lang="de-DE" sz="800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>
                <a:solidFill>
                  <a:srgbClr val="0000CC"/>
                </a:solidFill>
              </a:rPr>
              <a:t>e</a:t>
            </a:r>
            <a:r>
              <a:rPr lang="de-DE" sz="2000" dirty="0" err="1" smtClean="0">
                <a:solidFill>
                  <a:srgbClr val="0000CC"/>
                </a:solidFill>
              </a:rPr>
              <a:t>xpect</a:t>
            </a:r>
            <a:r>
              <a:rPr lang="de-DE" sz="2000" dirty="0" smtClean="0">
                <a:solidFill>
                  <a:srgbClr val="0000CC"/>
                </a:solidFill>
              </a:rPr>
              <a:t> 1-2 mm in </a:t>
            </a:r>
            <a:r>
              <a:rPr lang="de-DE" sz="2000" dirty="0" err="1" smtClean="0">
                <a:solidFill>
                  <a:srgbClr val="0000CC"/>
                </a:solidFill>
              </a:rPr>
              <a:t>midplane</a:t>
            </a:r>
            <a:r>
              <a:rPr lang="de-DE" sz="2000" dirty="0" smtClean="0">
                <a:solidFill>
                  <a:srgbClr val="0000CC"/>
                </a:solidFill>
              </a:rPr>
              <a:t>, 1-2 cm </a:t>
            </a:r>
            <a:r>
              <a:rPr lang="de-DE" sz="2000" dirty="0" err="1" smtClean="0">
                <a:solidFill>
                  <a:srgbClr val="0000CC"/>
                </a:solidFill>
              </a:rPr>
              <a:t>at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the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target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  <a:sym typeface="Symbol"/>
              </a:rPr>
              <a:t> 200 MW/m</a:t>
            </a:r>
            <a:r>
              <a:rPr lang="de-DE" sz="2000" baseline="30000" dirty="0" smtClean="0">
                <a:solidFill>
                  <a:srgbClr val="0000CC"/>
                </a:solidFill>
                <a:sym typeface="Symbol"/>
              </a:rPr>
              <a:t>2</a:t>
            </a:r>
            <a:endParaRPr lang="de-DE" sz="2000" baseline="30000" dirty="0" smtClean="0">
              <a:solidFill>
                <a:srgbClr val="0000CC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de-DE" sz="800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000CC"/>
                </a:solidFill>
              </a:rPr>
              <a:t>need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to</a:t>
            </a:r>
            <a:r>
              <a:rPr lang="de-DE" sz="2000" dirty="0" smtClean="0">
                <a:solidFill>
                  <a:srgbClr val="0000CC"/>
                </a:solidFill>
              </a:rPr>
              <a:t> (</a:t>
            </a:r>
            <a:r>
              <a:rPr lang="de-DE" sz="2000" dirty="0" err="1" smtClean="0">
                <a:solidFill>
                  <a:srgbClr val="0000CC"/>
                </a:solidFill>
              </a:rPr>
              <a:t>partially</a:t>
            </a:r>
            <a:r>
              <a:rPr lang="de-DE" sz="2000" dirty="0" smtClean="0">
                <a:solidFill>
                  <a:srgbClr val="0000CC"/>
                </a:solidFill>
              </a:rPr>
              <a:t>) </a:t>
            </a:r>
            <a:r>
              <a:rPr lang="de-DE" sz="2000" dirty="0" err="1" smtClean="0">
                <a:solidFill>
                  <a:srgbClr val="0000CC"/>
                </a:solidFill>
              </a:rPr>
              <a:t>detach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divertor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and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add</a:t>
            </a:r>
            <a:r>
              <a:rPr lang="de-DE" sz="2000" dirty="0" smtClean="0">
                <a:solidFill>
                  <a:srgbClr val="0000CC"/>
                </a:solidFill>
              </a:rPr>
              <a:t> substantial </a:t>
            </a:r>
            <a:r>
              <a:rPr lang="de-DE" sz="2000" dirty="0" err="1" smtClean="0">
                <a:solidFill>
                  <a:srgbClr val="0000CC"/>
                </a:solidFill>
              </a:rPr>
              <a:t>radiative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losses</a:t>
            </a:r>
            <a:endParaRPr lang="de-DE" sz="2000" dirty="0" smtClean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4437112"/>
            <a:ext cx="262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T. Eich et al. Phys. </a:t>
            </a:r>
            <a:r>
              <a:rPr lang="de-DE" sz="1200" b="1" dirty="0" err="1" smtClean="0"/>
              <a:t>Rev</a:t>
            </a:r>
            <a:r>
              <a:rPr lang="de-DE" sz="1200" b="1" dirty="0" smtClean="0"/>
              <a:t>. </a:t>
            </a:r>
            <a:r>
              <a:rPr lang="de-DE" sz="1200" b="1" dirty="0" err="1" smtClean="0"/>
              <a:t>Lett</a:t>
            </a:r>
            <a:r>
              <a:rPr lang="de-DE" sz="1200" b="1" dirty="0" smtClean="0"/>
              <a:t>. 2011</a:t>
            </a:r>
            <a:endParaRPr lang="de-DE" sz="1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416057" y="307975"/>
            <a:ext cx="6396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Exhaust of power through a </a:t>
            </a:r>
            <a:r>
              <a:rPr lang="en-GB" dirty="0" err="1" smtClean="0">
                <a:solidFill>
                  <a:srgbClr val="000000"/>
                </a:solidFill>
              </a:rPr>
              <a:t>divertor</a:t>
            </a:r>
            <a:r>
              <a:rPr lang="en-GB" dirty="0" smtClean="0">
                <a:solidFill>
                  <a:srgbClr val="000000"/>
                </a:solidFill>
              </a:rPr>
              <a:t> in DEMO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79388" y="5876925"/>
            <a:ext cx="1944687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250825" y="4869160"/>
            <a:ext cx="87137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dirty="0" smtClean="0"/>
              <a:t>Technology </a:t>
            </a:r>
            <a:r>
              <a:rPr lang="de-DE" sz="2000" dirty="0" err="1" smtClean="0"/>
              <a:t>limit</a:t>
            </a:r>
            <a:r>
              <a:rPr lang="de-DE" sz="2000" dirty="0" smtClean="0"/>
              <a:t> </a:t>
            </a:r>
            <a:r>
              <a:rPr lang="de-DE" sz="2000" dirty="0" err="1" smtClean="0"/>
              <a:t>stricter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in ITER (high n-</a:t>
            </a:r>
            <a:r>
              <a:rPr lang="de-DE" sz="2000" dirty="0" err="1" smtClean="0"/>
              <a:t>fluence</a:t>
            </a:r>
            <a:r>
              <a:rPr lang="de-DE" sz="2000" dirty="0" smtClean="0"/>
              <a:t>): </a:t>
            </a:r>
            <a:r>
              <a:rPr lang="de-DE" sz="2000" dirty="0" err="1" smtClean="0"/>
              <a:t>P</a:t>
            </a:r>
            <a:r>
              <a:rPr lang="de-DE" sz="2000" baseline="-25000" dirty="0" err="1" smtClean="0"/>
              <a:t>target</a:t>
            </a:r>
            <a:r>
              <a:rPr lang="de-DE" sz="2000" dirty="0" smtClean="0"/>
              <a:t> ≤ 5 MW/m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 </a:t>
            </a:r>
          </a:p>
          <a:p>
            <a:pPr>
              <a:defRPr/>
            </a:pPr>
            <a:endParaRPr lang="de-DE" sz="1200" dirty="0"/>
          </a:p>
          <a:p>
            <a:pPr>
              <a:defRPr/>
            </a:pP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attached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R-</a:t>
            </a:r>
            <a:r>
              <a:rPr lang="de-DE" sz="2000" dirty="0" err="1" smtClean="0"/>
              <a:t>scaling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>
                <a:latin typeface="Symbol" pitchFamily="18" charset="2"/>
              </a:rPr>
              <a:t>l</a:t>
            </a:r>
            <a:r>
              <a:rPr lang="de-DE" sz="2000" baseline="-25000" dirty="0" err="1" smtClean="0"/>
              <a:t>q</a:t>
            </a:r>
            <a:r>
              <a:rPr lang="de-DE" sz="2000" dirty="0" smtClean="0"/>
              <a:t> </a:t>
            </a:r>
          </a:p>
          <a:p>
            <a:pPr>
              <a:defRPr/>
            </a:pPr>
            <a:endParaRPr lang="de-DE" sz="800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>
                <a:solidFill>
                  <a:srgbClr val="0000CC"/>
                </a:solidFill>
              </a:rPr>
              <a:t>e</a:t>
            </a:r>
            <a:r>
              <a:rPr lang="de-DE" sz="2000" dirty="0" err="1" smtClean="0">
                <a:solidFill>
                  <a:srgbClr val="0000CC"/>
                </a:solidFill>
              </a:rPr>
              <a:t>xpect</a:t>
            </a:r>
            <a:r>
              <a:rPr lang="de-DE" sz="2000" dirty="0" smtClean="0">
                <a:solidFill>
                  <a:srgbClr val="0000CC"/>
                </a:solidFill>
              </a:rPr>
              <a:t> 1-2 mm in </a:t>
            </a:r>
            <a:r>
              <a:rPr lang="de-DE" sz="2000" dirty="0" err="1" smtClean="0">
                <a:solidFill>
                  <a:srgbClr val="0000CC"/>
                </a:solidFill>
              </a:rPr>
              <a:t>midplane</a:t>
            </a:r>
            <a:r>
              <a:rPr lang="de-DE" sz="2000" dirty="0" smtClean="0">
                <a:solidFill>
                  <a:srgbClr val="0000CC"/>
                </a:solidFill>
              </a:rPr>
              <a:t>, 1-2 cm </a:t>
            </a:r>
            <a:r>
              <a:rPr lang="de-DE" sz="2000" dirty="0" err="1" smtClean="0">
                <a:solidFill>
                  <a:srgbClr val="0000CC"/>
                </a:solidFill>
              </a:rPr>
              <a:t>at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the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target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  <a:sym typeface="Symbol"/>
              </a:rPr>
              <a:t> 200 MW/m</a:t>
            </a:r>
            <a:r>
              <a:rPr lang="de-DE" sz="2000" baseline="30000" dirty="0" smtClean="0">
                <a:solidFill>
                  <a:srgbClr val="0000CC"/>
                </a:solidFill>
                <a:sym typeface="Symbol"/>
              </a:rPr>
              <a:t>2</a:t>
            </a:r>
            <a:endParaRPr lang="de-DE" sz="2000" baseline="30000" dirty="0" smtClean="0">
              <a:solidFill>
                <a:srgbClr val="0000CC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de-DE" sz="800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000CC"/>
                </a:solidFill>
              </a:rPr>
              <a:t>need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to</a:t>
            </a:r>
            <a:r>
              <a:rPr lang="de-DE" sz="2000" dirty="0" smtClean="0">
                <a:solidFill>
                  <a:srgbClr val="0000CC"/>
                </a:solidFill>
              </a:rPr>
              <a:t> (</a:t>
            </a:r>
            <a:r>
              <a:rPr lang="de-DE" sz="2000" dirty="0" err="1" smtClean="0">
                <a:solidFill>
                  <a:srgbClr val="0000CC"/>
                </a:solidFill>
              </a:rPr>
              <a:t>partially</a:t>
            </a:r>
            <a:r>
              <a:rPr lang="de-DE" sz="2000" dirty="0" smtClean="0">
                <a:solidFill>
                  <a:srgbClr val="0000CC"/>
                </a:solidFill>
              </a:rPr>
              <a:t>) </a:t>
            </a:r>
            <a:r>
              <a:rPr lang="de-DE" sz="2000" dirty="0" err="1" smtClean="0">
                <a:solidFill>
                  <a:srgbClr val="0000CC"/>
                </a:solidFill>
              </a:rPr>
              <a:t>detach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divertor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and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add</a:t>
            </a:r>
            <a:r>
              <a:rPr lang="de-DE" sz="2000" dirty="0" smtClean="0">
                <a:solidFill>
                  <a:srgbClr val="0000CC"/>
                </a:solidFill>
              </a:rPr>
              <a:t> substantial </a:t>
            </a:r>
            <a:r>
              <a:rPr lang="de-DE" sz="2000" dirty="0" err="1" smtClean="0">
                <a:solidFill>
                  <a:srgbClr val="0000CC"/>
                </a:solidFill>
              </a:rPr>
              <a:t>radiative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losses</a:t>
            </a:r>
            <a:endParaRPr lang="de-DE" sz="2000" dirty="0" smtClean="0">
              <a:solidFill>
                <a:srgbClr val="0000CC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5" y="1025224"/>
            <a:ext cx="8320991" cy="38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68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28750" y="307975"/>
            <a:ext cx="6486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Design guidelines for power exhaust in DEMO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24328" name="Text Box 8"/>
          <p:cNvSpPr txBox="1">
            <a:spLocks noChangeArrowheads="1"/>
          </p:cNvSpPr>
          <p:nvPr/>
        </p:nvSpPr>
        <p:spPr bwMode="auto">
          <a:xfrm>
            <a:off x="179388" y="980728"/>
            <a:ext cx="896461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Long </a:t>
            </a:r>
            <a:r>
              <a:rPr lang="de-DE" sz="2000" dirty="0" err="1" smtClean="0">
                <a:solidFill>
                  <a:srgbClr val="000000"/>
                </a:solidFill>
              </a:rPr>
              <a:t>term</a:t>
            </a:r>
            <a:r>
              <a:rPr lang="de-DE" sz="2000" dirty="0" smtClean="0">
                <a:solidFill>
                  <a:srgbClr val="000000"/>
                </a:solidFill>
              </a:rPr>
              <a:t>: </a:t>
            </a:r>
            <a:r>
              <a:rPr lang="de-DE" sz="2000" dirty="0" err="1" smtClean="0">
                <a:solidFill>
                  <a:srgbClr val="000000"/>
                </a:solidFill>
              </a:rPr>
              <a:t>develop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predictive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capability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divertor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detachment</a:t>
            </a:r>
            <a:endParaRPr lang="de-DE" sz="2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Interim </a:t>
            </a:r>
            <a:r>
              <a:rPr lang="de-DE" sz="2000" dirty="0" err="1" smtClean="0">
                <a:solidFill>
                  <a:srgbClr val="000000"/>
                </a:solidFill>
              </a:rPr>
              <a:t>solution</a:t>
            </a:r>
            <a:r>
              <a:rPr lang="de-DE" sz="2000" dirty="0" smtClean="0">
                <a:solidFill>
                  <a:srgbClr val="000000"/>
                </a:solidFill>
              </a:rPr>
              <a:t>: </a:t>
            </a:r>
            <a:r>
              <a:rPr lang="de-DE" sz="2000" dirty="0" err="1" smtClean="0">
                <a:solidFill>
                  <a:srgbClr val="000000"/>
                </a:solidFill>
              </a:rPr>
              <a:t>use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P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sep</a:t>
            </a:r>
            <a:r>
              <a:rPr lang="de-DE" sz="2000" dirty="0" smtClean="0">
                <a:solidFill>
                  <a:srgbClr val="000000"/>
                </a:solidFill>
              </a:rPr>
              <a:t>/R </a:t>
            </a:r>
            <a:r>
              <a:rPr lang="de-DE" sz="2000" dirty="0" err="1">
                <a:solidFill>
                  <a:srgbClr val="000000"/>
                </a:solidFill>
              </a:rPr>
              <a:t>divertor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scaling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together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P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sep</a:t>
            </a:r>
            <a:r>
              <a:rPr lang="de-DE" sz="2000" dirty="0" smtClean="0">
                <a:solidFill>
                  <a:srgbClr val="000000"/>
                </a:solidFill>
              </a:rPr>
              <a:t>&gt;P</a:t>
            </a:r>
            <a:r>
              <a:rPr lang="de-DE" sz="2000" baseline="-25000" dirty="0" smtClean="0">
                <a:solidFill>
                  <a:srgbClr val="000000"/>
                </a:solidFill>
              </a:rPr>
              <a:t>HL</a:t>
            </a:r>
            <a:r>
              <a:rPr lang="de-DE" sz="2000" dirty="0" smtClean="0">
                <a:solidFill>
                  <a:srgbClr val="000000"/>
                </a:solidFill>
              </a:rPr>
              <a:t>: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sz="800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000CC"/>
                </a:solidFill>
              </a:rPr>
              <a:t>Lower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bound</a:t>
            </a:r>
            <a:r>
              <a:rPr lang="de-DE" sz="2000" dirty="0" smtClean="0">
                <a:solidFill>
                  <a:srgbClr val="0000CC"/>
                </a:solidFill>
              </a:rPr>
              <a:t>: ASDEX Upgrade </a:t>
            </a:r>
            <a:r>
              <a:rPr lang="de-DE" sz="2000" dirty="0" err="1" smtClean="0">
                <a:solidFill>
                  <a:srgbClr val="0000CC"/>
                </a:solidFill>
              </a:rPr>
              <a:t>result</a:t>
            </a:r>
            <a:r>
              <a:rPr lang="de-DE" sz="2000" dirty="0" smtClean="0">
                <a:solidFill>
                  <a:srgbClr val="0000CC"/>
                </a:solidFill>
              </a:rPr>
              <a:t>: </a:t>
            </a:r>
            <a:r>
              <a:rPr lang="de-DE" sz="2000" i="1" dirty="0" err="1" smtClean="0">
                <a:solidFill>
                  <a:srgbClr val="0000CC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sep</a:t>
            </a:r>
            <a:r>
              <a:rPr lang="de-DE" sz="2000" i="1" dirty="0" smtClean="0">
                <a:solidFill>
                  <a:srgbClr val="0000CC"/>
                </a:solidFill>
              </a:rPr>
              <a:t> / R </a:t>
            </a:r>
            <a:r>
              <a:rPr lang="de-DE" sz="2000" dirty="0" smtClean="0">
                <a:solidFill>
                  <a:srgbClr val="0000CC"/>
                </a:solidFill>
              </a:rPr>
              <a:t>= 7 MW/m</a:t>
            </a:r>
            <a:endParaRPr lang="de-DE" sz="2000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de-DE" sz="800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000CC"/>
                </a:solidFill>
              </a:rPr>
              <a:t>Upper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bound</a:t>
            </a:r>
            <a:r>
              <a:rPr lang="de-DE" sz="2000" dirty="0" smtClean="0">
                <a:solidFill>
                  <a:srgbClr val="0000CC"/>
                </a:solidFill>
              </a:rPr>
              <a:t>: ITER </a:t>
            </a:r>
            <a:r>
              <a:rPr lang="de-DE" sz="2000" dirty="0" err="1">
                <a:solidFill>
                  <a:srgbClr val="0000CC"/>
                </a:solidFill>
              </a:rPr>
              <a:t>assumption</a:t>
            </a:r>
            <a:r>
              <a:rPr lang="de-DE" sz="2000" dirty="0">
                <a:solidFill>
                  <a:srgbClr val="0000CC"/>
                </a:solidFill>
              </a:rPr>
              <a:t>: </a:t>
            </a:r>
            <a:r>
              <a:rPr lang="de-DE" sz="2000" i="1" dirty="0" err="1" smtClean="0">
                <a:solidFill>
                  <a:srgbClr val="0000CC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sep</a:t>
            </a:r>
            <a:r>
              <a:rPr lang="de-DE" sz="2000" i="1" dirty="0" smtClean="0">
                <a:solidFill>
                  <a:srgbClr val="0000CC"/>
                </a:solidFill>
              </a:rPr>
              <a:t> /R</a:t>
            </a:r>
            <a:r>
              <a:rPr lang="de-DE" sz="2000" dirty="0" smtClean="0">
                <a:solidFill>
                  <a:srgbClr val="0000CC"/>
                </a:solidFill>
              </a:rPr>
              <a:t> = 15 MW/m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e-DE" sz="8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2000" dirty="0">
                <a:solidFill>
                  <a:srgbClr val="0000CC"/>
                </a:solidFill>
              </a:rPr>
              <a:t>     </a:t>
            </a:r>
            <a:endParaRPr lang="de-DE" sz="200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de-DE" sz="200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de-DE" sz="80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An </a:t>
            </a:r>
            <a:r>
              <a:rPr lang="de-DE" sz="2000" dirty="0" err="1">
                <a:solidFill>
                  <a:srgbClr val="000000"/>
                </a:solidFill>
              </a:rPr>
              <a:t>unprecedented</a:t>
            </a:r>
            <a:r>
              <a:rPr lang="de-DE" sz="2000" dirty="0">
                <a:solidFill>
                  <a:srgbClr val="000000"/>
                </a:solidFill>
              </a:rPr>
              <a:t> ‚</a:t>
            </a:r>
            <a:r>
              <a:rPr lang="de-DE" sz="2000" dirty="0" err="1">
                <a:solidFill>
                  <a:srgbClr val="000000"/>
                </a:solidFill>
              </a:rPr>
              <a:t>core</a:t>
            </a:r>
            <a:r>
              <a:rPr lang="de-DE" sz="2000" dirty="0">
                <a:solidFill>
                  <a:srgbClr val="000000"/>
                </a:solidFill>
              </a:rPr>
              <a:t>‘ </a:t>
            </a:r>
            <a:r>
              <a:rPr lang="de-DE" sz="2000" dirty="0" err="1">
                <a:solidFill>
                  <a:srgbClr val="000000"/>
                </a:solidFill>
              </a:rPr>
              <a:t>radiation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level</a:t>
            </a:r>
            <a:r>
              <a:rPr lang="de-DE" sz="2000" dirty="0">
                <a:solidFill>
                  <a:srgbClr val="000000"/>
                </a:solidFill>
              </a:rPr>
              <a:t> will </a:t>
            </a:r>
            <a:r>
              <a:rPr lang="de-DE" sz="2000" dirty="0" err="1">
                <a:solidFill>
                  <a:srgbClr val="000000"/>
                </a:solidFill>
              </a:rPr>
              <a:t>be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needed</a:t>
            </a:r>
            <a:r>
              <a:rPr lang="de-DE" sz="2000" dirty="0">
                <a:solidFill>
                  <a:srgbClr val="000000"/>
                </a:solidFill>
              </a:rPr>
              <a:t> in DEMO!</a:t>
            </a:r>
          </a:p>
          <a:p>
            <a:pPr>
              <a:defRPr/>
            </a:pPr>
            <a:endParaRPr lang="de-DE" sz="8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i="1" dirty="0" err="1" smtClean="0">
                <a:solidFill>
                  <a:srgbClr val="0000CC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rad</a:t>
            </a:r>
            <a:r>
              <a:rPr lang="de-DE" sz="2000" i="1" dirty="0" smtClean="0">
                <a:solidFill>
                  <a:srgbClr val="0000CC"/>
                </a:solidFill>
              </a:rPr>
              <a:t>(r</a:t>
            </a:r>
            <a:r>
              <a:rPr lang="de-DE" sz="2000" i="1" dirty="0">
                <a:solidFill>
                  <a:srgbClr val="0000CC"/>
                </a:solidFill>
              </a:rPr>
              <a:t>) </a:t>
            </a:r>
            <a:r>
              <a:rPr lang="de-DE" sz="2000" dirty="0" smtClean="0">
                <a:solidFill>
                  <a:srgbClr val="0000CC"/>
                </a:solidFill>
              </a:rPr>
              <a:t>must </a:t>
            </a:r>
            <a:r>
              <a:rPr lang="de-DE" sz="2000" dirty="0" err="1">
                <a:solidFill>
                  <a:srgbClr val="0000CC"/>
                </a:solidFill>
              </a:rPr>
              <a:t>be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tailored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consistent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with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confinement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needs</a:t>
            </a:r>
            <a:endParaRPr lang="de-DE" sz="2000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de-DE" sz="12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2000" dirty="0" smtClean="0"/>
              <a:t>N.B.: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also </a:t>
            </a:r>
            <a:r>
              <a:rPr lang="de-DE" sz="2000" dirty="0" err="1" smtClean="0"/>
              <a:t>missing</a:t>
            </a:r>
            <a:r>
              <a:rPr lang="de-DE" sz="2000" dirty="0" smtClean="0"/>
              <a:t> quantitative </a:t>
            </a:r>
            <a:r>
              <a:rPr lang="de-DE" sz="2000" dirty="0" err="1" smtClean="0"/>
              <a:t>guide</a:t>
            </a:r>
            <a:r>
              <a:rPr lang="de-DE" sz="2000" dirty="0" smtClean="0"/>
              <a:t> </a:t>
            </a:r>
            <a:r>
              <a:rPr lang="de-DE" sz="2000" dirty="0" err="1" smtClean="0"/>
              <a:t>lines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wall </a:t>
            </a:r>
            <a:r>
              <a:rPr lang="de-DE" sz="2000" dirty="0" err="1" smtClean="0"/>
              <a:t>load</a:t>
            </a:r>
            <a:r>
              <a:rPr lang="de-DE" sz="2000" dirty="0" smtClean="0"/>
              <a:t>!</a:t>
            </a:r>
            <a:endParaRPr lang="de-DE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04447" cy="231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31640" y="307975"/>
            <a:ext cx="6796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000000"/>
                </a:solidFill>
              </a:rPr>
              <a:t>Double Radiation Feedback on ASDEX Upgrade</a:t>
            </a:r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467544" y="5301208"/>
            <a:ext cx="835292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i="1" dirty="0" err="1" smtClean="0">
                <a:solidFill>
                  <a:srgbClr val="000000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00"/>
                </a:solidFill>
              </a:rPr>
              <a:t>rad,main</a:t>
            </a:r>
            <a:r>
              <a:rPr lang="de-DE" sz="2000" i="1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controlled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by</a:t>
            </a:r>
            <a:r>
              <a:rPr lang="de-DE" sz="2000" dirty="0" smtClean="0">
                <a:solidFill>
                  <a:srgbClr val="000000"/>
                </a:solidFill>
              </a:rPr>
              <a:t> Ar-</a:t>
            </a:r>
            <a:r>
              <a:rPr lang="de-DE" sz="2000" dirty="0" err="1" smtClean="0">
                <a:solidFill>
                  <a:srgbClr val="000000"/>
                </a:solidFill>
              </a:rPr>
              <a:t>seeding</a:t>
            </a:r>
            <a:r>
              <a:rPr lang="de-DE" sz="2000" dirty="0" smtClean="0">
                <a:solidFill>
                  <a:srgbClr val="000000"/>
                </a:solidFill>
              </a:rPr>
              <a:t>, </a:t>
            </a:r>
            <a:r>
              <a:rPr lang="de-DE" sz="2000" i="1" dirty="0" err="1" smtClean="0">
                <a:solidFill>
                  <a:srgbClr val="000000"/>
                </a:solidFill>
              </a:rPr>
              <a:t>T</a:t>
            </a:r>
            <a:r>
              <a:rPr lang="de-DE" sz="2000" i="1" baseline="-25000" dirty="0" err="1" smtClean="0">
                <a:solidFill>
                  <a:srgbClr val="000000"/>
                </a:solidFill>
              </a:rPr>
              <a:t>div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controlled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by</a:t>
            </a:r>
            <a:r>
              <a:rPr lang="de-DE" sz="2000" dirty="0" smtClean="0">
                <a:solidFill>
                  <a:srgbClr val="000000"/>
                </a:solidFill>
              </a:rPr>
              <a:t> N-</a:t>
            </a:r>
            <a:r>
              <a:rPr lang="de-DE" sz="2000" dirty="0" err="1" smtClean="0">
                <a:solidFill>
                  <a:srgbClr val="000000"/>
                </a:solidFill>
              </a:rPr>
              <a:t>seeding</a:t>
            </a:r>
            <a:endParaRPr lang="de-DE" sz="2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i="1" dirty="0" err="1" smtClean="0">
                <a:solidFill>
                  <a:srgbClr val="0000CC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heat,tot</a:t>
            </a:r>
            <a:r>
              <a:rPr lang="de-DE" sz="2000" i="1" baseline="-25000" dirty="0" smtClean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= 23 MW, but </a:t>
            </a:r>
            <a:r>
              <a:rPr lang="de-DE" sz="2000" i="1" dirty="0" err="1" smtClean="0">
                <a:solidFill>
                  <a:srgbClr val="0000CC"/>
                </a:solidFill>
              </a:rPr>
              <a:t>q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div</a:t>
            </a:r>
            <a:r>
              <a:rPr lang="de-DE" sz="2000" i="1" baseline="-25000" dirty="0" smtClean="0">
                <a:solidFill>
                  <a:srgbClr val="0000CC"/>
                </a:solidFill>
              </a:rPr>
              <a:t> </a:t>
            </a:r>
            <a:r>
              <a:rPr lang="de-DE" sz="2000" i="1" dirty="0" smtClean="0">
                <a:solidFill>
                  <a:srgbClr val="0000CC"/>
                </a:solidFill>
              </a:rPr>
              <a:t>&lt;</a:t>
            </a:r>
            <a:r>
              <a:rPr lang="de-DE" sz="2000" dirty="0" smtClean="0">
                <a:solidFill>
                  <a:srgbClr val="0000CC"/>
                </a:solidFill>
              </a:rPr>
              <a:t> 5 MW/m</a:t>
            </a:r>
            <a:r>
              <a:rPr lang="de-DE" sz="2000" baseline="30000" dirty="0" smtClean="0">
                <a:solidFill>
                  <a:srgbClr val="0000CC"/>
                </a:solidFill>
              </a:rPr>
              <a:t>2</a:t>
            </a:r>
            <a:r>
              <a:rPr lang="de-DE" sz="2000" baseline="-25000" dirty="0">
                <a:solidFill>
                  <a:srgbClr val="0000CC"/>
                </a:solidFill>
              </a:rPr>
              <a:t> </a:t>
            </a:r>
            <a:r>
              <a:rPr lang="de-DE" sz="2000" baseline="-25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and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i="1" dirty="0" err="1" smtClean="0">
                <a:solidFill>
                  <a:srgbClr val="0000CC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rad,core</a:t>
            </a:r>
            <a:r>
              <a:rPr lang="de-DE" sz="2000" i="1" dirty="0" smtClean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= 15 MW (67%)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e-DE" dirty="0" smtClean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000CC"/>
                </a:solidFill>
              </a:rPr>
              <a:t>close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to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i="1" dirty="0" err="1" smtClean="0">
                <a:solidFill>
                  <a:srgbClr val="0000CC"/>
                </a:solidFill>
              </a:rPr>
              <a:t>P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thres</a:t>
            </a:r>
            <a:r>
              <a:rPr lang="de-DE" sz="2000" i="1" dirty="0" smtClean="0">
                <a:solidFill>
                  <a:srgbClr val="0000CC"/>
                </a:solidFill>
              </a:rPr>
              <a:t>,</a:t>
            </a:r>
            <a:r>
              <a:rPr lang="de-DE" sz="2000" dirty="0" smtClean="0">
                <a:solidFill>
                  <a:srgbClr val="0000CC"/>
                </a:solidFill>
              </a:rPr>
              <a:t> but still </a:t>
            </a:r>
            <a:r>
              <a:rPr lang="de-DE" sz="2000" i="1" dirty="0" smtClean="0">
                <a:solidFill>
                  <a:srgbClr val="0000CC"/>
                </a:solidFill>
              </a:rPr>
              <a:t>H</a:t>
            </a:r>
            <a:r>
              <a:rPr lang="de-DE" sz="2000" dirty="0" smtClean="0">
                <a:solidFill>
                  <a:srgbClr val="0000CC"/>
                </a:solidFill>
              </a:rPr>
              <a:t>=1 </a:t>
            </a:r>
            <a:r>
              <a:rPr lang="de-DE" sz="2000" dirty="0" err="1" smtClean="0">
                <a:solidFill>
                  <a:srgbClr val="0000CC"/>
                </a:solidFill>
              </a:rPr>
              <a:t>and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i="1" dirty="0" err="1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N</a:t>
            </a:r>
            <a:r>
              <a:rPr lang="de-DE" sz="2000" dirty="0" smtClean="0">
                <a:solidFill>
                  <a:srgbClr val="0000CC"/>
                </a:solidFill>
              </a:rPr>
              <a:t> = 3!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70340" y="980728"/>
            <a:ext cx="290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A. </a:t>
            </a:r>
            <a:r>
              <a:rPr lang="de-DE" sz="1200" b="1" dirty="0" err="1" smtClean="0"/>
              <a:t>Kallenbach</a:t>
            </a:r>
            <a:r>
              <a:rPr lang="de-DE" sz="1200" b="1" dirty="0" smtClean="0"/>
              <a:t>, </a:t>
            </a:r>
            <a:r>
              <a:rPr lang="de-DE" sz="1200" b="1" dirty="0" err="1" smtClean="0"/>
              <a:t>subm</a:t>
            </a:r>
            <a:r>
              <a:rPr lang="de-DE" sz="1200" b="1" dirty="0" smtClean="0"/>
              <a:t>.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Nucl</a:t>
            </a:r>
            <a:r>
              <a:rPr lang="de-DE" sz="1200" b="1" dirty="0" smtClean="0"/>
              <a:t>. Fusion</a:t>
            </a:r>
            <a:endParaRPr lang="de-DE" sz="1200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20480" cy="35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88" y="1196753"/>
            <a:ext cx="4197901" cy="176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41" y="2924945"/>
            <a:ext cx="4323531" cy="221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3" y="4642259"/>
            <a:ext cx="3536125" cy="4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2400" y="152400"/>
            <a:ext cx="8839200" cy="762000"/>
            <a:chOff x="-34" y="96"/>
            <a:chExt cx="6032" cy="480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-34" y="576"/>
              <a:ext cx="6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-34" y="96"/>
              <a:ext cx="6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icture 2"/>
          <p:cNvSpPr>
            <a:spLocks noChangeAspect="1" noChangeArrowheads="1"/>
          </p:cNvSpPr>
          <p:nvPr/>
        </p:nvSpPr>
        <p:spPr bwMode="auto">
          <a:xfrm>
            <a:off x="1219200" y="981075"/>
            <a:ext cx="392906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98611" y="307504"/>
            <a:ext cx="4977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</a:rPr>
              <a:t>Heating and current drive in DEMO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5" name="Picture 11"/>
          <p:cNvSpPr>
            <a:spLocks noChangeAspect="1" noChangeArrowheads="1"/>
          </p:cNvSpPr>
          <p:nvPr/>
        </p:nvSpPr>
        <p:spPr bwMode="auto">
          <a:xfrm>
            <a:off x="34925" y="1989138"/>
            <a:ext cx="24717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Picture 12"/>
          <p:cNvSpPr>
            <a:spLocks noChangeAspect="1" noChangeArrowheads="1"/>
          </p:cNvSpPr>
          <p:nvPr/>
        </p:nvSpPr>
        <p:spPr bwMode="auto">
          <a:xfrm>
            <a:off x="5148263" y="1628775"/>
            <a:ext cx="38163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4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94529"/>
              </p:ext>
            </p:extLst>
          </p:nvPr>
        </p:nvGraphicFramePr>
        <p:xfrm>
          <a:off x="466725" y="1412875"/>
          <a:ext cx="8353425" cy="3363341"/>
        </p:xfrm>
        <a:graphic>
          <a:graphicData uri="http://schemas.openxmlformats.org/drawingml/2006/table">
            <a:tbl>
              <a:tblPr/>
              <a:tblGrid>
                <a:gridCol w="1762125"/>
                <a:gridCol w="1609725"/>
                <a:gridCol w="1739900"/>
                <a:gridCol w="1479550"/>
                <a:gridCol w="1762125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LHCD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FWCD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NBCD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[A/(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Wm</a:t>
                      </a:r>
                      <a:r>
                        <a:rPr kumimoji="0" lang="de-DE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)]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0.3-0.4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(indep. of T</a:t>
                      </a:r>
                      <a:r>
                        <a:rPr kumimoji="0" lang="de-DE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0.1-0.2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(ITER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prediction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≤ 0.1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(ITER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prediction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0.3-0.4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(ITER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prediction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Remark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peripheral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absorption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potential for optimisation (next slides)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Basis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axis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CD not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fully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understood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11560" y="5517232"/>
            <a:ext cx="814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Physics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relatively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understood</a:t>
            </a:r>
            <a:r>
              <a:rPr lang="de-DE" sz="2000" dirty="0" smtClean="0"/>
              <a:t>, but </a:t>
            </a:r>
            <a:r>
              <a:rPr lang="de-DE" sz="2000" dirty="0" err="1" smtClean="0"/>
              <a:t>efficiencies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improved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w.r.t. ITER </a:t>
            </a:r>
            <a:r>
              <a:rPr lang="de-DE" sz="2000" dirty="0" err="1" smtClean="0"/>
              <a:t>by</a:t>
            </a:r>
            <a:r>
              <a:rPr lang="de-DE" sz="2000" dirty="0" smtClean="0"/>
              <a:t> a </a:t>
            </a:r>
            <a:r>
              <a:rPr lang="de-DE" sz="2000" dirty="0" err="1" smtClean="0"/>
              <a:t>targeted</a:t>
            </a:r>
            <a:r>
              <a:rPr lang="de-DE" sz="2000" dirty="0" smtClean="0"/>
              <a:t> </a:t>
            </a:r>
            <a:r>
              <a:rPr lang="de-DE" sz="2000" dirty="0" err="1" smtClean="0"/>
              <a:t>optimisation</a:t>
            </a:r>
            <a:r>
              <a:rPr lang="de-DE" sz="2000" dirty="0" smtClean="0"/>
              <a:t>, </a:t>
            </a:r>
            <a:r>
              <a:rPr lang="de-DE" sz="2000" dirty="0" err="1" smtClean="0"/>
              <a:t>trading</a:t>
            </a:r>
            <a:r>
              <a:rPr lang="de-DE" sz="2000" dirty="0" smtClean="0"/>
              <a:t> off </a:t>
            </a:r>
            <a:r>
              <a:rPr lang="de-DE" sz="2000" dirty="0" err="1" smtClean="0"/>
              <a:t>flexibility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20972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icture 2"/>
          <p:cNvSpPr>
            <a:spLocks noChangeAspect="1" noChangeArrowheads="1"/>
          </p:cNvSpPr>
          <p:nvPr/>
        </p:nvSpPr>
        <p:spPr bwMode="auto">
          <a:xfrm>
            <a:off x="1219200" y="981075"/>
            <a:ext cx="392906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49" y="5949280"/>
            <a:ext cx="8424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Higher </a:t>
            </a:r>
            <a:r>
              <a:rPr lang="en-US" sz="2000" dirty="0" err="1" smtClean="0">
                <a:solidFill>
                  <a:srgbClr val="0000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ECCD</a:t>
            </a:r>
            <a:r>
              <a:rPr lang="en-US" sz="2000" dirty="0" smtClean="0">
                <a:solidFill>
                  <a:srgbClr val="000000"/>
                </a:solidFill>
              </a:rPr>
              <a:t> gives higher </a:t>
            </a:r>
            <a:r>
              <a:rPr lang="en-US" sz="2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CD</a:t>
            </a:r>
            <a:r>
              <a:rPr lang="en-US" sz="2000" dirty="0" smtClean="0">
                <a:solidFill>
                  <a:srgbClr val="000000"/>
                </a:solidFill>
              </a:rPr>
              <a:t>, limited by parasitic 2</a:t>
            </a:r>
            <a:r>
              <a:rPr lang="en-US" sz="2000" baseline="30000" dirty="0" smtClean="0">
                <a:solidFill>
                  <a:srgbClr val="000000"/>
                </a:solidFill>
              </a:rPr>
              <a:t>nd</a:t>
            </a:r>
            <a:r>
              <a:rPr lang="en-US" sz="2000" dirty="0" smtClean="0">
                <a:solidFill>
                  <a:srgbClr val="000000"/>
                </a:solidFill>
              </a:rPr>
              <a:t> harmonic absorption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This can </a:t>
            </a:r>
            <a:r>
              <a:rPr lang="en-US" sz="2000" dirty="0">
                <a:solidFill>
                  <a:srgbClr val="000000"/>
                </a:solidFill>
              </a:rPr>
              <a:t>be circumvented by using top launch!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50350" y="307504"/>
            <a:ext cx="6017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</a:rPr>
              <a:t>Example: Optimisation </a:t>
            </a:r>
            <a:r>
              <a:rPr lang="en-GB" sz="2400" dirty="0">
                <a:solidFill>
                  <a:srgbClr val="000000"/>
                </a:solidFill>
              </a:rPr>
              <a:t>of ECCD for DEMO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26635" name="Picture 11"/>
          <p:cNvSpPr>
            <a:spLocks noChangeAspect="1" noChangeArrowheads="1"/>
          </p:cNvSpPr>
          <p:nvPr/>
        </p:nvSpPr>
        <p:spPr bwMode="auto">
          <a:xfrm>
            <a:off x="34925" y="1989138"/>
            <a:ext cx="24717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Picture 12"/>
          <p:cNvSpPr>
            <a:spLocks noChangeAspect="1" noChangeArrowheads="1"/>
          </p:cNvSpPr>
          <p:nvPr/>
        </p:nvSpPr>
        <p:spPr bwMode="auto">
          <a:xfrm>
            <a:off x="5148263" y="1628775"/>
            <a:ext cx="38163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55576"/>
            <a:ext cx="8931275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6588224" y="1196752"/>
            <a:ext cx="179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b="1" dirty="0"/>
              <a:t>E. </a:t>
            </a:r>
            <a:r>
              <a:rPr lang="de-DE" sz="1200" b="1" dirty="0" err="1" smtClean="0"/>
              <a:t>Poli</a:t>
            </a:r>
            <a:r>
              <a:rPr lang="de-DE" sz="1200" b="1" dirty="0" smtClean="0"/>
              <a:t> et al., </a:t>
            </a:r>
          </a:p>
          <a:p>
            <a:r>
              <a:rPr lang="de-DE" sz="1200" b="1" dirty="0" err="1" smtClean="0"/>
              <a:t>subm</a:t>
            </a:r>
            <a:r>
              <a:rPr lang="de-DE" sz="1200" b="1" dirty="0" smtClean="0"/>
              <a:t>.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Nucl</a:t>
            </a:r>
            <a:r>
              <a:rPr lang="de-DE" sz="1200" b="1" dirty="0" smtClean="0"/>
              <a:t>. Fusion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706628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403350" y="307975"/>
            <a:ext cx="640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>
                <a:solidFill>
                  <a:srgbClr val="000000"/>
                </a:solidFill>
              </a:rPr>
              <a:t>Results for top launch (here, f</a:t>
            </a:r>
            <a:r>
              <a:rPr lang="en-GB" sz="2400" baseline="-25000">
                <a:solidFill>
                  <a:srgbClr val="000000"/>
                </a:solidFill>
              </a:rPr>
              <a:t>ECCD</a:t>
            </a:r>
            <a:r>
              <a:rPr lang="en-GB" sz="2400">
                <a:solidFill>
                  <a:srgbClr val="000000"/>
                </a:solidFill>
              </a:rPr>
              <a:t> = 230 GHz)</a:t>
            </a: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30734" name="Text Box 9"/>
          <p:cNvSpPr txBox="1">
            <a:spLocks noChangeArrowheads="1"/>
          </p:cNvSpPr>
          <p:nvPr/>
        </p:nvSpPr>
        <p:spPr bwMode="auto">
          <a:xfrm>
            <a:off x="468188" y="5191452"/>
            <a:ext cx="84963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Increasing </a:t>
            </a:r>
            <a:r>
              <a:rPr lang="en-US" sz="2000" dirty="0" err="1">
                <a:solidFill>
                  <a:srgbClr val="000000"/>
                </a:solidFill>
              </a:rPr>
              <a:t>f</a:t>
            </a:r>
            <a:r>
              <a:rPr lang="en-US" sz="2000" baseline="-25000" dirty="0" err="1">
                <a:solidFill>
                  <a:srgbClr val="000000"/>
                </a:solidFill>
              </a:rPr>
              <a:t>ECCD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on-axis </a:t>
            </a:r>
            <a:r>
              <a:rPr lang="en-US" sz="2000" dirty="0">
                <a:solidFill>
                  <a:srgbClr val="000000"/>
                </a:solidFill>
              </a:rPr>
              <a:t>CD </a:t>
            </a:r>
            <a:r>
              <a:rPr lang="en-US" sz="2000" dirty="0" smtClean="0">
                <a:solidFill>
                  <a:srgbClr val="000000"/>
                </a:solidFill>
              </a:rPr>
              <a:t>efficiency </a:t>
            </a:r>
            <a:r>
              <a:rPr lang="en-US" sz="2000" dirty="0">
                <a:solidFill>
                  <a:srgbClr val="000000"/>
                </a:solidFill>
              </a:rPr>
              <a:t>can </a:t>
            </a:r>
            <a:r>
              <a:rPr lang="en-US" sz="2000" dirty="0" smtClean="0">
                <a:solidFill>
                  <a:srgbClr val="000000"/>
                </a:solidFill>
              </a:rPr>
              <a:t>go up to </a:t>
            </a:r>
            <a:r>
              <a:rPr lang="en-US" sz="2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CD</a:t>
            </a:r>
            <a:r>
              <a:rPr lang="en-US" sz="2000" dirty="0" smtClean="0">
                <a:solidFill>
                  <a:srgbClr val="000000"/>
                </a:solidFill>
              </a:rPr>
              <a:t> = 0.4 </a:t>
            </a:r>
            <a:r>
              <a:rPr lang="en-US" sz="2000" dirty="0">
                <a:solidFill>
                  <a:srgbClr val="000000"/>
                </a:solidFill>
              </a:rPr>
              <a:t>(!)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launch </a:t>
            </a:r>
            <a:r>
              <a:rPr lang="en-US" sz="2000" dirty="0">
                <a:solidFill>
                  <a:srgbClr val="0000CC"/>
                </a:solidFill>
              </a:rPr>
              <a:t>position must be </a:t>
            </a:r>
            <a:r>
              <a:rPr lang="en-US" sz="2000" dirty="0" err="1">
                <a:solidFill>
                  <a:srgbClr val="0000CC"/>
                </a:solidFill>
              </a:rPr>
              <a:t>optimised</a:t>
            </a:r>
            <a:r>
              <a:rPr lang="en-US" sz="2000" dirty="0">
                <a:solidFill>
                  <a:srgbClr val="0000CC"/>
                </a:solidFill>
              </a:rPr>
              <a:t> for each desired CD </a:t>
            </a:r>
            <a:r>
              <a:rPr lang="en-US" sz="2000" dirty="0" smtClean="0">
                <a:solidFill>
                  <a:srgbClr val="0000CC"/>
                </a:solidFill>
              </a:rPr>
              <a:t>position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then, current drive efficiencies come close to values for NBCD!</a:t>
            </a:r>
            <a:endParaRPr lang="en-US" sz="2000" dirty="0">
              <a:solidFill>
                <a:srgbClr val="0000CC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4744"/>
            <a:ext cx="9145016" cy="357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49975" y="1118072"/>
            <a:ext cx="165893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>
                <a:solidFill>
                  <a:srgbClr val="000000"/>
                </a:solidFill>
              </a:rPr>
              <a:t>Efficiency </a:t>
            </a:r>
            <a:r>
              <a:rPr lang="de-DE" sz="1800" b="1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de-DE" sz="1800" b="1" baseline="-25000" dirty="0" err="1" smtClean="0">
                <a:solidFill>
                  <a:srgbClr val="000000"/>
                </a:solidFill>
              </a:rPr>
              <a:t>CD</a:t>
            </a:r>
            <a:endParaRPr lang="de-DE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381125" y="1046063"/>
            <a:ext cx="2114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>
                <a:solidFill>
                  <a:srgbClr val="000000"/>
                </a:solidFill>
              </a:rPr>
              <a:t>Deposition </a:t>
            </a:r>
            <a:r>
              <a:rPr lang="de-DE" sz="1800" b="1" dirty="0" err="1">
                <a:solidFill>
                  <a:srgbClr val="000000"/>
                </a:solidFill>
              </a:rPr>
              <a:t>radius</a:t>
            </a:r>
            <a:endParaRPr lang="de-DE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25571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 err="1" smtClean="0">
                <a:solidFill>
                  <a:srgbClr val="000000"/>
                </a:solidFill>
              </a:rPr>
              <a:t>Poloidal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launch</a:t>
            </a:r>
            <a:r>
              <a:rPr lang="de-DE" sz="1800" b="1" dirty="0" smtClean="0">
                <a:solidFill>
                  <a:srgbClr val="000000"/>
                </a:solidFill>
              </a:rPr>
              <a:t> angle</a:t>
            </a:r>
            <a:endParaRPr lang="de-DE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724128" y="4581128"/>
            <a:ext cx="25571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 err="1" smtClean="0">
                <a:solidFill>
                  <a:srgbClr val="000000"/>
                </a:solidFill>
              </a:rPr>
              <a:t>Poloidal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launch</a:t>
            </a:r>
            <a:r>
              <a:rPr lang="de-DE" sz="1800" b="1" dirty="0" smtClean="0">
                <a:solidFill>
                  <a:srgbClr val="000000"/>
                </a:solidFill>
              </a:rPr>
              <a:t> angle</a:t>
            </a:r>
            <a:endParaRPr lang="de-DE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 rot="-5400000">
            <a:off x="-982314" y="2647156"/>
            <a:ext cx="254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 err="1">
                <a:solidFill>
                  <a:srgbClr val="000000"/>
                </a:solidFill>
              </a:rPr>
              <a:t>Toroidal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b="1" dirty="0" err="1">
                <a:solidFill>
                  <a:srgbClr val="000000"/>
                </a:solidFill>
              </a:rPr>
              <a:t>launch</a:t>
            </a:r>
            <a:r>
              <a:rPr lang="de-DE" sz="1800" b="1" dirty="0">
                <a:solidFill>
                  <a:srgbClr val="000000"/>
                </a:solidFill>
              </a:rPr>
              <a:t> angle</a:t>
            </a:r>
            <a:endParaRPr lang="de-DE" sz="1800" b="1" baseline="-25000" dirty="0">
              <a:solidFill>
                <a:srgbClr val="00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61">
            <a:off x="6357039" y="2134894"/>
            <a:ext cx="1740228" cy="12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8"/>
          <p:cNvSpPr txBox="1">
            <a:spLocks noChangeArrowheads="1"/>
          </p:cNvSpPr>
          <p:nvPr/>
        </p:nvSpPr>
        <p:spPr bwMode="auto">
          <a:xfrm rot="-5400000">
            <a:off x="3560034" y="2862635"/>
            <a:ext cx="254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 err="1">
                <a:solidFill>
                  <a:srgbClr val="000000"/>
                </a:solidFill>
              </a:rPr>
              <a:t>Toroidal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b="1" dirty="0" err="1">
                <a:solidFill>
                  <a:srgbClr val="000000"/>
                </a:solidFill>
              </a:rPr>
              <a:t>launch</a:t>
            </a:r>
            <a:r>
              <a:rPr lang="de-DE" sz="1800" b="1" dirty="0">
                <a:solidFill>
                  <a:srgbClr val="000000"/>
                </a:solidFill>
              </a:rPr>
              <a:t> angle</a:t>
            </a:r>
            <a:endParaRPr lang="de-DE" sz="1800" b="1" baseline="-25000" dirty="0">
              <a:solidFill>
                <a:srgbClr val="00000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61">
            <a:off x="1755617" y="2151681"/>
            <a:ext cx="1740228" cy="12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54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79512" y="5222810"/>
            <a:ext cx="889248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Based on </a:t>
            </a:r>
            <a:r>
              <a:rPr lang="en-US" sz="2000" dirty="0" smtClean="0">
                <a:solidFill>
                  <a:srgbClr val="000000"/>
                </a:solidFill>
              </a:rPr>
              <a:t>ASDEX Upgrade </a:t>
            </a:r>
            <a:r>
              <a:rPr lang="en-US" sz="2000" dirty="0">
                <a:solidFill>
                  <a:srgbClr val="000000"/>
                </a:solidFill>
              </a:rPr>
              <a:t>profile shapes with peaked density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f</a:t>
            </a:r>
            <a:r>
              <a:rPr lang="en-US" sz="2000" dirty="0" smtClean="0">
                <a:solidFill>
                  <a:srgbClr val="0000CC"/>
                </a:solidFill>
              </a:rPr>
              <a:t>or </a:t>
            </a:r>
            <a:r>
              <a:rPr lang="en-US" sz="2000" i="1" dirty="0" err="1">
                <a:solidFill>
                  <a:srgbClr val="0000CC"/>
                </a:solidFill>
              </a:rPr>
              <a:t>f</a:t>
            </a:r>
            <a:r>
              <a:rPr lang="en-US" sz="2000" i="1" baseline="-25000" dirty="0" err="1">
                <a:solidFill>
                  <a:srgbClr val="0000CC"/>
                </a:solidFill>
              </a:rPr>
              <a:t>rec</a:t>
            </a:r>
            <a:r>
              <a:rPr lang="en-US" sz="2000" i="1" dirty="0">
                <a:solidFill>
                  <a:srgbClr val="0000CC"/>
                </a:solidFill>
              </a:rPr>
              <a:t> = </a:t>
            </a:r>
            <a:r>
              <a:rPr lang="en-US" sz="2000" i="1" dirty="0" smtClean="0">
                <a:solidFill>
                  <a:srgbClr val="0000CC"/>
                </a:solidFill>
              </a:rPr>
              <a:t>0.4</a:t>
            </a:r>
            <a:r>
              <a:rPr lang="en-US" sz="2000" dirty="0" smtClean="0">
                <a:solidFill>
                  <a:srgbClr val="0000CC"/>
                </a:solidFill>
              </a:rPr>
              <a:t>, need to drive </a:t>
            </a:r>
            <a:r>
              <a:rPr lang="en-US" sz="2000" dirty="0">
                <a:solidFill>
                  <a:srgbClr val="0000CC"/>
                </a:solidFill>
              </a:rPr>
              <a:t>8.8 MA with 150 MW (</a:t>
            </a:r>
            <a:r>
              <a:rPr lang="en-US" sz="2000" i="1" dirty="0" err="1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US" sz="2000" i="1" baseline="-25000" dirty="0" err="1">
                <a:solidFill>
                  <a:srgbClr val="0000CC"/>
                </a:solidFill>
              </a:rPr>
              <a:t>CD</a:t>
            </a:r>
            <a:r>
              <a:rPr lang="en-US" sz="2000" i="1" dirty="0">
                <a:solidFill>
                  <a:srgbClr val="0000CC"/>
                </a:solidFill>
              </a:rPr>
              <a:t> = 0.5</a:t>
            </a:r>
            <a:r>
              <a:rPr lang="en-US" sz="2000" dirty="0">
                <a:solidFill>
                  <a:srgbClr val="0000CC"/>
                </a:solidFill>
              </a:rPr>
              <a:t>) </a:t>
            </a:r>
            <a:r>
              <a:rPr lang="en-US" sz="2000" dirty="0" smtClean="0">
                <a:solidFill>
                  <a:srgbClr val="0000CC"/>
                </a:solidFill>
              </a:rPr>
              <a:t>at </a:t>
            </a:r>
            <a:r>
              <a:rPr lang="en-US" sz="2000" i="1" dirty="0" err="1" smtClean="0">
                <a:solidFill>
                  <a:srgbClr val="0000CC"/>
                </a:solidFill>
                <a:latin typeface="Symbol" pitchFamily="18" charset="2"/>
              </a:rPr>
              <a:t>h</a:t>
            </a:r>
            <a:r>
              <a:rPr lang="en-US" sz="2000" i="1" baseline="-25000" dirty="0" err="1" smtClean="0">
                <a:solidFill>
                  <a:srgbClr val="0000CC"/>
                </a:solidFill>
              </a:rPr>
              <a:t>CD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>
                <a:solidFill>
                  <a:srgbClr val="0000CC"/>
                </a:solidFill>
              </a:rPr>
              <a:t>= 0.5 </a:t>
            </a:r>
            <a:endParaRPr lang="en-US" sz="2000" i="1" dirty="0" smtClean="0">
              <a:solidFill>
                <a:srgbClr val="0000CC"/>
              </a:solidFill>
            </a:endParaRPr>
          </a:p>
          <a:p>
            <a:pPr marL="342900" indent="-342900">
              <a:buFont typeface="Symbol"/>
              <a:buChar char=" "/>
            </a:pPr>
            <a:endParaRPr lang="en-US" sz="2000" i="1" dirty="0">
              <a:solidFill>
                <a:srgbClr val="0000CC"/>
              </a:solidFill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Tough </a:t>
            </a:r>
            <a:r>
              <a:rPr lang="en-US" sz="2000" dirty="0">
                <a:sym typeface="Symbol" pitchFamily="18" charset="2"/>
              </a:rPr>
              <a:t>constraint on </a:t>
            </a:r>
            <a:r>
              <a:rPr lang="en-US" sz="2000" dirty="0" smtClean="0">
                <a:sym typeface="Symbol" pitchFamily="18" charset="2"/>
              </a:rPr>
              <a:t>overall efficiency </a:t>
            </a:r>
            <a:r>
              <a:rPr lang="en-US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sz="2000" baseline="-25000" dirty="0" err="1" smtClean="0">
                <a:sym typeface="Symbol" pitchFamily="18" charset="2"/>
              </a:rPr>
              <a:t>CD</a:t>
            </a:r>
            <a:r>
              <a:rPr lang="en-US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000" baseline="-25000" dirty="0" err="1" smtClean="0">
                <a:sym typeface="Symbol" pitchFamily="18" charset="2"/>
              </a:rPr>
              <a:t>CD</a:t>
            </a:r>
            <a:r>
              <a:rPr lang="en-US" sz="2000" dirty="0" smtClean="0">
                <a:sym typeface="Symbol" pitchFamily="18" charset="2"/>
              </a:rPr>
              <a:t>, but in reach for NBCD/ECCD!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43501" y="303213"/>
            <a:ext cx="6368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First studies </a:t>
            </a:r>
            <a:r>
              <a:rPr lang="en-GB" dirty="0">
                <a:solidFill>
                  <a:srgbClr val="000000"/>
                </a:solidFill>
              </a:rPr>
              <a:t>on an </a:t>
            </a:r>
            <a:r>
              <a:rPr lang="en-GB" dirty="0" smtClean="0">
                <a:solidFill>
                  <a:srgbClr val="000000"/>
                </a:solidFill>
              </a:rPr>
              <a:t>‘improved H-mode’ </a:t>
            </a:r>
            <a:r>
              <a:rPr lang="en-GB" dirty="0">
                <a:solidFill>
                  <a:srgbClr val="000000"/>
                </a:solidFill>
              </a:rPr>
              <a:t>DEMO</a:t>
            </a:r>
          </a:p>
        </p:txBody>
      </p:sp>
      <p:cxnSp>
        <p:nvCxnSpPr>
          <p:cNvPr id="15369" name="Gerade Verbindung 4"/>
          <p:cNvCxnSpPr>
            <a:cxnSpLocks noChangeShapeType="1"/>
          </p:cNvCxnSpPr>
          <p:nvPr/>
        </p:nvCxnSpPr>
        <p:spPr bwMode="auto">
          <a:xfrm>
            <a:off x="171450" y="917575"/>
            <a:ext cx="87852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Textfeld 1"/>
          <p:cNvSpPr txBox="1">
            <a:spLocks noChangeArrowheads="1"/>
          </p:cNvSpPr>
          <p:nvPr/>
        </p:nvSpPr>
        <p:spPr bwMode="auto">
          <a:xfrm>
            <a:off x="7637980" y="4653136"/>
            <a:ext cx="12889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b="1" dirty="0"/>
              <a:t>G. </a:t>
            </a:r>
            <a:r>
              <a:rPr lang="de-DE" sz="1200" b="1" dirty="0" err="1"/>
              <a:t>Tardini</a:t>
            </a:r>
            <a:r>
              <a:rPr lang="de-DE" sz="1200" b="1" dirty="0"/>
              <a:t> </a:t>
            </a:r>
            <a:r>
              <a:rPr lang="de-DE" sz="1200" b="1" dirty="0" smtClean="0"/>
              <a:t>(IPP)</a:t>
            </a:r>
            <a:endParaRPr lang="de-DE" sz="1200" b="1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67544" y="1052736"/>
            <a:ext cx="5184576" cy="4055824"/>
            <a:chOff x="636964" y="1132385"/>
            <a:chExt cx="4044790" cy="3486150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64" y="1132385"/>
              <a:ext cx="4019550" cy="34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504" y="1152176"/>
              <a:ext cx="200025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hteck 3"/>
          <p:cNvSpPr/>
          <p:nvPr/>
        </p:nvSpPr>
        <p:spPr>
          <a:xfrm>
            <a:off x="6516216" y="1340768"/>
            <a:ext cx="1656184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R=8.5 </a:t>
            </a:r>
            <a:r>
              <a:rPr lang="en-US" sz="2000" dirty="0" smtClean="0"/>
              <a:t>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=2.84 </a:t>
            </a:r>
            <a:r>
              <a:rPr lang="en-US" sz="2000" dirty="0" smtClean="0"/>
              <a:t>m</a:t>
            </a:r>
          </a:p>
          <a:p>
            <a:r>
              <a:rPr lang="en-US" sz="2000" dirty="0" smtClean="0"/>
              <a:t>B=5.75 T</a:t>
            </a:r>
          </a:p>
          <a:p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</a:t>
            </a:r>
            <a:r>
              <a:rPr lang="en-US" sz="2000" dirty="0"/>
              <a:t>= 17.6 MA </a:t>
            </a:r>
            <a:endParaRPr lang="en-US" sz="2000" dirty="0" smtClean="0"/>
          </a:p>
          <a:p>
            <a:r>
              <a:rPr lang="en-US" sz="2000" dirty="0" smtClean="0"/>
              <a:t>q</a:t>
            </a:r>
            <a:r>
              <a:rPr lang="en-US" sz="2000" baseline="-25000" dirty="0" smtClean="0"/>
              <a:t>95</a:t>
            </a:r>
            <a:r>
              <a:rPr lang="en-US" sz="2000" dirty="0" smtClean="0"/>
              <a:t>=4 </a:t>
            </a:r>
          </a:p>
          <a:p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= 3, </a:t>
            </a:r>
            <a:endParaRPr lang="en-US" sz="2000" dirty="0" smtClean="0"/>
          </a:p>
          <a:p>
            <a:r>
              <a:rPr lang="en-US" sz="2000" dirty="0" err="1" smtClean="0"/>
              <a:t>P</a:t>
            </a:r>
            <a:r>
              <a:rPr lang="en-US" sz="2000" baseline="-25000" dirty="0" err="1" smtClean="0"/>
              <a:t>fus</a:t>
            </a:r>
            <a:r>
              <a:rPr lang="en-US" sz="2000" dirty="0" smtClean="0"/>
              <a:t>=2.2 GW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f</a:t>
            </a:r>
            <a:r>
              <a:rPr lang="en-US" sz="2000" baseline="-25000" dirty="0" err="1" smtClean="0"/>
              <a:t>bs</a:t>
            </a:r>
            <a:r>
              <a:rPr lang="en-US" sz="2000" dirty="0" smtClean="0"/>
              <a:t> </a:t>
            </a:r>
            <a:r>
              <a:rPr lang="en-US" sz="2000" dirty="0"/>
              <a:t>~ 0.5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250825" y="1041400"/>
            <a:ext cx="878522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Improved technology and physics </a:t>
            </a:r>
            <a:r>
              <a:rPr lang="en-US" sz="2000" dirty="0"/>
              <a:t>(</a:t>
            </a:r>
            <a:r>
              <a:rPr lang="en-US" sz="2000" i="1" dirty="0" err="1" smtClean="0">
                <a:latin typeface="Symbol" pitchFamily="18" charset="2"/>
              </a:rPr>
              <a:t>h</a:t>
            </a:r>
            <a:r>
              <a:rPr lang="en-US" sz="2000" i="1" baseline="-25000" dirty="0" err="1" smtClean="0"/>
              <a:t>CD</a:t>
            </a:r>
            <a:r>
              <a:rPr lang="en-US" sz="2000" i="1" dirty="0" smtClean="0"/>
              <a:t>=</a:t>
            </a:r>
            <a:r>
              <a:rPr lang="en-US" sz="2000" dirty="0" smtClean="0"/>
              <a:t>0.5, </a:t>
            </a:r>
            <a:r>
              <a:rPr lang="en-US" sz="2000" i="1" dirty="0" err="1" smtClean="0">
                <a:latin typeface="Symbol" pitchFamily="18" charset="2"/>
              </a:rPr>
              <a:t>g</a:t>
            </a:r>
            <a:r>
              <a:rPr lang="en-US" sz="2000" i="1" baseline="-25000" dirty="0" err="1" smtClean="0"/>
              <a:t>CD</a:t>
            </a:r>
            <a:r>
              <a:rPr lang="en-US" sz="2000" dirty="0" smtClean="0"/>
              <a:t>=0.4,H=1.2, 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= 3.5)</a:t>
            </a:r>
            <a:endParaRPr lang="en-US" sz="2000" dirty="0"/>
          </a:p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							* 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= 3.5</a:t>
            </a:r>
            <a:endParaRPr lang="en-US" sz="2000" dirty="0"/>
          </a:p>
          <a:p>
            <a:r>
              <a:rPr lang="en-US" sz="2000" dirty="0" smtClean="0"/>
              <a:t>							   </a:t>
            </a: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pulse</a:t>
            </a:r>
            <a:r>
              <a:rPr lang="en-US" sz="2000" dirty="0" smtClean="0"/>
              <a:t> = 8 </a:t>
            </a:r>
            <a:r>
              <a:rPr lang="en-US" sz="2000" dirty="0" err="1" smtClean="0"/>
              <a:t>hrs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				  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rec</a:t>
            </a:r>
            <a:r>
              <a:rPr lang="en-US" sz="2000" dirty="0" smtClean="0"/>
              <a:t> = 37%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							  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el,net</a:t>
            </a:r>
            <a:r>
              <a:rPr lang="en-US" sz="2000" dirty="0" smtClean="0"/>
              <a:t> = 500 MW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sz="800" dirty="0"/>
          </a:p>
          <a:p>
            <a:endParaRPr lang="en-US" sz="1200" dirty="0"/>
          </a:p>
          <a:p>
            <a:r>
              <a:rPr lang="en-US" sz="2000" dirty="0" smtClean="0"/>
              <a:t>Long pulses in reach, but achieving </a:t>
            </a:r>
            <a:r>
              <a:rPr lang="en-US" sz="2000" dirty="0"/>
              <a:t>steady state </a:t>
            </a:r>
            <a:r>
              <a:rPr lang="en-US" sz="2000" dirty="0" smtClean="0"/>
              <a:t>challenging stability </a:t>
            </a:r>
            <a:r>
              <a:rPr lang="en-US" sz="2000" dirty="0"/>
              <a:t>limits…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342900" indent="-342900">
              <a:buFont typeface="Symbol"/>
              <a:buChar char="Þ"/>
            </a:pPr>
            <a:r>
              <a:rPr lang="en-US" sz="2000" dirty="0" smtClean="0">
                <a:solidFill>
                  <a:schemeClr val="accent2"/>
                </a:solidFill>
              </a:rPr>
              <a:t>pulsed </a:t>
            </a:r>
            <a:r>
              <a:rPr lang="en-US" sz="2000" dirty="0">
                <a:solidFill>
                  <a:schemeClr val="accent2"/>
                </a:solidFill>
              </a:rPr>
              <a:t>and steady state options </a:t>
            </a:r>
            <a:r>
              <a:rPr lang="de-DE" sz="2000" dirty="0" err="1" smtClean="0">
                <a:solidFill>
                  <a:schemeClr val="accent2"/>
                </a:solidFill>
              </a:rPr>
              <a:t>to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be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studied</a:t>
            </a:r>
            <a:r>
              <a:rPr lang="de-DE" sz="2000" dirty="0">
                <a:solidFill>
                  <a:schemeClr val="accent2"/>
                </a:solidFill>
              </a:rPr>
              <a:t> in </a:t>
            </a:r>
            <a:r>
              <a:rPr lang="de-DE" sz="2000" dirty="0" smtClean="0">
                <a:solidFill>
                  <a:schemeClr val="accent2"/>
                </a:solidFill>
              </a:rPr>
              <a:t>parallel (different A!)!</a:t>
            </a:r>
          </a:p>
          <a:p>
            <a:pPr marL="342900" indent="-342900">
              <a:buFont typeface="Symbol"/>
              <a:buChar char="Þ"/>
            </a:pPr>
            <a:endParaRPr lang="de-DE" sz="800" dirty="0" smtClean="0">
              <a:solidFill>
                <a:schemeClr val="accent2"/>
              </a:solidFill>
            </a:endParaRPr>
          </a:p>
          <a:p>
            <a:pPr marL="342900" indent="-342900">
              <a:buFont typeface="Symbol"/>
              <a:buChar char="Þ"/>
            </a:pPr>
            <a:r>
              <a:rPr lang="de-DE" sz="2000" dirty="0">
                <a:solidFill>
                  <a:schemeClr val="accent2"/>
                </a:solidFill>
              </a:rPr>
              <a:t>h</a:t>
            </a:r>
            <a:r>
              <a:rPr lang="de-DE" sz="2000" dirty="0" smtClean="0">
                <a:solidFill>
                  <a:schemeClr val="accent2"/>
                </a:solidFill>
              </a:rPr>
              <a:t>igh </a:t>
            </a:r>
            <a:r>
              <a:rPr lang="de-DE" sz="2000" dirty="0" err="1" smtClean="0">
                <a:solidFill>
                  <a:schemeClr val="accent2"/>
                </a:solidFill>
              </a:rPr>
              <a:t>efficiency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of</a:t>
            </a:r>
            <a:r>
              <a:rPr lang="de-DE" sz="2000" dirty="0" smtClean="0">
                <a:solidFill>
                  <a:schemeClr val="accent2"/>
                </a:solidFill>
              </a:rPr>
              <a:t> H&amp;CD </a:t>
            </a:r>
            <a:r>
              <a:rPr lang="de-DE" sz="2000" dirty="0" err="1" smtClean="0">
                <a:solidFill>
                  <a:schemeClr val="accent2"/>
                </a:solidFill>
              </a:rPr>
              <a:t>systems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becomes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crucial</a:t>
            </a:r>
            <a:r>
              <a:rPr lang="de-DE" sz="2000" dirty="0" smtClean="0">
                <a:solidFill>
                  <a:schemeClr val="accent2"/>
                </a:solidFill>
              </a:rPr>
              <a:t>!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1395021" y="260648"/>
            <a:ext cx="60572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‘ITER’ </a:t>
            </a:r>
            <a:r>
              <a:rPr lang="en-GB" dirty="0"/>
              <a:t>case: R</a:t>
            </a:r>
            <a:r>
              <a:rPr lang="en-GB" baseline="-25000" dirty="0"/>
              <a:t>0</a:t>
            </a:r>
            <a:r>
              <a:rPr lang="en-GB" dirty="0"/>
              <a:t>=7.5 m, </a:t>
            </a:r>
            <a:r>
              <a:rPr lang="en-GB" dirty="0" err="1"/>
              <a:t>B</a:t>
            </a:r>
            <a:r>
              <a:rPr lang="en-GB" baseline="-25000" dirty="0" err="1"/>
              <a:t>t</a:t>
            </a:r>
            <a:r>
              <a:rPr lang="en-GB" dirty="0"/>
              <a:t>=5.2 T, A=3.1</a:t>
            </a:r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89485" name="Rectangle 13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9487" name="Rectangle 15"/>
          <p:cNvSpPr>
            <a:spLocks noChangeArrowheads="1"/>
          </p:cNvSpPr>
          <p:nvPr/>
        </p:nvSpPr>
        <p:spPr bwMode="auto">
          <a:xfrm>
            <a:off x="0" y="551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89488" name="Rectangle 16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9490" name="Rectangle 18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1"/>
            <a:ext cx="5184576" cy="36292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868144" y="4725144"/>
            <a:ext cx="294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H. </a:t>
            </a:r>
            <a:r>
              <a:rPr lang="de-DE" sz="1200" b="1" dirty="0" err="1" smtClean="0"/>
              <a:t>Zohm</a:t>
            </a:r>
            <a:r>
              <a:rPr lang="de-DE" sz="1200" b="1" dirty="0" smtClean="0"/>
              <a:t>, Fus. </a:t>
            </a:r>
            <a:r>
              <a:rPr lang="de-DE" sz="1200" b="1" dirty="0" err="1" smtClean="0"/>
              <a:t>Sci</a:t>
            </a:r>
            <a:r>
              <a:rPr lang="de-DE" sz="1200" b="1" dirty="0" smtClean="0"/>
              <a:t>. Technology (2011)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7373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8569771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ITER will address key issues for DEMO beyond present day experiments, the most prominent example being </a:t>
            </a:r>
            <a:r>
              <a:rPr lang="en-US" sz="2000" i="1" dirty="0" smtClean="0">
                <a:latin typeface="Symbol" pitchFamily="18" charset="2"/>
              </a:rPr>
              <a:t>a</a:t>
            </a:r>
            <a:r>
              <a:rPr lang="en-US" sz="2000" dirty="0" smtClean="0"/>
              <a:t>-heating</a:t>
            </a:r>
          </a:p>
          <a:p>
            <a:endParaRPr lang="en-US" sz="1200" dirty="0"/>
          </a:p>
          <a:p>
            <a:r>
              <a:rPr lang="en-US" sz="2000" dirty="0" smtClean="0"/>
              <a:t>ITER design based on sound physics base, first outlined in ‘ITER Physics </a:t>
            </a:r>
            <a:r>
              <a:rPr lang="en-US" sz="2000" smtClean="0"/>
              <a:t>Design </a:t>
            </a:r>
            <a:r>
              <a:rPr lang="en-US" sz="2000" smtClean="0"/>
              <a:t>Guidelines’ </a:t>
            </a:r>
            <a:r>
              <a:rPr lang="en-US" sz="2000" dirty="0" smtClean="0"/>
              <a:t>and then augmented by the ‘ITER </a:t>
            </a:r>
            <a:r>
              <a:rPr lang="en-US" sz="2000" smtClean="0"/>
              <a:t>Physics </a:t>
            </a:r>
            <a:r>
              <a:rPr lang="en-US" sz="2000" smtClean="0"/>
              <a:t>Base’</a:t>
            </a:r>
            <a:endParaRPr lang="en-US" sz="2000" dirty="0" smtClean="0"/>
          </a:p>
          <a:p>
            <a:endParaRPr lang="en-US" sz="1200" dirty="0"/>
          </a:p>
          <a:p>
            <a:r>
              <a:rPr lang="en-US" sz="2000" dirty="0" smtClean="0"/>
              <a:t>The </a:t>
            </a:r>
            <a:r>
              <a:rPr lang="en-US" sz="2000" dirty="0"/>
              <a:t>EU </a:t>
            </a:r>
            <a:r>
              <a:rPr lang="en-US" sz="2000" dirty="0" err="1"/>
              <a:t>programme</a:t>
            </a:r>
            <a:r>
              <a:rPr lang="en-US" sz="2000" dirty="0"/>
              <a:t> has identified </a:t>
            </a:r>
            <a:r>
              <a:rPr lang="en-US" sz="2000" dirty="0" smtClean="0"/>
              <a:t>‘DEMO physics issues’ (items not needed </a:t>
            </a:r>
            <a:r>
              <a:rPr lang="en-US" sz="2000" dirty="0"/>
              <a:t>for ITER </a:t>
            </a:r>
            <a:r>
              <a:rPr lang="en-US" sz="2000" dirty="0" smtClean="0"/>
              <a:t>Q=10, </a:t>
            </a:r>
            <a:r>
              <a:rPr lang="en-US" sz="2000" dirty="0"/>
              <a:t>but </a:t>
            </a:r>
            <a:r>
              <a:rPr lang="en-US" sz="2000" dirty="0" smtClean="0"/>
              <a:t>absolutely </a:t>
            </a:r>
            <a:r>
              <a:rPr lang="en-US" sz="2000" dirty="0"/>
              <a:t>vital for DEMO and an </a:t>
            </a:r>
            <a:r>
              <a:rPr lang="en-US" sz="2000" dirty="0" smtClean="0"/>
              <a:t>FPP)</a:t>
            </a:r>
            <a:endParaRPr lang="en-US" sz="2000" dirty="0"/>
          </a:p>
          <a:p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00CC"/>
                </a:solidFill>
              </a:rPr>
              <a:t>Steady </a:t>
            </a:r>
            <a:r>
              <a:rPr lang="en-GB" sz="2000" dirty="0">
                <a:solidFill>
                  <a:srgbClr val="0000CC"/>
                </a:solidFill>
              </a:rPr>
              <a:t>state </a:t>
            </a:r>
            <a:r>
              <a:rPr lang="en-GB" sz="2000" dirty="0" err="1">
                <a:solidFill>
                  <a:srgbClr val="0000CC"/>
                </a:solidFill>
              </a:rPr>
              <a:t>tokamak</a:t>
            </a:r>
            <a:r>
              <a:rPr lang="en-GB" sz="2000" dirty="0">
                <a:solidFill>
                  <a:srgbClr val="0000CC"/>
                </a:solidFill>
              </a:rPr>
              <a:t> </a:t>
            </a:r>
            <a:r>
              <a:rPr lang="en-GB" sz="2000" dirty="0" smtClean="0">
                <a:solidFill>
                  <a:srgbClr val="0000CC"/>
                </a:solidFill>
              </a:rPr>
              <a:t>operation (</a:t>
            </a:r>
            <a:r>
              <a:rPr lang="en-GB" sz="2000" i="1" dirty="0" err="1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GB" sz="2000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DEMO</a:t>
            </a:r>
            <a:r>
              <a:rPr lang="en-GB" sz="2000" i="1" dirty="0" smtClean="0">
                <a:solidFill>
                  <a:srgbClr val="0000CC"/>
                </a:solidFill>
                <a:latin typeface="Symbol" pitchFamily="18" charset="2"/>
              </a:rPr>
              <a:t> </a:t>
            </a:r>
            <a:r>
              <a:rPr lang="en-GB" sz="2000" i="1" dirty="0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 </a:t>
            </a:r>
            <a:r>
              <a:rPr lang="en-GB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GB" sz="2000" i="1" dirty="0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 </a:t>
            </a:r>
            <a:r>
              <a:rPr lang="en-GB" sz="2000" i="1" dirty="0" err="1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b</a:t>
            </a:r>
            <a:r>
              <a:rPr lang="en-GB" sz="2000" i="1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ITER</a:t>
            </a:r>
            <a:r>
              <a:rPr lang="en-GB" sz="2000" dirty="0" smtClean="0">
                <a:solidFill>
                  <a:srgbClr val="0000CC"/>
                </a:solidFill>
              </a:rPr>
              <a:t>)</a:t>
            </a:r>
            <a:endParaRPr lang="en-GB" sz="2000" dirty="0">
              <a:solidFill>
                <a:srgbClr val="0000CC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solidFill>
                  <a:srgbClr val="0000CC"/>
                </a:solidFill>
              </a:rPr>
              <a:t>High </a:t>
            </a:r>
            <a:r>
              <a:rPr lang="de-DE" sz="2000" dirty="0" err="1">
                <a:solidFill>
                  <a:srgbClr val="0000CC"/>
                </a:solidFill>
              </a:rPr>
              <a:t>density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operation</a:t>
            </a:r>
            <a:r>
              <a:rPr lang="de-DE" sz="2000" dirty="0" smtClean="0">
                <a:solidFill>
                  <a:srgbClr val="0000CC"/>
                </a:solidFill>
              </a:rPr>
              <a:t> (</a:t>
            </a:r>
            <a:r>
              <a:rPr lang="de-DE" sz="2000" i="1" dirty="0" smtClean="0">
                <a:solidFill>
                  <a:srgbClr val="0000CC"/>
                </a:solidFill>
              </a:rPr>
              <a:t>n/</a:t>
            </a:r>
            <a:r>
              <a:rPr lang="de-DE" sz="2000" i="1" dirty="0" err="1" smtClean="0">
                <a:solidFill>
                  <a:srgbClr val="0000CC"/>
                </a:solidFill>
              </a:rPr>
              <a:t>n</a:t>
            </a:r>
            <a:r>
              <a:rPr lang="de-DE" sz="2000" i="1" baseline="-25000" dirty="0" err="1" smtClean="0">
                <a:solidFill>
                  <a:srgbClr val="0000CC"/>
                </a:solidFill>
              </a:rPr>
              <a:t>GW,DEMO</a:t>
            </a:r>
            <a:r>
              <a:rPr lang="de-DE" sz="2000" i="1" dirty="0" smtClean="0">
                <a:solidFill>
                  <a:srgbClr val="0000CC"/>
                </a:solidFill>
              </a:rPr>
              <a:t> </a:t>
            </a:r>
            <a:r>
              <a:rPr lang="de-DE" sz="2000" i="1" dirty="0" smtClean="0">
                <a:solidFill>
                  <a:srgbClr val="0000CC"/>
                </a:solidFill>
                <a:sym typeface="Symbol"/>
              </a:rPr>
              <a:t> 1</a:t>
            </a:r>
            <a:r>
              <a:rPr lang="de-DE" sz="2000" dirty="0" smtClean="0">
                <a:solidFill>
                  <a:srgbClr val="0000CC"/>
                </a:solidFill>
                <a:sym typeface="Symbol"/>
              </a:rPr>
              <a:t>)</a:t>
            </a:r>
            <a:endParaRPr lang="de-DE" sz="2000" dirty="0">
              <a:solidFill>
                <a:srgbClr val="0000CC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de-DE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solidFill>
                  <a:srgbClr val="0000CC"/>
                </a:solidFill>
              </a:rPr>
              <a:t>Power </a:t>
            </a:r>
            <a:r>
              <a:rPr lang="de-DE" sz="2000" dirty="0" err="1">
                <a:solidFill>
                  <a:srgbClr val="0000CC"/>
                </a:solidFill>
              </a:rPr>
              <a:t>exhaust</a:t>
            </a:r>
            <a:r>
              <a:rPr lang="de-DE" sz="2000" dirty="0">
                <a:solidFill>
                  <a:srgbClr val="0000CC"/>
                </a:solidFill>
              </a:rPr>
              <a:t> (</a:t>
            </a:r>
            <a:r>
              <a:rPr lang="de-DE" sz="2000" i="1" dirty="0">
                <a:solidFill>
                  <a:srgbClr val="0000CC"/>
                </a:solidFill>
              </a:rPr>
              <a:t>R</a:t>
            </a:r>
            <a:r>
              <a:rPr lang="de-DE" sz="2000" i="1" baseline="-25000" dirty="0">
                <a:solidFill>
                  <a:srgbClr val="0000CC"/>
                </a:solidFill>
              </a:rPr>
              <a:t>DEMO</a:t>
            </a:r>
            <a:r>
              <a:rPr lang="de-DE" sz="2000" i="1" dirty="0">
                <a:solidFill>
                  <a:srgbClr val="0000CC"/>
                </a:solidFill>
              </a:rPr>
              <a:t>/R</a:t>
            </a:r>
            <a:r>
              <a:rPr lang="de-DE" sz="2000" i="1" baseline="-25000" dirty="0">
                <a:solidFill>
                  <a:srgbClr val="0000CC"/>
                </a:solidFill>
              </a:rPr>
              <a:t>ITER</a:t>
            </a:r>
            <a:r>
              <a:rPr lang="de-DE" sz="2000" i="1" dirty="0">
                <a:solidFill>
                  <a:srgbClr val="0000CC"/>
                </a:solidFill>
              </a:rPr>
              <a:t> = 1.2</a:t>
            </a:r>
            <a:r>
              <a:rPr lang="de-DE" sz="2000" dirty="0">
                <a:solidFill>
                  <a:srgbClr val="0000CC"/>
                </a:solidFill>
              </a:rPr>
              <a:t>, but </a:t>
            </a:r>
            <a:r>
              <a:rPr lang="de-DE" sz="2000" i="1" dirty="0">
                <a:solidFill>
                  <a:srgbClr val="0000CC"/>
                </a:solidFill>
              </a:rPr>
              <a:t>P</a:t>
            </a:r>
            <a:r>
              <a:rPr lang="de-DE" sz="2000" i="1" baseline="-25000" dirty="0">
                <a:solidFill>
                  <a:srgbClr val="0000CC"/>
                </a:solidFill>
              </a:rPr>
              <a:t>DEMO</a:t>
            </a:r>
            <a:r>
              <a:rPr lang="de-DE" sz="2000" i="1" dirty="0">
                <a:solidFill>
                  <a:srgbClr val="0000CC"/>
                </a:solidFill>
              </a:rPr>
              <a:t>/P</a:t>
            </a:r>
            <a:r>
              <a:rPr lang="de-DE" sz="2000" i="1" baseline="-25000" dirty="0">
                <a:solidFill>
                  <a:srgbClr val="0000CC"/>
                </a:solidFill>
              </a:rPr>
              <a:t>ITER</a:t>
            </a:r>
            <a:r>
              <a:rPr lang="de-DE" sz="2000" i="1" dirty="0">
                <a:solidFill>
                  <a:srgbClr val="0000CC"/>
                </a:solidFill>
              </a:rPr>
              <a:t> = </a:t>
            </a:r>
            <a:r>
              <a:rPr lang="de-DE" sz="2000" i="1" dirty="0" smtClean="0">
                <a:solidFill>
                  <a:srgbClr val="0000CC"/>
                </a:solidFill>
              </a:rPr>
              <a:t>4</a:t>
            </a:r>
            <a:r>
              <a:rPr lang="de-DE" sz="2000" dirty="0" smtClean="0">
                <a:solidFill>
                  <a:srgbClr val="0000CC"/>
                </a:solidFill>
              </a:rPr>
              <a:t>)</a:t>
            </a:r>
            <a:endParaRPr lang="de-DE" sz="2000" dirty="0">
              <a:solidFill>
                <a:srgbClr val="0000CC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de-DE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>
                <a:solidFill>
                  <a:srgbClr val="0000CC"/>
                </a:solidFill>
              </a:rPr>
              <a:t>Disruptions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>
                <a:solidFill>
                  <a:srgbClr val="0000CC"/>
                </a:solidFill>
              </a:rPr>
              <a:t>(</a:t>
            </a:r>
            <a:r>
              <a:rPr lang="de-DE" sz="2000" i="1" dirty="0">
                <a:solidFill>
                  <a:srgbClr val="0000CC"/>
                </a:solidFill>
              </a:rPr>
              <a:t>W</a:t>
            </a:r>
            <a:r>
              <a:rPr lang="de-DE" sz="2000" i="1" baseline="-25000" dirty="0">
                <a:solidFill>
                  <a:srgbClr val="0000CC"/>
                </a:solidFill>
              </a:rPr>
              <a:t>DEMO</a:t>
            </a:r>
            <a:r>
              <a:rPr lang="de-DE" sz="2000" i="1" dirty="0">
                <a:solidFill>
                  <a:srgbClr val="0000CC"/>
                </a:solidFill>
              </a:rPr>
              <a:t>/W</a:t>
            </a:r>
            <a:r>
              <a:rPr lang="de-DE" sz="2000" i="1" baseline="-25000" dirty="0">
                <a:solidFill>
                  <a:srgbClr val="0000CC"/>
                </a:solidFill>
              </a:rPr>
              <a:t>ITER</a:t>
            </a:r>
            <a:r>
              <a:rPr lang="de-DE" sz="2000" i="1" dirty="0">
                <a:solidFill>
                  <a:srgbClr val="0000CC"/>
                </a:solidFill>
              </a:rPr>
              <a:t> &gt; </a:t>
            </a:r>
            <a:r>
              <a:rPr lang="de-DE" sz="2000" i="1" dirty="0" smtClean="0">
                <a:solidFill>
                  <a:srgbClr val="0000CC"/>
                </a:solidFill>
              </a:rPr>
              <a:t>5</a:t>
            </a:r>
            <a:r>
              <a:rPr lang="de-DE" sz="2000" dirty="0" smtClean="0">
                <a:solidFill>
                  <a:srgbClr val="0000CC"/>
                </a:solidFill>
              </a:rPr>
              <a:t>)</a:t>
            </a:r>
            <a:endParaRPr lang="de-DE" sz="2000" dirty="0">
              <a:solidFill>
                <a:srgbClr val="0000CC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de-DE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>
                <a:solidFill>
                  <a:srgbClr val="0000CC"/>
                </a:solidFill>
              </a:rPr>
              <a:t>Reliable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control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with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minimum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sensors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and</a:t>
            </a:r>
            <a:r>
              <a:rPr lang="de-DE" sz="2000" dirty="0">
                <a:solidFill>
                  <a:srgbClr val="0000CC"/>
                </a:solidFill>
              </a:rPr>
              <a:t> </a:t>
            </a:r>
            <a:r>
              <a:rPr lang="de-DE" sz="2000" dirty="0" err="1">
                <a:solidFill>
                  <a:srgbClr val="0000CC"/>
                </a:solidFill>
              </a:rPr>
              <a:t>actuators</a:t>
            </a:r>
            <a:endParaRPr lang="de-DE" sz="2000" dirty="0">
              <a:solidFill>
                <a:srgbClr val="0000CC"/>
              </a:solidFill>
            </a:endParaRPr>
          </a:p>
          <a:p>
            <a:endParaRPr lang="de-DE" sz="1200" dirty="0"/>
          </a:p>
          <a:p>
            <a:r>
              <a:rPr lang="en-US" sz="2000" dirty="0" smtClean="0"/>
              <a:t>In the following the ITER physics base is examined and updates are proposed related to the issues above (points 4 and 5 not covered today)</a:t>
            </a:r>
          </a:p>
          <a:p>
            <a:endParaRPr lang="en-US" sz="1200" dirty="0"/>
          </a:p>
          <a:p>
            <a:r>
              <a:rPr lang="en-US" sz="2000" dirty="0" smtClean="0"/>
              <a:t>N.B.: where needed, DEMO technology constraints into account, too</a:t>
            </a:r>
            <a:endParaRPr lang="en-US" sz="2000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35696" y="302741"/>
            <a:ext cx="5524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Introduction – ITER Physics Guidelines</a:t>
            </a:r>
            <a:endParaRPr lang="en-GB" sz="24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13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57158" y="1000108"/>
          <a:ext cx="6643734" cy="506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27"/>
                <a:gridCol w="4026507"/>
              </a:tblGrid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Issues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Equilibrium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Shaping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vs. A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MHD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Fast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particle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effects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de-DE" baseline="0" dirty="0" err="1" smtClean="0"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max,th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de-DE" baseline="-250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fast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particle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driven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modes</a:t>
                      </a:r>
                      <a:endParaRPr lang="de-D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Transport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at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smtClean="0"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n/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GW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rad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profile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shape</a:t>
                      </a:r>
                      <a:endParaRPr lang="de-D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Particle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Density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profile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shapes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@ n/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GW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impurity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Power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exhaust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Detachment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dirty="0" err="1" smtClean="0"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detached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divertor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divertor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concepts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ELM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mitigation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H&amp;CD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optimisation</a:t>
                      </a:r>
                      <a:endParaRPr lang="de-D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NBCD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localisation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Dynamical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phases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Realistic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times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recharge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Disruptions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Timescales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072330" y="1000108"/>
          <a:ext cx="17859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Sound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base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Restricted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applicability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Major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progress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needed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47864" y="307975"/>
            <a:ext cx="186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259632" y="6269250"/>
            <a:ext cx="72428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Target: </a:t>
            </a:r>
            <a:r>
              <a:rPr lang="de-DE" sz="2000" b="1" dirty="0" err="1" smtClean="0"/>
              <a:t>agree</a:t>
            </a:r>
            <a:r>
              <a:rPr lang="de-DE" sz="2000" b="1" dirty="0" smtClean="0"/>
              <a:t> on DEMO </a:t>
            </a:r>
            <a:r>
              <a:rPr lang="de-DE" sz="2000" b="1" dirty="0" err="1" smtClean="0"/>
              <a:t>Physics</a:t>
            </a:r>
            <a:r>
              <a:rPr lang="de-DE" sz="2000" b="1" dirty="0" smtClean="0"/>
              <a:t> Guidelines </a:t>
            </a:r>
            <a:r>
              <a:rPr lang="de-DE" sz="2000" b="1" dirty="0" err="1" smtClean="0"/>
              <a:t>across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parties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894533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13656"/>
              </p:ext>
            </p:extLst>
          </p:nvPr>
        </p:nvGraphicFramePr>
        <p:xfrm>
          <a:off x="1384650" y="1000108"/>
          <a:ext cx="6643734" cy="506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27"/>
                <a:gridCol w="4026507"/>
              </a:tblGrid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Issues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Equilibrium</a:t>
                      </a:r>
                      <a:endParaRPr lang="de-DE" sz="180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Shaping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vs. A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MHD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Fast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particle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effects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de-DE" baseline="0" dirty="0" err="1" smtClean="0"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max,th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de-DE" baseline="-250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fast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particle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driven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modes</a:t>
                      </a:r>
                      <a:endParaRPr lang="de-D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Transport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at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smtClean="0"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n/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GW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rad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profile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shape</a:t>
                      </a:r>
                      <a:endParaRPr lang="de-D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Particle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Density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profile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shapes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@ n/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GW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impurity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Power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exhaust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Detachment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dirty="0" err="1" smtClean="0"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r>
                        <a:rPr lang="de-DE" baseline="-25000" dirty="0" err="1" smtClean="0"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detached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divertor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divertor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concepts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ELM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mitigation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H&amp;CD</a:t>
                      </a:r>
                      <a:r>
                        <a:rPr lang="de-D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itchFamily="34" charset="0"/>
                          <a:cs typeface="Arial" pitchFamily="34" charset="0"/>
                        </a:rPr>
                        <a:t>physics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optimisation</a:t>
                      </a:r>
                      <a:endParaRPr lang="de-D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NBCD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localisation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Dynamical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phases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Realistic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times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recharge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76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Disruptions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itchFamily="34" charset="0"/>
                          <a:cs typeface="Arial" pitchFamily="34" charset="0"/>
                        </a:rPr>
                        <a:t>Timescales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99792" y="307975"/>
            <a:ext cx="4003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Areas examined in our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72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09347" y="302741"/>
            <a:ext cx="171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Equilibrium</a:t>
            </a:r>
            <a:endParaRPr lang="en-GB" sz="24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536" y="4581128"/>
            <a:ext cx="856977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The physics of MHD equilibrium is well understood</a:t>
            </a:r>
          </a:p>
          <a:p>
            <a:endParaRPr lang="en-US" sz="1200" dirty="0"/>
          </a:p>
          <a:p>
            <a:r>
              <a:rPr lang="en-US" sz="2000" dirty="0" smtClean="0"/>
              <a:t>Plasma configuration has to be consistent with DEMO-like coil set</a:t>
            </a:r>
            <a:endParaRPr lang="en-US" sz="2000" dirty="0"/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CC"/>
                </a:solidFill>
              </a:rPr>
              <a:t>shaping and control will be more restricted than in present day devices</a:t>
            </a:r>
            <a:endParaRPr lang="en-GB" sz="2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00CC"/>
                </a:solidFill>
              </a:rPr>
              <a:t>important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for</a:t>
            </a:r>
            <a:r>
              <a:rPr lang="de-DE" sz="2000" dirty="0" smtClean="0">
                <a:solidFill>
                  <a:srgbClr val="0000CC"/>
                </a:solidFill>
              </a:rPr>
              <a:t> larger A </a:t>
            </a:r>
            <a:r>
              <a:rPr lang="de-DE" sz="2000" dirty="0" err="1" smtClean="0">
                <a:solidFill>
                  <a:srgbClr val="0000CC"/>
                </a:solidFill>
              </a:rPr>
              <a:t>and</a:t>
            </a:r>
            <a:r>
              <a:rPr lang="de-DE" sz="2000" dirty="0" smtClean="0">
                <a:solidFill>
                  <a:srgbClr val="0000CC"/>
                </a:solidFill>
              </a:rPr>
              <a:t> ‚</a:t>
            </a:r>
            <a:r>
              <a:rPr lang="de-DE" sz="2000" dirty="0" err="1" smtClean="0">
                <a:solidFill>
                  <a:srgbClr val="0000CC"/>
                </a:solidFill>
              </a:rPr>
              <a:t>new</a:t>
            </a:r>
            <a:r>
              <a:rPr lang="de-DE" sz="2000" dirty="0" smtClean="0">
                <a:solidFill>
                  <a:srgbClr val="0000CC"/>
                </a:solidFill>
              </a:rPr>
              <a:t>‘ </a:t>
            </a:r>
            <a:r>
              <a:rPr lang="de-DE" sz="2000" dirty="0" err="1" smtClean="0">
                <a:solidFill>
                  <a:srgbClr val="0000CC"/>
                </a:solidFill>
              </a:rPr>
              <a:t>divertor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configurations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CC"/>
                </a:solidFill>
              </a:rPr>
              <a:t> TF ripple </a:t>
            </a:r>
            <a:r>
              <a:rPr lang="de-DE" sz="2000" dirty="0" err="1" smtClean="0">
                <a:solidFill>
                  <a:srgbClr val="0000CC"/>
                </a:solidFill>
              </a:rPr>
              <a:t>should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be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considered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consistently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endParaRPr lang="de-DE" sz="2000" dirty="0">
              <a:solidFill>
                <a:srgbClr val="0000C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896544" cy="358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29441" y="1262757"/>
            <a:ext cx="3147015" cy="159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Example</a:t>
            </a:r>
            <a:r>
              <a:rPr lang="de-DE" sz="1800" dirty="0" smtClean="0"/>
              <a:t>: ‚</a:t>
            </a:r>
            <a:r>
              <a:rPr lang="de-DE" sz="1800" dirty="0" err="1" smtClean="0"/>
              <a:t>natural</a:t>
            </a:r>
            <a:r>
              <a:rPr lang="de-DE" sz="1800" dirty="0" smtClean="0"/>
              <a:t>‘ </a:t>
            </a:r>
            <a:r>
              <a:rPr lang="de-DE" sz="1800" dirty="0" err="1" smtClean="0"/>
              <a:t>elongation</a:t>
            </a:r>
            <a:endParaRPr lang="de-DE" sz="1800" dirty="0" smtClean="0"/>
          </a:p>
          <a:p>
            <a:endParaRPr lang="de-DE" sz="800" dirty="0" smtClean="0"/>
          </a:p>
          <a:p>
            <a:r>
              <a:rPr lang="de-DE" sz="1800" dirty="0" smtClean="0">
                <a:solidFill>
                  <a:srgbClr val="0000CC"/>
                </a:solidFill>
                <a:latin typeface="Symbol" pitchFamily="18" charset="2"/>
              </a:rPr>
              <a:t>   k</a:t>
            </a:r>
            <a:r>
              <a:rPr lang="de-DE" sz="1800" dirty="0" smtClean="0">
                <a:solidFill>
                  <a:srgbClr val="0000CC"/>
                </a:solidFill>
              </a:rPr>
              <a:t> = 0.5/(A-1) + 1 </a:t>
            </a:r>
          </a:p>
          <a:p>
            <a:endParaRPr lang="de-DE" sz="1200" dirty="0"/>
          </a:p>
          <a:p>
            <a:r>
              <a:rPr lang="de-DE" sz="1800" dirty="0" err="1" smtClean="0"/>
              <a:t>Adjusting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ITER </a:t>
            </a:r>
            <a:r>
              <a:rPr lang="de-DE" sz="1800" dirty="0" err="1" smtClean="0"/>
              <a:t>geometry</a:t>
            </a:r>
            <a:r>
              <a:rPr lang="de-DE" sz="1800" dirty="0" smtClean="0"/>
              <a:t>:</a:t>
            </a:r>
          </a:p>
          <a:p>
            <a:endParaRPr lang="de-DE" sz="800" baseline="-25000" dirty="0"/>
          </a:p>
          <a:p>
            <a:r>
              <a:rPr lang="de-DE" sz="1800" dirty="0" smtClean="0">
                <a:solidFill>
                  <a:srgbClr val="0000CC"/>
                </a:solidFill>
                <a:latin typeface="Symbol" pitchFamily="18" charset="2"/>
              </a:rPr>
              <a:t>   k</a:t>
            </a:r>
            <a:r>
              <a:rPr lang="de-DE" sz="1800" dirty="0" smtClean="0">
                <a:solidFill>
                  <a:srgbClr val="0000CC"/>
                </a:solidFill>
              </a:rPr>
              <a:t> = 0.5/(A-1) + 1.5</a:t>
            </a:r>
            <a:endParaRPr lang="de-DE" sz="18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95736" y="4005064"/>
            <a:ext cx="3044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l</a:t>
            </a:r>
            <a:r>
              <a:rPr lang="de-DE" sz="1400" b="1" baseline="-25000" dirty="0" smtClean="0"/>
              <a:t>i</a:t>
            </a:r>
            <a:r>
              <a:rPr lang="de-DE" sz="1400" b="1" dirty="0" smtClean="0"/>
              <a:t> = 0.5                                       l</a:t>
            </a:r>
            <a:r>
              <a:rPr lang="de-DE" sz="1400" b="1" baseline="-25000" dirty="0" smtClean="0"/>
              <a:t>i</a:t>
            </a:r>
            <a:r>
              <a:rPr lang="de-DE" sz="1400" b="1" dirty="0" smtClean="0"/>
              <a:t> = 1</a:t>
            </a:r>
            <a:endParaRPr lang="de-DE" sz="14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322259" y="1034733"/>
            <a:ext cx="809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 ~ 1.5 </a:t>
            </a:r>
          </a:p>
          <a:p>
            <a:r>
              <a:rPr lang="de-DE" sz="1400" b="1" dirty="0" smtClean="0"/>
              <a:t>A ~ 2 </a:t>
            </a:r>
          </a:p>
          <a:p>
            <a:r>
              <a:rPr lang="de-DE" sz="1400" b="1" dirty="0" smtClean="0"/>
              <a:t>A ~ 3</a:t>
            </a:r>
          </a:p>
          <a:p>
            <a:r>
              <a:rPr lang="de-DE" sz="1400" b="1" dirty="0" smtClean="0"/>
              <a:t>A ~ 5</a:t>
            </a:r>
            <a:endParaRPr lang="de-DE" sz="1400" b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691680" y="1196752"/>
            <a:ext cx="720080" cy="1368152"/>
            <a:chOff x="1691680" y="1196752"/>
            <a:chExt cx="720080" cy="1368152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 flipH="1">
              <a:off x="1979712" y="1988840"/>
              <a:ext cx="432048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21"/>
            <p:cNvCxnSpPr/>
            <p:nvPr/>
          </p:nvCxnSpPr>
          <p:spPr bwMode="auto">
            <a:xfrm flipH="1">
              <a:off x="1907704" y="1580432"/>
              <a:ext cx="483896" cy="6964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mit Pfeil 23"/>
            <p:cNvCxnSpPr/>
            <p:nvPr/>
          </p:nvCxnSpPr>
          <p:spPr bwMode="auto">
            <a:xfrm flipH="1">
              <a:off x="1835696" y="1404776"/>
              <a:ext cx="432048" cy="440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25"/>
            <p:cNvCxnSpPr/>
            <p:nvPr/>
          </p:nvCxnSpPr>
          <p:spPr bwMode="auto">
            <a:xfrm flipH="1">
              <a:off x="1691680" y="1196752"/>
              <a:ext cx="504056" cy="208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0" name="Gerade Verbindung mit Pfeil 29"/>
          <p:cNvCxnSpPr/>
          <p:nvPr/>
        </p:nvCxnSpPr>
        <p:spPr bwMode="auto">
          <a:xfrm>
            <a:off x="2944980" y="1916832"/>
            <a:ext cx="112296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 bwMode="auto">
          <a:xfrm>
            <a:off x="2935976" y="1652440"/>
            <a:ext cx="1059960" cy="696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2915816" y="1404776"/>
            <a:ext cx="936104" cy="512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/>
          <p:nvPr/>
        </p:nvCxnSpPr>
        <p:spPr bwMode="auto">
          <a:xfrm>
            <a:off x="3059832" y="1211654"/>
            <a:ext cx="576064" cy="265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3674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99792" y="302741"/>
            <a:ext cx="4237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Stability – limits to thermal </a:t>
            </a:r>
            <a:r>
              <a:rPr lang="en-GB" sz="2400" dirty="0" err="1" smtClean="0">
                <a:latin typeface="Symbol" pitchFamily="18" charset="2"/>
              </a:rPr>
              <a:t>b</a:t>
            </a:r>
            <a:r>
              <a:rPr lang="en-GB" sz="24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endParaRPr lang="en-GB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2" y="4811668"/>
            <a:ext cx="41764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Ideal MHD limits well understood</a:t>
            </a:r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CC"/>
                </a:solidFill>
              </a:rPr>
              <a:t>Troyon scaling </a:t>
            </a:r>
            <a:r>
              <a:rPr lang="en-GB" sz="2000" dirty="0" err="1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GB" sz="2000" baseline="-25000" dirty="0" err="1" smtClean="0">
                <a:solidFill>
                  <a:srgbClr val="0000CC"/>
                </a:solidFill>
              </a:rPr>
              <a:t>N,max</a:t>
            </a:r>
            <a:r>
              <a:rPr lang="en-GB" sz="2000" dirty="0" smtClean="0">
                <a:solidFill>
                  <a:srgbClr val="0000CC"/>
                </a:solidFill>
              </a:rPr>
              <a:t> = 4 l</a:t>
            </a:r>
            <a:r>
              <a:rPr lang="en-GB" sz="2000" baseline="-25000" dirty="0" smtClean="0">
                <a:solidFill>
                  <a:srgbClr val="0000CC"/>
                </a:solidFill>
              </a:rPr>
              <a:t>i</a:t>
            </a:r>
            <a:endParaRPr lang="en-GB" sz="2000" baseline="-25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00CC"/>
                </a:solidFill>
              </a:rPr>
              <a:t>corrections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for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pressure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peaking</a:t>
            </a:r>
            <a:endParaRPr lang="de-DE" sz="2000" dirty="0" smtClean="0">
              <a:solidFill>
                <a:srgbClr val="0000CC"/>
              </a:solidFill>
            </a:endParaRPr>
          </a:p>
          <a:p>
            <a:r>
              <a:rPr lang="de-DE" sz="2000" dirty="0" smtClean="0">
                <a:solidFill>
                  <a:srgbClr val="0000CC"/>
                </a:solidFill>
              </a:rPr>
              <a:t>     </a:t>
            </a:r>
            <a:r>
              <a:rPr lang="de-DE" sz="2000" dirty="0" err="1" smtClean="0">
                <a:solidFill>
                  <a:srgbClr val="0000CC"/>
                </a:solidFill>
              </a:rPr>
              <a:t>and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active</a:t>
            </a:r>
            <a:r>
              <a:rPr lang="de-DE" sz="2000" dirty="0" smtClean="0">
                <a:solidFill>
                  <a:srgbClr val="0000CC"/>
                </a:solidFill>
              </a:rPr>
              <a:t> RWM </a:t>
            </a:r>
            <a:r>
              <a:rPr lang="de-DE" sz="2000" dirty="0" err="1" smtClean="0">
                <a:solidFill>
                  <a:srgbClr val="0000CC"/>
                </a:solidFill>
              </a:rPr>
              <a:t>control</a:t>
            </a:r>
            <a:r>
              <a:rPr lang="de-DE" sz="2000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0" y="4797152"/>
            <a:ext cx="44644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Resistive (NTM) stability important</a:t>
            </a:r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c</a:t>
            </a:r>
            <a:r>
              <a:rPr lang="en-GB" sz="2000" dirty="0" smtClean="0">
                <a:solidFill>
                  <a:srgbClr val="0000CC"/>
                </a:solidFill>
              </a:rPr>
              <a:t>onventional operational points</a:t>
            </a:r>
          </a:p>
          <a:p>
            <a:r>
              <a:rPr lang="en-GB" sz="2000" dirty="0" smtClean="0">
                <a:solidFill>
                  <a:srgbClr val="0000CC"/>
                </a:solidFill>
              </a:rPr>
              <a:t>     will be metastable to NTMs</a:t>
            </a:r>
            <a:endParaRPr lang="en-GB" sz="2000" baseline="-25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>
                <a:solidFill>
                  <a:srgbClr val="0000CC"/>
                </a:solidFill>
              </a:rPr>
              <a:t>a</a:t>
            </a:r>
            <a:r>
              <a:rPr lang="de-DE" sz="2000" dirty="0" err="1" smtClean="0">
                <a:solidFill>
                  <a:srgbClr val="0000CC"/>
                </a:solidFill>
              </a:rPr>
              <a:t>ctive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avoidance</a:t>
            </a:r>
            <a:r>
              <a:rPr lang="de-DE" sz="2000" dirty="0" smtClean="0">
                <a:solidFill>
                  <a:srgbClr val="0000CC"/>
                </a:solidFill>
              </a:rPr>
              <a:t>/</a:t>
            </a:r>
            <a:r>
              <a:rPr lang="de-DE" sz="2000" dirty="0" err="1" smtClean="0">
                <a:solidFill>
                  <a:srgbClr val="0000CC"/>
                </a:solidFill>
              </a:rPr>
              <a:t>control</a:t>
            </a:r>
            <a:r>
              <a:rPr lang="de-DE" sz="2000" dirty="0" smtClean="0">
                <a:solidFill>
                  <a:srgbClr val="0000CC"/>
                </a:solidFill>
              </a:rPr>
              <a:t> (ECCD)?</a:t>
            </a:r>
            <a:endParaRPr lang="de-DE" sz="2000" dirty="0">
              <a:solidFill>
                <a:srgbClr val="0000CC"/>
              </a:solidFill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/>
          <a:stretch>
            <a:fillRect/>
          </a:stretch>
        </p:blipFill>
        <p:spPr bwMode="auto">
          <a:xfrm>
            <a:off x="46518" y="1052736"/>
            <a:ext cx="4222270" cy="36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54088" y="1710978"/>
            <a:ext cx="1828800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 i="1" baseline="-25000" dirty="0">
                <a:latin typeface="Times New Roman" pitchFamily="18" charset="0"/>
              </a:rPr>
              <a:t>N</a:t>
            </a:r>
            <a:r>
              <a:rPr lang="en-US" sz="1800" i="1" dirty="0">
                <a:latin typeface="Times New Roman" pitchFamily="18" charset="0"/>
              </a:rPr>
              <a:t>=</a:t>
            </a:r>
            <a:r>
              <a:rPr lang="en-US" sz="1800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 i="1" dirty="0">
                <a:latin typeface="Times New Roman" pitchFamily="18" charset="0"/>
              </a:rPr>
              <a:t>/(I/</a:t>
            </a:r>
            <a:r>
              <a:rPr lang="en-US" sz="1800" i="1" dirty="0" err="1">
                <a:latin typeface="Times New Roman" pitchFamily="18" charset="0"/>
              </a:rPr>
              <a:t>aB</a:t>
            </a:r>
            <a:r>
              <a:rPr lang="en-US" sz="1800" i="1" dirty="0">
                <a:latin typeface="Times New Roman" pitchFamily="18" charset="0"/>
              </a:rPr>
              <a:t>)=3.5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416189" cy="36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220072" y="2636912"/>
            <a:ext cx="72008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64088" y="220486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DEMO</a:t>
            </a:r>
          </a:p>
          <a:p>
            <a:r>
              <a:rPr lang="de-DE" sz="1800" i="1" dirty="0" smtClean="0"/>
              <a:t>(</a:t>
            </a:r>
            <a:r>
              <a:rPr lang="de-DE" sz="1800" i="1" dirty="0" err="1" smtClean="0"/>
              <a:t>indicative</a:t>
            </a:r>
            <a:r>
              <a:rPr lang="de-DE" sz="1800" i="1" dirty="0" smtClean="0"/>
              <a:t>)</a:t>
            </a:r>
            <a:endParaRPr lang="de-DE" sz="1800" i="1" dirty="0"/>
          </a:p>
        </p:txBody>
      </p:sp>
      <p:cxnSp>
        <p:nvCxnSpPr>
          <p:cNvPr id="5" name="Gerade Verbindung mit Pfeil 4"/>
          <p:cNvCxnSpPr>
            <a:endCxn id="2" idx="3"/>
          </p:cNvCxnSpPr>
          <p:nvPr/>
        </p:nvCxnSpPr>
        <p:spPr bwMode="auto">
          <a:xfrm flipH="1">
            <a:off x="5292080" y="2528029"/>
            <a:ext cx="288032" cy="144887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6854997" y="919753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R. </a:t>
            </a:r>
            <a:r>
              <a:rPr lang="de-DE" sz="1200" b="1" dirty="0" err="1" smtClean="0"/>
              <a:t>Buttery</a:t>
            </a:r>
            <a:r>
              <a:rPr lang="de-DE" sz="1200" b="1" dirty="0" smtClean="0"/>
              <a:t> et al., FEC 2008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579856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83768" y="302741"/>
            <a:ext cx="4564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Stability – limits to fast particle </a:t>
            </a:r>
            <a:r>
              <a:rPr lang="en-GB" sz="2400" dirty="0" smtClean="0">
                <a:latin typeface="Symbol" pitchFamily="18" charset="2"/>
              </a:rPr>
              <a:t>b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536" y="4725144"/>
            <a:ext cx="856977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Fast particle contribution is twofold</a:t>
            </a:r>
            <a:endParaRPr lang="en-US" sz="2000" dirty="0"/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CC"/>
                </a:solidFill>
              </a:rPr>
              <a:t>destabilisation of </a:t>
            </a:r>
            <a:r>
              <a:rPr lang="en-GB" sz="2000" dirty="0" err="1" smtClean="0">
                <a:solidFill>
                  <a:srgbClr val="0000CC"/>
                </a:solidFill>
              </a:rPr>
              <a:t>otherwards</a:t>
            </a:r>
            <a:r>
              <a:rPr lang="en-GB" sz="2000" dirty="0" smtClean="0">
                <a:solidFill>
                  <a:srgbClr val="0000CC"/>
                </a:solidFill>
              </a:rPr>
              <a:t> stable modes (XAEs, EPMs)</a:t>
            </a:r>
            <a:endParaRPr lang="en-GB" sz="2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00CC"/>
                </a:solidFill>
              </a:rPr>
              <a:t>orbit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effects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can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stabilise</a:t>
            </a:r>
            <a:r>
              <a:rPr lang="de-DE" sz="2000" dirty="0" smtClean="0">
                <a:solidFill>
                  <a:srgbClr val="0000CC"/>
                </a:solidFill>
              </a:rPr>
              <a:t> global MHD </a:t>
            </a:r>
            <a:r>
              <a:rPr lang="de-DE" sz="2000" dirty="0" err="1" smtClean="0">
                <a:solidFill>
                  <a:srgbClr val="0000CC"/>
                </a:solidFill>
              </a:rPr>
              <a:t>modes</a:t>
            </a:r>
            <a:r>
              <a:rPr lang="de-DE" sz="2000" dirty="0" smtClean="0">
                <a:solidFill>
                  <a:srgbClr val="0000CC"/>
                </a:solidFill>
              </a:rPr>
              <a:t> (</a:t>
            </a:r>
            <a:r>
              <a:rPr lang="de-DE" sz="2000" dirty="0" err="1" smtClean="0">
                <a:solidFill>
                  <a:srgbClr val="0000CC"/>
                </a:solidFill>
              </a:rPr>
              <a:t>example</a:t>
            </a:r>
            <a:r>
              <a:rPr lang="de-DE" sz="2000" dirty="0" smtClean="0">
                <a:solidFill>
                  <a:srgbClr val="0000CC"/>
                </a:solidFill>
              </a:rPr>
              <a:t>: RWM)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1200" dirty="0"/>
          </a:p>
          <a:p>
            <a:r>
              <a:rPr lang="de-DE" sz="2000" dirty="0" err="1" smtClean="0"/>
              <a:t>Depends</a:t>
            </a:r>
            <a:r>
              <a:rPr lang="de-DE" sz="2000" dirty="0" smtClean="0"/>
              <a:t> on </a:t>
            </a:r>
            <a:r>
              <a:rPr lang="de-DE" sz="2000" dirty="0" err="1" smtClean="0"/>
              <a:t>subtleties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profiles</a:t>
            </a:r>
            <a:r>
              <a:rPr lang="de-DE" sz="2000" dirty="0" smtClean="0"/>
              <a:t> / </a:t>
            </a:r>
            <a:r>
              <a:rPr lang="de-DE" sz="2000" dirty="0" err="1" smtClean="0"/>
              <a:t>nonlinear</a:t>
            </a:r>
            <a:r>
              <a:rPr lang="de-DE" sz="2000" dirty="0" smtClean="0"/>
              <a:t> </a:t>
            </a:r>
            <a:r>
              <a:rPr lang="de-DE" sz="2000" dirty="0" err="1" smtClean="0"/>
              <a:t>saturation</a:t>
            </a:r>
            <a:r>
              <a:rPr lang="de-DE" sz="2000" dirty="0" smtClean="0"/>
              <a:t> –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trends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captured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0-d </a:t>
            </a:r>
            <a:r>
              <a:rPr lang="de-DE" sz="2000" dirty="0" err="1" smtClean="0"/>
              <a:t>fits</a:t>
            </a:r>
            <a:r>
              <a:rPr lang="de-DE" sz="20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7106"/>
            <a:ext cx="4032448" cy="35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43" y="980728"/>
            <a:ext cx="4311863" cy="379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71224" y="3309938"/>
            <a:ext cx="1266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/>
              <a:t>s</a:t>
            </a:r>
            <a:r>
              <a:rPr lang="de-DE" sz="1400" b="1" dirty="0" err="1" smtClean="0"/>
              <a:t>tabilised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by</a:t>
            </a:r>
            <a:endParaRPr lang="de-DE" sz="1400" b="1" dirty="0" smtClean="0"/>
          </a:p>
          <a:p>
            <a:pPr algn="ctr"/>
            <a:r>
              <a:rPr lang="de-DE" sz="1400" b="1" dirty="0" err="1" smtClean="0"/>
              <a:t>precession</a:t>
            </a:r>
            <a:endParaRPr lang="de-DE" sz="1400" b="1" dirty="0" smtClean="0"/>
          </a:p>
          <a:p>
            <a:pPr algn="ctr"/>
            <a:r>
              <a:rPr lang="de-DE" sz="1400" b="1" dirty="0" err="1" smtClean="0"/>
              <a:t>drift</a:t>
            </a:r>
            <a:endParaRPr lang="de-DE" sz="1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7501262" y="2204864"/>
            <a:ext cx="1077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 smtClean="0"/>
              <a:t>stabilised</a:t>
            </a:r>
            <a:endParaRPr lang="de-DE" sz="1400" b="1" dirty="0" smtClean="0"/>
          </a:p>
          <a:p>
            <a:pPr algn="ctr"/>
            <a:r>
              <a:rPr lang="de-DE" sz="1400" b="1" dirty="0" err="1"/>
              <a:t>b</a:t>
            </a:r>
            <a:r>
              <a:rPr lang="de-DE" sz="1400" b="1" dirty="0" err="1" smtClean="0"/>
              <a:t>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bounce</a:t>
            </a:r>
            <a:endParaRPr lang="de-DE" sz="1400" b="1" dirty="0" smtClean="0"/>
          </a:p>
          <a:p>
            <a:pPr algn="ctr"/>
            <a:r>
              <a:rPr lang="de-DE" sz="1400" b="1" dirty="0" err="1" smtClean="0"/>
              <a:t>modtion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508104" y="4664169"/>
            <a:ext cx="3383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NSTX, J. </a:t>
            </a:r>
            <a:r>
              <a:rPr lang="de-DE" sz="1200" b="1" dirty="0" err="1" smtClean="0"/>
              <a:t>Berkery</a:t>
            </a:r>
            <a:r>
              <a:rPr lang="de-DE" sz="1200" b="1" dirty="0" smtClean="0"/>
              <a:t> et al., </a:t>
            </a:r>
            <a:r>
              <a:rPr lang="de-DE" sz="1200" b="1" dirty="0" err="1" smtClean="0"/>
              <a:t>Phy</a:t>
            </a:r>
            <a:r>
              <a:rPr lang="de-DE" sz="1200" b="1" dirty="0" smtClean="0"/>
              <a:t>. </a:t>
            </a:r>
            <a:r>
              <a:rPr lang="de-DE" sz="1200" b="1" dirty="0" err="1" smtClean="0"/>
              <a:t>Rev</a:t>
            </a:r>
            <a:r>
              <a:rPr lang="de-DE" sz="1200" b="1" dirty="0" smtClean="0"/>
              <a:t>. </a:t>
            </a:r>
            <a:r>
              <a:rPr lang="de-DE" sz="1200" b="1" dirty="0" err="1" smtClean="0"/>
              <a:t>Lett</a:t>
            </a:r>
            <a:r>
              <a:rPr lang="de-DE" sz="1200" b="1" dirty="0" smtClean="0"/>
              <a:t> (2010)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545792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95736" y="302741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Particle transport – density profiles</a:t>
            </a:r>
            <a:endParaRPr lang="en-GB" sz="24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536" y="4915034"/>
            <a:ext cx="85697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Initial ITER assumption: density profiles are flat at </a:t>
            </a:r>
            <a:r>
              <a:rPr lang="en-US" sz="2000" dirty="0" err="1" smtClean="0"/>
              <a:t>n~n</a:t>
            </a:r>
            <a:r>
              <a:rPr lang="en-US" sz="2000" baseline="-25000" dirty="0" err="1" smtClean="0"/>
              <a:t>GW</a:t>
            </a:r>
            <a:endParaRPr lang="en-US" sz="2000" baseline="-25000" dirty="0" smtClean="0"/>
          </a:p>
          <a:p>
            <a:endParaRPr lang="en-US" sz="1200" dirty="0"/>
          </a:p>
          <a:p>
            <a:r>
              <a:rPr lang="en-US" sz="2000" dirty="0" smtClean="0"/>
              <a:t>Recent finding: peaking depends on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rather than n/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GW</a:t>
            </a:r>
            <a:endParaRPr lang="en-US" sz="2000" baseline="-25000" dirty="0"/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p</a:t>
            </a:r>
            <a:r>
              <a:rPr lang="en-GB" sz="2000" dirty="0" smtClean="0">
                <a:solidFill>
                  <a:srgbClr val="0000CC"/>
                </a:solidFill>
              </a:rPr>
              <a:t>roposal: density limit applies to </a:t>
            </a:r>
            <a:r>
              <a:rPr lang="en-GB" sz="2000" dirty="0" err="1" smtClean="0">
                <a:solidFill>
                  <a:srgbClr val="0000CC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0000CC"/>
                </a:solidFill>
              </a:rPr>
              <a:t>e,ped</a:t>
            </a:r>
            <a:r>
              <a:rPr lang="en-GB" sz="2000" dirty="0" smtClean="0">
                <a:solidFill>
                  <a:srgbClr val="0000CC"/>
                </a:solidFill>
              </a:rPr>
              <a:t>/</a:t>
            </a:r>
            <a:r>
              <a:rPr lang="en-GB" sz="2000" dirty="0" err="1" smtClean="0">
                <a:solidFill>
                  <a:srgbClr val="0000CC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0000CC"/>
                </a:solidFill>
              </a:rPr>
              <a:t>GW</a:t>
            </a:r>
            <a:r>
              <a:rPr lang="en-GB" sz="2000" dirty="0" smtClean="0">
                <a:solidFill>
                  <a:srgbClr val="0000CC"/>
                </a:solidFill>
              </a:rPr>
              <a:t> (&lt; 1)</a:t>
            </a:r>
            <a:endParaRPr lang="en-GB" sz="2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00CC"/>
                </a:solidFill>
              </a:rPr>
              <a:t>calculate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density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peaking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from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first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principles</a:t>
            </a:r>
            <a:r>
              <a:rPr lang="de-DE" sz="2000" dirty="0" smtClean="0">
                <a:solidFill>
                  <a:srgbClr val="0000CC"/>
                </a:solidFill>
              </a:rPr>
              <a:t> (</a:t>
            </a:r>
            <a:r>
              <a:rPr lang="de-DE" sz="2000" dirty="0" err="1" smtClean="0">
                <a:solidFill>
                  <a:srgbClr val="0000CC"/>
                </a:solidFill>
              </a:rPr>
              <a:t>include</a:t>
            </a:r>
            <a:r>
              <a:rPr lang="de-DE" sz="2000" dirty="0" smtClean="0">
                <a:solidFill>
                  <a:srgbClr val="0000CC"/>
                </a:solidFill>
              </a:rPr>
              <a:t> also </a:t>
            </a:r>
            <a:r>
              <a:rPr lang="de-DE" sz="2000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de-DE" sz="2000" dirty="0" smtClean="0">
                <a:solidFill>
                  <a:srgbClr val="0000CC"/>
                </a:solidFill>
              </a:rPr>
              <a:t>!)  </a:t>
            </a:r>
            <a:endParaRPr lang="de-DE" sz="2000" dirty="0">
              <a:solidFill>
                <a:srgbClr val="0000CC"/>
              </a:solidFill>
            </a:endParaRPr>
          </a:p>
        </p:txBody>
      </p:sp>
      <p:grpSp>
        <p:nvGrpSpPr>
          <p:cNvPr id="12" name="Gruppieren 34"/>
          <p:cNvGrpSpPr>
            <a:grpSpLocks/>
          </p:cNvGrpSpPr>
          <p:nvPr/>
        </p:nvGrpSpPr>
        <p:grpSpPr bwMode="auto">
          <a:xfrm>
            <a:off x="971600" y="980728"/>
            <a:ext cx="6480720" cy="3844776"/>
            <a:chOff x="641350" y="1072445"/>
            <a:chExt cx="6560962" cy="4673612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704" y="2145613"/>
              <a:ext cx="5175608" cy="36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ieren 27"/>
            <p:cNvGrpSpPr>
              <a:grpSpLocks/>
            </p:cNvGrpSpPr>
            <p:nvPr/>
          </p:nvGrpSpPr>
          <p:grpSpPr bwMode="auto">
            <a:xfrm>
              <a:off x="641350" y="1072445"/>
              <a:ext cx="4603145" cy="3698873"/>
              <a:chOff x="596195" y="1433689"/>
              <a:chExt cx="4603145" cy="3698873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195" y="1535289"/>
                <a:ext cx="4603145" cy="3597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hteck 26"/>
              <p:cNvSpPr>
                <a:spLocks noChangeArrowheads="1"/>
              </p:cNvSpPr>
              <p:nvPr/>
            </p:nvSpPr>
            <p:spPr bwMode="auto">
              <a:xfrm>
                <a:off x="4041422" y="1433689"/>
                <a:ext cx="1117600" cy="146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  <p:pic>
          <p:nvPicPr>
            <p:cNvPr id="15" name="Grafik 30" descr="Bild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623" y="2342453"/>
              <a:ext cx="2472727" cy="266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31"/>
            <p:cNvSpPr>
              <a:spLocks noChangeArrowheads="1"/>
            </p:cNvSpPr>
            <p:nvPr/>
          </p:nvSpPr>
          <p:spPr bwMode="auto">
            <a:xfrm>
              <a:off x="2517422" y="4730044"/>
              <a:ext cx="2178756" cy="293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7" name="Textfeld 32"/>
            <p:cNvSpPr txBox="1">
              <a:spLocks noChangeArrowheads="1"/>
            </p:cNvSpPr>
            <p:nvPr/>
          </p:nvSpPr>
          <p:spPr bwMode="auto">
            <a:xfrm>
              <a:off x="5441243" y="1930401"/>
              <a:ext cx="16030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sz="1400" dirty="0" err="1">
                  <a:latin typeface="Arial MT Condensed" pitchFamily="34" charset="0"/>
                  <a:cs typeface="Arial MT Condensed" pitchFamily="34" charset="0"/>
                </a:rPr>
                <a:t>Angioni</a:t>
              </a:r>
              <a:r>
                <a:rPr lang="de-DE" sz="1400" dirty="0">
                  <a:latin typeface="Arial MT Condensed" pitchFamily="34" charset="0"/>
                  <a:cs typeface="Arial MT Condensed" pitchFamily="34" charset="0"/>
                </a:rPr>
                <a:t> et al. 2003</a:t>
              </a:r>
            </a:p>
          </p:txBody>
        </p:sp>
        <p:sp>
          <p:nvSpPr>
            <p:cNvPr id="18" name="Textfeld 33"/>
            <p:cNvSpPr txBox="1">
              <a:spLocks noChangeArrowheads="1"/>
            </p:cNvSpPr>
            <p:nvPr/>
          </p:nvSpPr>
          <p:spPr bwMode="auto">
            <a:xfrm>
              <a:off x="3725334" y="4792135"/>
              <a:ext cx="8410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>
                  <a:latin typeface="Arial MT Condensed" pitchFamily="34" charset="0"/>
                  <a:cs typeface="Arial MT Condensed" pitchFamily="34" charset="0"/>
                </a:rPr>
                <a:t>AUG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76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95736" y="302741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Particle transport – density profiles</a:t>
            </a:r>
            <a:endParaRPr lang="en-GB" sz="24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92600" y="3552825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216400" y="3309938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  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03725" y="3290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ja-JP" sz="1200">
                <a:latin typeface="Times New Roman" pitchFamily="18" charset="0"/>
                <a:ea typeface="ＭＳ 明朝" pitchFamily="49" charset="-128"/>
                <a:cs typeface="Times New Roman" pitchFamily="18" charset="0"/>
              </a:rPr>
              <a:t>    </a:t>
            </a:r>
            <a:endParaRPr lang="en-GB" altLang="ja-JP" sz="2400">
              <a:latin typeface="Times New Roman" pitchFamily="18" charset="0"/>
              <a:ea typeface="ＭＳ 明朝" pitchFamily="49" charset="-128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56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2400">
              <a:latin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536" y="4915034"/>
            <a:ext cx="85697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Initial ITER assumption: density profiles are flat at </a:t>
            </a:r>
            <a:r>
              <a:rPr lang="en-US" sz="2000" dirty="0" err="1" smtClean="0"/>
              <a:t>n~n</a:t>
            </a:r>
            <a:r>
              <a:rPr lang="en-US" sz="2000" baseline="-25000" dirty="0" err="1" smtClean="0"/>
              <a:t>GW</a:t>
            </a:r>
            <a:endParaRPr lang="en-US" sz="2000" baseline="-25000" dirty="0" smtClean="0"/>
          </a:p>
          <a:p>
            <a:endParaRPr lang="en-US" sz="1200" dirty="0"/>
          </a:p>
          <a:p>
            <a:r>
              <a:rPr lang="en-US" sz="2000" dirty="0" smtClean="0"/>
              <a:t>Recent finding: peaking depends on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rather than n/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GW</a:t>
            </a:r>
            <a:endParaRPr lang="en-US" sz="2000" baseline="-25000" dirty="0"/>
          </a:p>
          <a:p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p</a:t>
            </a:r>
            <a:r>
              <a:rPr lang="en-GB" sz="2000" dirty="0" smtClean="0">
                <a:solidFill>
                  <a:srgbClr val="0000CC"/>
                </a:solidFill>
              </a:rPr>
              <a:t>roposal: density limit applies to </a:t>
            </a:r>
            <a:r>
              <a:rPr lang="en-GB" sz="2000" dirty="0" err="1" smtClean="0">
                <a:solidFill>
                  <a:srgbClr val="0000CC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0000CC"/>
                </a:solidFill>
              </a:rPr>
              <a:t>e,ped</a:t>
            </a:r>
            <a:r>
              <a:rPr lang="en-GB" sz="2000" dirty="0" smtClean="0">
                <a:solidFill>
                  <a:srgbClr val="0000CC"/>
                </a:solidFill>
              </a:rPr>
              <a:t>/</a:t>
            </a:r>
            <a:r>
              <a:rPr lang="en-GB" sz="2000" dirty="0" err="1" smtClean="0">
                <a:solidFill>
                  <a:srgbClr val="0000CC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0000CC"/>
                </a:solidFill>
              </a:rPr>
              <a:t>GW</a:t>
            </a:r>
            <a:r>
              <a:rPr lang="en-GB" sz="2000" dirty="0" smtClean="0">
                <a:solidFill>
                  <a:srgbClr val="0000CC"/>
                </a:solidFill>
              </a:rPr>
              <a:t> (&lt; 1)</a:t>
            </a:r>
            <a:endParaRPr lang="en-GB" sz="2000" dirty="0">
              <a:solidFill>
                <a:srgbClr val="0000CC"/>
              </a:solidFill>
            </a:endParaRPr>
          </a:p>
          <a:p>
            <a:pPr>
              <a:buFontTx/>
              <a:buChar char="•"/>
            </a:pPr>
            <a:endParaRPr lang="en-GB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00CC"/>
                </a:solidFill>
              </a:rPr>
              <a:t>calculate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density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peaking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from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first</a:t>
            </a:r>
            <a:r>
              <a:rPr lang="de-DE" sz="2000" dirty="0" smtClean="0">
                <a:solidFill>
                  <a:srgbClr val="0000CC"/>
                </a:solidFill>
              </a:rPr>
              <a:t> </a:t>
            </a:r>
            <a:r>
              <a:rPr lang="de-DE" sz="2000" dirty="0" err="1" smtClean="0">
                <a:solidFill>
                  <a:srgbClr val="0000CC"/>
                </a:solidFill>
              </a:rPr>
              <a:t>principles</a:t>
            </a:r>
            <a:r>
              <a:rPr lang="de-DE" sz="2000" dirty="0" smtClean="0">
                <a:solidFill>
                  <a:srgbClr val="0000CC"/>
                </a:solidFill>
              </a:rPr>
              <a:t> (</a:t>
            </a:r>
            <a:r>
              <a:rPr lang="de-DE" sz="2000" dirty="0" err="1" smtClean="0">
                <a:solidFill>
                  <a:srgbClr val="0000CC"/>
                </a:solidFill>
              </a:rPr>
              <a:t>include</a:t>
            </a:r>
            <a:r>
              <a:rPr lang="de-DE" sz="2000" dirty="0" smtClean="0">
                <a:solidFill>
                  <a:srgbClr val="0000CC"/>
                </a:solidFill>
              </a:rPr>
              <a:t> also </a:t>
            </a:r>
            <a:r>
              <a:rPr lang="de-DE" sz="2000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de-DE" sz="2000" dirty="0" smtClean="0">
                <a:solidFill>
                  <a:srgbClr val="0000CC"/>
                </a:solidFill>
              </a:rPr>
              <a:t>!)  </a:t>
            </a:r>
            <a:endParaRPr lang="de-DE" sz="2000" dirty="0">
              <a:solidFill>
                <a:srgbClr val="0000CC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2" y="1196752"/>
            <a:ext cx="39169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34"/>
          <p:cNvSpPr txBox="1">
            <a:spLocks noChangeArrowheads="1"/>
          </p:cNvSpPr>
          <p:nvPr/>
        </p:nvSpPr>
        <p:spPr bwMode="auto">
          <a:xfrm>
            <a:off x="3851920" y="4332148"/>
            <a:ext cx="669872" cy="3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85" tIns="41742" rIns="83485" bIns="41742">
            <a:spAutoFit/>
          </a:bodyPr>
          <a:lstStyle>
            <a:lvl1pPr defTabSz="835025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r (m)</a:t>
            </a:r>
          </a:p>
        </p:txBody>
      </p:sp>
      <p:sp>
        <p:nvSpPr>
          <p:cNvPr id="23" name="Textfeld 35"/>
          <p:cNvSpPr txBox="1">
            <a:spLocks noChangeArrowheads="1"/>
          </p:cNvSpPr>
          <p:nvPr/>
        </p:nvSpPr>
        <p:spPr bwMode="auto">
          <a:xfrm rot="16200000">
            <a:off x="-294129" y="2362488"/>
            <a:ext cx="1461846" cy="3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85" tIns="41742" rIns="83485" bIns="41742">
            <a:spAutoFit/>
          </a:bodyPr>
          <a:lstStyle>
            <a:lvl1pPr defTabSz="835025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n (10</a:t>
            </a:r>
            <a:r>
              <a:rPr lang="de-DE" sz="1600" baseline="3000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19</a:t>
            </a:r>
            <a:r>
              <a:rPr lang="de-DE" sz="160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m</a:t>
            </a:r>
            <a:r>
              <a:rPr lang="de-DE" sz="1600" baseline="3000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-3</a:t>
            </a:r>
            <a:r>
              <a:rPr lang="de-DE" sz="160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)</a:t>
            </a:r>
          </a:p>
        </p:txBody>
      </p:sp>
      <p:sp>
        <p:nvSpPr>
          <p:cNvPr id="24" name="Textfeld 36"/>
          <p:cNvSpPr txBox="1">
            <a:spLocks noChangeArrowheads="1"/>
          </p:cNvSpPr>
          <p:nvPr/>
        </p:nvSpPr>
        <p:spPr bwMode="auto">
          <a:xfrm>
            <a:off x="1791842" y="1411064"/>
            <a:ext cx="1297762" cy="3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85" tIns="41742" rIns="83485" bIns="41742">
            <a:spAutoFit/>
          </a:bodyPr>
          <a:lstStyle>
            <a:lvl1pPr defTabSz="835025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 MT Condensed" pitchFamily="34" charset="0"/>
                <a:cs typeface="Arial MT Condensed" pitchFamily="34" charset="0"/>
              </a:rPr>
              <a:t>ITER, low </a:t>
            </a:r>
            <a:r>
              <a:rPr lang="en-GB" sz="1600" b="1">
                <a:solidFill>
                  <a:srgbClr val="000000"/>
                </a:solidFill>
                <a:latin typeface="Symbol" pitchFamily="18" charset="2"/>
                <a:cs typeface="Arial MT Condensed" pitchFamily="34" charset="0"/>
              </a:rPr>
              <a:t>b</a:t>
            </a:r>
          </a:p>
        </p:txBody>
      </p:sp>
      <p:sp>
        <p:nvSpPr>
          <p:cNvPr id="25" name="Rechteck 37"/>
          <p:cNvSpPr>
            <a:spLocks noChangeArrowheads="1"/>
          </p:cNvSpPr>
          <p:nvPr/>
        </p:nvSpPr>
        <p:spPr bwMode="auto">
          <a:xfrm>
            <a:off x="611584" y="4600195"/>
            <a:ext cx="7992864" cy="2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485" tIns="41742" rIns="83485" bIns="41742">
            <a:spAutoFit/>
          </a:bodyPr>
          <a:lstStyle/>
          <a:p>
            <a:pPr defTabSz="835025"/>
            <a:r>
              <a:rPr lang="de-DE" sz="1200" b="1" dirty="0">
                <a:solidFill>
                  <a:srgbClr val="000000"/>
                </a:solidFill>
                <a:cs typeface="Arial MT Condensed" pitchFamily="34" charset="0"/>
              </a:rPr>
              <a:t>G. </a:t>
            </a:r>
            <a:r>
              <a:rPr lang="de-DE" sz="1200" b="1" dirty="0" err="1">
                <a:solidFill>
                  <a:srgbClr val="000000"/>
                </a:solidFill>
                <a:cs typeface="Arial MT Condensed" pitchFamily="34" charset="0"/>
              </a:rPr>
              <a:t>Pereverzev</a:t>
            </a:r>
            <a:r>
              <a:rPr lang="de-DE" sz="1200" b="1" dirty="0">
                <a:solidFill>
                  <a:srgbClr val="000000"/>
                </a:solidFill>
                <a:cs typeface="Arial MT Condensed" pitchFamily="34" charset="0"/>
              </a:rPr>
              <a:t> et al NF </a:t>
            </a:r>
            <a:r>
              <a:rPr lang="de-DE" sz="1200" b="1" dirty="0" smtClean="0">
                <a:solidFill>
                  <a:srgbClr val="000000"/>
                </a:solidFill>
                <a:cs typeface="Arial MT Condensed" pitchFamily="34" charset="0"/>
              </a:rPr>
              <a:t>2005				P.T. Lang et al., </a:t>
            </a:r>
            <a:r>
              <a:rPr lang="de-DE" sz="1200" b="1" dirty="0" err="1" smtClean="0">
                <a:solidFill>
                  <a:srgbClr val="000000"/>
                </a:solidFill>
                <a:cs typeface="Arial MT Condensed" pitchFamily="34" charset="0"/>
              </a:rPr>
              <a:t>this</a:t>
            </a:r>
            <a:r>
              <a:rPr lang="de-DE" sz="1200" b="1" dirty="0" smtClean="0">
                <a:solidFill>
                  <a:srgbClr val="000000"/>
                </a:solidFill>
                <a:cs typeface="Arial MT Condensed" pitchFamily="34" charset="0"/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  <a:cs typeface="Arial MT Condensed" pitchFamily="34" charset="0"/>
              </a:rPr>
              <a:t>conference</a:t>
            </a:r>
            <a:endParaRPr lang="de-DE" sz="1200" b="1" dirty="0">
              <a:solidFill>
                <a:srgbClr val="000000"/>
              </a:solidFill>
              <a:cs typeface="Arial MT Condensed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37" y="1006600"/>
            <a:ext cx="3212603" cy="35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39390" y="3121804"/>
            <a:ext cx="15808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ASDEX Upgrade</a:t>
            </a:r>
          </a:p>
          <a:p>
            <a:r>
              <a:rPr lang="de-DE" sz="1400" b="1" dirty="0"/>
              <a:t>p</a:t>
            </a:r>
            <a:r>
              <a:rPr lang="de-DE" sz="1400" b="1" dirty="0" smtClean="0"/>
              <a:t>ellet </a:t>
            </a:r>
            <a:r>
              <a:rPr lang="de-DE" sz="1400" b="1" dirty="0" err="1" smtClean="0"/>
              <a:t>fuelling</a:t>
            </a:r>
            <a:endParaRPr lang="de-DE" sz="1400" b="1" dirty="0"/>
          </a:p>
        </p:txBody>
      </p:sp>
      <p:sp>
        <p:nvSpPr>
          <p:cNvPr id="3" name="Rechteck 2"/>
          <p:cNvSpPr/>
          <p:nvPr/>
        </p:nvSpPr>
        <p:spPr bwMode="auto">
          <a:xfrm>
            <a:off x="5661264" y="3033528"/>
            <a:ext cx="792088" cy="1248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43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2693"/>
            <a:ext cx="633253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579" name="Gerade Verbindung 1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0" name="Gerade Verbindung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Gerade Verbindung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Gerade Verbindung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Gerade Verbindung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Gerade Verbindung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Gerade Verbindung 1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Gerade Verbindung 1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Gerade Verbindung 16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feld 2"/>
          <p:cNvSpPr txBox="1">
            <a:spLocks noChangeArrowheads="1"/>
          </p:cNvSpPr>
          <p:nvPr/>
        </p:nvSpPr>
        <p:spPr bwMode="auto">
          <a:xfrm>
            <a:off x="2781027" y="1999581"/>
            <a:ext cx="70961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/>
              <a:t>ITER</a:t>
            </a:r>
          </a:p>
        </p:txBody>
      </p:sp>
      <p:cxnSp>
        <p:nvCxnSpPr>
          <p:cNvPr id="24591" name="Gerade Verbindung mit Pfeil 4"/>
          <p:cNvCxnSpPr>
            <a:cxnSpLocks noChangeShapeType="1"/>
          </p:cNvCxnSpPr>
          <p:nvPr/>
        </p:nvCxnSpPr>
        <p:spPr bwMode="auto">
          <a:xfrm>
            <a:off x="3490640" y="2367881"/>
            <a:ext cx="360362" cy="279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tern mit 5 Zacken 5"/>
          <p:cNvSpPr/>
          <p:nvPr/>
        </p:nvSpPr>
        <p:spPr bwMode="auto">
          <a:xfrm>
            <a:off x="5219427" y="1405856"/>
            <a:ext cx="215900" cy="23336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b="1"/>
          </a:p>
        </p:txBody>
      </p:sp>
      <p:sp>
        <p:nvSpPr>
          <p:cNvPr id="24593" name="Textfeld 6"/>
          <p:cNvSpPr txBox="1">
            <a:spLocks noChangeArrowheads="1"/>
          </p:cNvSpPr>
          <p:nvPr/>
        </p:nvSpPr>
        <p:spPr bwMode="auto">
          <a:xfrm>
            <a:off x="5579790" y="1340768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/>
              <a:t>DEMO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5536" y="5601434"/>
            <a:ext cx="85697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Due to the higher 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 n/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GW</a:t>
            </a:r>
            <a:r>
              <a:rPr lang="en-US" sz="2000" dirty="0" smtClean="0"/>
              <a:t> and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rad,core</a:t>
            </a:r>
            <a:r>
              <a:rPr lang="en-US" sz="2000" dirty="0" smtClean="0"/>
              <a:t> (see later), IPB98(y,2) not necessarily valid for DEMO</a:t>
            </a:r>
            <a:endParaRPr lang="en-US" sz="20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202804" y="302741"/>
            <a:ext cx="510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 smtClean="0"/>
              <a:t>Heat transport: validity of IPB98(y,2)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5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Bildschirmpräsentation (4:3)</PresentationFormat>
  <Paragraphs>369</Paragraphs>
  <Slides>20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Default Design</vt:lpstr>
      <vt:lpstr>1_Default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MPI f. Plasmaphysik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haz</dc:creator>
  <cp:lastModifiedBy>Zohm, Hartmut</cp:lastModifiedBy>
  <cp:revision>695</cp:revision>
  <cp:lastPrinted>2012-10-04T11:37:14Z</cp:lastPrinted>
  <dcterms:created xsi:type="dcterms:W3CDTF">2000-03-22T10:17:06Z</dcterms:created>
  <dcterms:modified xsi:type="dcterms:W3CDTF">2012-10-09T15:52:50Z</dcterms:modified>
</cp:coreProperties>
</file>