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sldIdLst>
    <p:sldId id="266" r:id="rId2"/>
    <p:sldId id="423" r:id="rId3"/>
    <p:sldId id="274" r:id="rId4"/>
    <p:sldId id="338" r:id="rId5"/>
    <p:sldId id="378" r:id="rId6"/>
    <p:sldId id="442" r:id="rId7"/>
    <p:sldId id="379" r:id="rId8"/>
    <p:sldId id="282" r:id="rId9"/>
    <p:sldId id="341" r:id="rId10"/>
    <p:sldId id="340" r:id="rId11"/>
    <p:sldId id="424" r:id="rId12"/>
    <p:sldId id="261" r:id="rId13"/>
    <p:sldId id="427" r:id="rId14"/>
    <p:sldId id="373" r:id="rId15"/>
    <p:sldId id="377" r:id="rId16"/>
    <p:sldId id="437" r:id="rId17"/>
    <p:sldId id="440" r:id="rId18"/>
    <p:sldId id="380" r:id="rId19"/>
    <p:sldId id="432" r:id="rId20"/>
    <p:sldId id="429" r:id="rId21"/>
    <p:sldId id="430" r:id="rId22"/>
    <p:sldId id="439" r:id="rId23"/>
    <p:sldId id="386" r:id="rId24"/>
    <p:sldId id="401" r:id="rId25"/>
    <p:sldId id="447" r:id="rId26"/>
    <p:sldId id="411" r:id="rId27"/>
    <p:sldId id="453" r:id="rId28"/>
    <p:sldId id="445" r:id="rId29"/>
    <p:sldId id="449" r:id="rId30"/>
    <p:sldId id="450" r:id="rId31"/>
    <p:sldId id="415" r:id="rId32"/>
    <p:sldId id="416" r:id="rId33"/>
    <p:sldId id="434" r:id="rId34"/>
    <p:sldId id="417" r:id="rId35"/>
    <p:sldId id="418" r:id="rId36"/>
    <p:sldId id="419" r:id="rId37"/>
    <p:sldId id="436" r:id="rId38"/>
    <p:sldId id="443" r:id="rId39"/>
    <p:sldId id="441" r:id="rId40"/>
    <p:sldId id="428" r:id="rId41"/>
    <p:sldId id="451" r:id="rId42"/>
    <p:sldId id="452" r:id="rId4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00"/>
    <a:srgbClr val="0000FF"/>
    <a:srgbClr val="00CC00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955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5C314B-48EB-489D-A78D-9417EF8F97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772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A3F67F-7DB9-4C33-ABEF-134A05099C6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94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984BE5-3FEB-4239-9F01-C94E606E64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70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B7D4A3-BD10-49F6-A253-4E891C84E1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871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15888"/>
            <a:ext cx="8229600" cy="6010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51275" y="6524625"/>
            <a:ext cx="946150" cy="196850"/>
          </a:xfrm>
        </p:spPr>
        <p:txBody>
          <a:bodyPr/>
          <a:lstStyle>
            <a:lvl1pPr>
              <a:defRPr/>
            </a:lvl1pPr>
          </a:lstStyle>
          <a:p>
            <a:fld id="{951DCD63-7FC7-4B67-8A87-B7725F9208D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62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AEBBF6-A0A5-4FD2-9A6B-188CEEECD21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54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B30F10-7702-4FA5-A7DD-A2CDC06D178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83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F1B190-DF33-4ACB-B577-20346A073D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49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BFEC8D-EB6F-4B90-9D83-22ACE2B28C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5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2BD7FB-3426-48FD-90A3-3EA6A548F2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83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BE4F95-1F0E-46E2-A04D-337EFFD2F7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2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708DF8-1841-4985-A163-3409F3CBC1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34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E781AE-13DB-4830-B334-BC9EA67D3D7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9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oter95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503988"/>
            <a:ext cx="9055100" cy="3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 Box 4"/>
          <p:cNvSpPr txBox="1">
            <a:spLocks noChangeArrowheads="1"/>
          </p:cNvSpPr>
          <p:nvPr userDrawn="1"/>
        </p:nvSpPr>
        <p:spPr bwMode="auto">
          <a:xfrm>
            <a:off x="179388" y="6524625"/>
            <a:ext cx="32051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A. Kirk 24</a:t>
            </a:r>
            <a:r>
              <a:rPr lang="en-GB" sz="1000" baseline="30000">
                <a:solidFill>
                  <a:schemeClr val="bg1"/>
                </a:solidFill>
              </a:rPr>
              <a:t>th</a:t>
            </a:r>
            <a:r>
              <a:rPr lang="en-GB" sz="1000">
                <a:solidFill>
                  <a:schemeClr val="bg1"/>
                </a:solidFill>
              </a:rPr>
              <a:t> IAEA FEC, San Diego, USA October 2012</a:t>
            </a:r>
          </a:p>
        </p:txBody>
      </p:sp>
      <p:pic>
        <p:nvPicPr>
          <p:cNvPr id="3077" name="Picture 5" descr="headers95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9688"/>
            <a:ext cx="9077325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CFE log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23825"/>
            <a:ext cx="115411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3080" name="Picture 8" descr="rcuk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524625"/>
            <a:ext cx="4000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51275" y="6524625"/>
            <a:ext cx="9461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F996349-6FB0-4637-8755-ECDFD7E2A61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495DB-9F8E-4AA8-8916-3E4C61D8D001}" type="slidenum">
              <a:rPr lang="en-GB"/>
              <a:pPr/>
              <a:t>1</a:t>
            </a:fld>
            <a:endParaRPr lang="en-GB"/>
          </a:p>
        </p:txBody>
      </p:sp>
      <p:pic>
        <p:nvPicPr>
          <p:cNvPr id="14338" name="Picture 2" descr="ccfe_bg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7950" y="2133600"/>
            <a:ext cx="8713788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>
                <a:solidFill>
                  <a:schemeClr val="bg1"/>
                </a:solidFill>
              </a:rPr>
              <a:t>Andrew Kirk 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on behalf of</a:t>
            </a:r>
          </a:p>
          <a:p>
            <a:pPr algn="ctr"/>
            <a:endParaRPr lang="en-GB" sz="1600">
              <a:solidFill>
                <a:schemeClr val="bg1"/>
              </a:solidFill>
            </a:endParaRPr>
          </a:p>
          <a:p>
            <a:pPr algn="ctr"/>
            <a:r>
              <a:rPr lang="en-GB" sz="1400">
                <a:solidFill>
                  <a:schemeClr val="bg1"/>
                </a:solidFill>
              </a:rPr>
              <a:t>I. Chapman, </a:t>
            </a:r>
            <a:r>
              <a:rPr lang="en-GB" sz="1400"/>
              <a:t> </a:t>
            </a:r>
            <a:r>
              <a:rPr lang="en-GB" sz="1400">
                <a:solidFill>
                  <a:schemeClr val="bg1"/>
                </a:solidFill>
              </a:rPr>
              <a:t>Yueqiang Liu, G. Fishpool, J.R. Harrison, S.Saarelma,  R. Scannell, A.J. Thornton </a:t>
            </a:r>
          </a:p>
          <a:p>
            <a:pPr algn="ctr"/>
            <a:r>
              <a:rPr lang="en-GB" sz="1400">
                <a:solidFill>
                  <a:schemeClr val="bg1"/>
                </a:solidFill>
              </a:rPr>
              <a:t>EURATOM / CCFE Fusion Association</a:t>
            </a:r>
          </a:p>
          <a:p>
            <a:pPr algn="ctr"/>
            <a:endParaRPr lang="en-GB" sz="1400">
              <a:solidFill>
                <a:schemeClr val="bg1"/>
              </a:solidFill>
            </a:endParaRPr>
          </a:p>
          <a:p>
            <a:pPr algn="ctr"/>
            <a:r>
              <a:rPr lang="en-GB" sz="1400">
                <a:solidFill>
                  <a:schemeClr val="bg1"/>
                </a:solidFill>
              </a:rPr>
              <a:t>A. Allen, P. Denner, B. Dudson</a:t>
            </a:r>
          </a:p>
          <a:p>
            <a:pPr algn="ctr"/>
            <a:r>
              <a:rPr lang="en-GB" sz="1400">
                <a:solidFill>
                  <a:schemeClr val="bg1"/>
                </a:solidFill>
              </a:rPr>
              <a:t>University of York</a:t>
            </a:r>
          </a:p>
          <a:p>
            <a:pPr algn="ctr"/>
            <a:endParaRPr lang="en-GB" sz="1400">
              <a:solidFill>
                <a:schemeClr val="bg1"/>
              </a:solidFill>
            </a:endParaRPr>
          </a:p>
          <a:p>
            <a:pPr algn="ctr"/>
            <a:r>
              <a:rPr lang="en-GB" sz="1400"/>
              <a:t> </a:t>
            </a:r>
            <a:r>
              <a:rPr lang="en-GB" sz="1400">
                <a:solidFill>
                  <a:schemeClr val="bg1"/>
                </a:solidFill>
              </a:rPr>
              <a:t>Yunfeng Liang</a:t>
            </a:r>
          </a:p>
          <a:p>
            <a:pPr algn="ctr"/>
            <a:r>
              <a:rPr lang="de-DE" sz="1400">
                <a:solidFill>
                  <a:schemeClr val="bg1"/>
                </a:solidFill>
              </a:rPr>
              <a:t>EURATOM/FZ Julich</a:t>
            </a:r>
          </a:p>
          <a:p>
            <a:pPr algn="ctr"/>
            <a:endParaRPr lang="en-GB" sz="1400">
              <a:solidFill>
                <a:schemeClr val="bg1"/>
              </a:solidFill>
            </a:endParaRPr>
          </a:p>
          <a:p>
            <a:pPr algn="ctr"/>
            <a:r>
              <a:rPr lang="en-GB" sz="1400">
                <a:solidFill>
                  <a:schemeClr val="bg1"/>
                </a:solidFill>
              </a:rPr>
              <a:t>P. Cahyna, M. Paterka</a:t>
            </a:r>
          </a:p>
          <a:p>
            <a:pPr algn="ctr"/>
            <a:r>
              <a:rPr lang="en-GB" sz="1400">
                <a:solidFill>
                  <a:schemeClr val="bg1"/>
                </a:solidFill>
              </a:rPr>
              <a:t>EURATOM/IPP.CR, Prague</a:t>
            </a:r>
          </a:p>
          <a:p>
            <a:pPr algn="ctr"/>
            <a:endParaRPr lang="en-GB" sz="1400">
              <a:solidFill>
                <a:schemeClr val="bg1"/>
              </a:solidFill>
            </a:endParaRPr>
          </a:p>
          <a:p>
            <a:pPr algn="ctr"/>
            <a:r>
              <a:rPr lang="en-GB" sz="1400">
                <a:solidFill>
                  <a:schemeClr val="bg1"/>
                </a:solidFill>
              </a:rPr>
              <a:t>E. Nardon</a:t>
            </a:r>
          </a:p>
          <a:p>
            <a:pPr algn="ctr"/>
            <a:r>
              <a:rPr lang="en-GB" sz="1400">
                <a:solidFill>
                  <a:schemeClr val="bg1"/>
                </a:solidFill>
              </a:rPr>
              <a:t>Euratom/CEA Cadarache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908175" y="6381750"/>
            <a:ext cx="47561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900">
                <a:solidFill>
                  <a:srgbClr val="ED8000"/>
                </a:solidFill>
              </a:rPr>
              <a:t>CCFE is the fusion research arm of the </a:t>
            </a:r>
            <a:r>
              <a:rPr lang="en-GB" sz="900" b="1">
                <a:solidFill>
                  <a:srgbClr val="ED8000"/>
                </a:solidFill>
              </a:rPr>
              <a:t>United Kingdom Atomic Energy Authority</a:t>
            </a:r>
          </a:p>
        </p:txBody>
      </p:sp>
      <p:pic>
        <p:nvPicPr>
          <p:cNvPr id="14342" name="Picture 6" descr="rcu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21388"/>
            <a:ext cx="11906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115888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</a:rPr>
              <a:t>Understanding ELM mitigation by resonant magnetic perturbations on MAST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A4B9-CF3F-4AE6-A71A-97ACF9B00347}" type="slidenum">
              <a:rPr lang="en-GB"/>
              <a:pPr/>
              <a:t>10</a:t>
            </a:fld>
            <a:endParaRPr lang="en-GB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238250" y="107950"/>
            <a:ext cx="7870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Plasma response modelling</a:t>
            </a:r>
            <a:endParaRPr lang="en-GB" sz="3200" b="1" baseline="-25000">
              <a:solidFill>
                <a:schemeClr val="bg1"/>
              </a:solidFill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274888" y="692150"/>
            <a:ext cx="45402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/>
              <a:t>Plasma response modelling using MARS-F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4500563" y="1916113"/>
            <a:ext cx="4392612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GB"/>
              <a:t>Included plasma effects using MARS-F which is a single fluid linear MHD code, which solves the full resistive MHD equations in full toroidal geometry </a:t>
            </a:r>
          </a:p>
          <a:p>
            <a:pPr>
              <a:lnSpc>
                <a:spcPct val="140000"/>
              </a:lnSpc>
            </a:pPr>
            <a:endParaRPr lang="en-GB"/>
          </a:p>
          <a:p>
            <a:pPr>
              <a:lnSpc>
                <a:spcPct val="140000"/>
              </a:lnSpc>
            </a:pPr>
            <a:r>
              <a:rPr lang="en-GB"/>
              <a:t>– the code allows for plasma response and screening due to toroidal rotation to be taken into account 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539750" y="5805488"/>
            <a:ext cx="4103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Large reduction in size of resonance components</a:t>
            </a:r>
          </a:p>
        </p:txBody>
      </p:sp>
      <p:pic>
        <p:nvPicPr>
          <p:cNvPr id="90122" name="Picture 10" descr="comp_ergos_mars_br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35941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21E6-8FD2-4248-A9BA-918027B7B955}" type="slidenum">
              <a:rPr lang="en-GB"/>
              <a:pPr/>
              <a:t>11</a:t>
            </a:fld>
            <a:endParaRPr lang="en-GB"/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1238250" y="107950"/>
            <a:ext cx="7870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I</a:t>
            </a:r>
            <a:r>
              <a:rPr lang="en-GB" sz="3200" b="1" baseline="-25000">
                <a:solidFill>
                  <a:schemeClr val="bg1"/>
                </a:solidFill>
              </a:rPr>
              <a:t>ELM</a:t>
            </a:r>
            <a:r>
              <a:rPr lang="en-GB" sz="3200" b="1">
                <a:solidFill>
                  <a:schemeClr val="bg1"/>
                </a:solidFill>
              </a:rPr>
              <a:t> scan – Plasma response modelling</a:t>
            </a:r>
            <a:endParaRPr lang="en-GB" sz="3200" b="1" baseline="-25000">
              <a:solidFill>
                <a:schemeClr val="bg1"/>
              </a:solidFill>
            </a:endParaRP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2274888" y="692150"/>
            <a:ext cx="45402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/>
              <a:t>Plasma response modelling using MARS-F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539750" y="5805488"/>
            <a:ext cx="4103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Large reduction in size of resonance components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4643438" y="5811838"/>
            <a:ext cx="446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/>
              <a:t>Spread reduced but still no clear threshold</a:t>
            </a:r>
          </a:p>
          <a:p>
            <a:pPr algn="ctr"/>
            <a:r>
              <a:rPr lang="en-GB"/>
              <a:t>ELM mitigation for b</a:t>
            </a:r>
            <a:r>
              <a:rPr lang="en-GB" baseline="30000"/>
              <a:t>r</a:t>
            </a:r>
            <a:r>
              <a:rPr lang="en-GB" baseline="-25000"/>
              <a:t>res</a:t>
            </a:r>
            <a:r>
              <a:rPr lang="en-GB"/>
              <a:t> &gt;0.1x10</a:t>
            </a:r>
            <a:r>
              <a:rPr lang="en-GB" baseline="30000"/>
              <a:t>-3</a:t>
            </a:r>
          </a:p>
        </p:txBody>
      </p:sp>
      <p:pic>
        <p:nvPicPr>
          <p:cNvPr id="177162" name="Picture 10" descr="comp_ergos_mars_br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35941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3" name="Picture 11" descr="comp_marsf_param_90l_even_br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1265238"/>
            <a:ext cx="387350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5A871-F158-42C4-B5D4-07A9B9075F6D}" type="slidenum">
              <a:rPr lang="en-GB"/>
              <a:pPr/>
              <a:t>12</a:t>
            </a:fld>
            <a:endParaRPr lang="en-GB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5288" y="765175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/>
              <a:t>Effect of RMPs on LSND core plasma rotation </a:t>
            </a:r>
            <a:endParaRPr lang="en-GB" baseline="-2500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238250" y="107950"/>
            <a:ext cx="7870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Plasma response modelling</a:t>
            </a:r>
            <a:endParaRPr lang="en-GB" sz="3200" b="1" baseline="-25000">
              <a:solidFill>
                <a:schemeClr val="bg1"/>
              </a:solidFill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148263" y="1484313"/>
            <a:ext cx="3475037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/>
              <a:t>After RMPs are applied the core rotation is strongly braked</a:t>
            </a:r>
          </a:p>
          <a:p>
            <a:pPr>
              <a:lnSpc>
                <a:spcPct val="120000"/>
              </a:lnSpc>
            </a:pPr>
            <a:endParaRPr lang="en-GB"/>
          </a:p>
          <a:p>
            <a:pPr>
              <a:lnSpc>
                <a:spcPct val="120000"/>
              </a:lnSpc>
            </a:pPr>
            <a:r>
              <a:rPr lang="en-GB">
                <a:solidFill>
                  <a:srgbClr val="006400"/>
                </a:solidFill>
              </a:rPr>
              <a:t>Braking so severe in n=3 case that back transition to L-mode occurs</a:t>
            </a:r>
          </a:p>
          <a:p>
            <a:pPr>
              <a:lnSpc>
                <a:spcPct val="120000"/>
              </a:lnSpc>
            </a:pPr>
            <a:endParaRPr lang="en-GB">
              <a:solidFill>
                <a:srgbClr val="006400"/>
              </a:solidFill>
            </a:endParaRPr>
          </a:p>
          <a:p>
            <a:pPr>
              <a:lnSpc>
                <a:spcPct val="120000"/>
              </a:lnSpc>
            </a:pPr>
            <a:r>
              <a:rPr lang="en-GB">
                <a:solidFill>
                  <a:srgbClr val="FF0000"/>
                </a:solidFill>
              </a:rPr>
              <a:t>n=4</a:t>
            </a:r>
            <a:r>
              <a:rPr lang="en-GB">
                <a:solidFill>
                  <a:srgbClr val="00CC00"/>
                </a:solidFill>
              </a:rPr>
              <a:t> </a:t>
            </a:r>
            <a:r>
              <a:rPr lang="en-GB"/>
              <a:t>and</a:t>
            </a:r>
            <a:r>
              <a:rPr lang="en-GB">
                <a:solidFill>
                  <a:srgbClr val="00CC00"/>
                </a:solidFill>
              </a:rPr>
              <a:t> </a:t>
            </a:r>
            <a:r>
              <a:rPr lang="en-GB">
                <a:solidFill>
                  <a:srgbClr val="0000FF"/>
                </a:solidFill>
              </a:rPr>
              <a:t>n=6</a:t>
            </a:r>
            <a:r>
              <a:rPr lang="en-GB">
                <a:solidFill>
                  <a:srgbClr val="00CC00"/>
                </a:solidFill>
              </a:rPr>
              <a:t> </a:t>
            </a:r>
            <a:r>
              <a:rPr lang="en-GB"/>
              <a:t>saturated non-zero levels are reached</a:t>
            </a:r>
          </a:p>
          <a:p>
            <a:pPr>
              <a:lnSpc>
                <a:spcPct val="120000"/>
              </a:lnSpc>
            </a:pPr>
            <a:endParaRPr lang="en-GB"/>
          </a:p>
          <a:p>
            <a:pPr>
              <a:lnSpc>
                <a:spcPct val="120000"/>
              </a:lnSpc>
            </a:pPr>
            <a:r>
              <a:rPr lang="en-GB"/>
              <a:t>RMP penetration has been modelled with the quasi-linear MARS-Q code, which includes both the JxB and NTV torques</a:t>
            </a:r>
          </a:p>
        </p:txBody>
      </p:sp>
      <p:pic>
        <p:nvPicPr>
          <p:cNvPr id="9233" name="Picture 17" descr="figure_16_exp_on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8275"/>
            <a:ext cx="34163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D012E-1E25-4A40-ACD2-64CF379E321F}" type="slidenum">
              <a:rPr lang="en-GB"/>
              <a:pPr/>
              <a:t>13</a:t>
            </a:fld>
            <a:endParaRPr lang="en-GB"/>
          </a:p>
        </p:txBody>
      </p:sp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395288" y="765175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/>
              <a:t>Effect of RMPs on core plasma</a:t>
            </a:r>
            <a:endParaRPr lang="en-GB" baseline="-25000"/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1238250" y="107950"/>
            <a:ext cx="7870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Plasma response modelling</a:t>
            </a:r>
            <a:endParaRPr lang="en-GB" sz="3200" b="1" baseline="-25000">
              <a:solidFill>
                <a:schemeClr val="bg1"/>
              </a:solidFill>
            </a:endParaRP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971550" y="5589588"/>
            <a:ext cx="78803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Good agreement found in the braking time and the resulting saturated levels</a:t>
            </a:r>
          </a:p>
        </p:txBody>
      </p:sp>
      <p:pic>
        <p:nvPicPr>
          <p:cNvPr id="182280" name="Picture 8" descr="figure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8275"/>
            <a:ext cx="6832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E863-67CA-47C2-BC40-26D70883891E}" type="slidenum">
              <a:rPr lang="en-GB"/>
              <a:pPr/>
              <a:t>14</a:t>
            </a:fld>
            <a:endParaRPr lang="en-GB"/>
          </a:p>
        </p:txBody>
      </p:sp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187450" y="2060575"/>
            <a:ext cx="6769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/>
              <a:t>ELM energy loss and </a:t>
            </a:r>
          </a:p>
          <a:p>
            <a:pPr algn="ctr"/>
            <a:r>
              <a:rPr lang="en-GB" sz="3600"/>
              <a:t>target heat loads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BC4B5-39F1-47D2-AD66-95FEC6690705}" type="slidenum">
              <a:rPr lang="en-GB"/>
              <a:pPr/>
              <a:t>15</a:t>
            </a:fld>
            <a:endParaRPr lang="en-GB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2338388" y="4941888"/>
            <a:ext cx="1971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D</a:t>
            </a:r>
            <a:r>
              <a:rPr lang="en-GB"/>
              <a:t>W</a:t>
            </a:r>
            <a:r>
              <a:rPr lang="en-GB" baseline="-25000"/>
              <a:t>ELM</a:t>
            </a:r>
            <a:r>
              <a:rPr lang="en-GB"/>
              <a:t>.f</a:t>
            </a:r>
            <a:r>
              <a:rPr lang="en-GB" baseline="-25000"/>
              <a:t>ELM</a:t>
            </a:r>
            <a:r>
              <a:rPr lang="en-GB"/>
              <a:t>~const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1690688" y="5661025"/>
            <a:ext cx="288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/>
              <a:t>W</a:t>
            </a:r>
            <a:r>
              <a:rPr lang="en-GB" baseline="-25000"/>
              <a:t>MHD</a:t>
            </a:r>
            <a:r>
              <a:rPr lang="en-GB"/>
              <a:t> decreases by ~10 %</a:t>
            </a:r>
          </a:p>
          <a:p>
            <a:pPr algn="ctr"/>
            <a:r>
              <a:rPr lang="en-GB"/>
              <a:t>from ~60 to ~55 kJ </a:t>
            </a: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80645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ELM energy losses</a:t>
            </a:r>
          </a:p>
        </p:txBody>
      </p:sp>
      <p:pic>
        <p:nvPicPr>
          <p:cNvPr id="128009" name="Picture 9" descr="fELM_qpeak_vs_DW_lsnd_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75"/>
          <a:stretch>
            <a:fillRect/>
          </a:stretch>
        </p:blipFill>
        <p:spPr bwMode="auto">
          <a:xfrm>
            <a:off x="1673225" y="1989138"/>
            <a:ext cx="2754313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6263E-F6E9-4696-BBC4-63D342181CC1}" type="slidenum">
              <a:rPr lang="en-GB"/>
              <a:pPr/>
              <a:t>16</a:t>
            </a:fld>
            <a:endParaRPr lang="en-GB"/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2411413" y="1052513"/>
            <a:ext cx="47815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ELM mitigation does reduce target heat loads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2338388" y="4941888"/>
            <a:ext cx="1971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D</a:t>
            </a:r>
            <a:r>
              <a:rPr lang="en-GB"/>
              <a:t>W</a:t>
            </a:r>
            <a:r>
              <a:rPr lang="en-GB" baseline="-25000"/>
              <a:t>ELM</a:t>
            </a:r>
            <a:r>
              <a:rPr lang="en-GB"/>
              <a:t>.f</a:t>
            </a:r>
            <a:r>
              <a:rPr lang="en-GB" baseline="-25000"/>
              <a:t>ELM</a:t>
            </a:r>
            <a:r>
              <a:rPr lang="en-GB"/>
              <a:t>~const</a:t>
            </a: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4787900" y="4797425"/>
            <a:ext cx="26638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/>
              <a:t>q</a:t>
            </a:r>
            <a:r>
              <a:rPr lang="en-GB" baseline="-25000"/>
              <a:t>peak</a:t>
            </a:r>
            <a:r>
              <a:rPr lang="en-GB"/>
              <a:t> decreases but more slowly than </a:t>
            </a:r>
            <a:r>
              <a:rPr lang="en-GB">
                <a:latin typeface="Symbol" pitchFamily="18" charset="2"/>
              </a:rPr>
              <a:t>D</a:t>
            </a:r>
            <a:r>
              <a:rPr lang="en-GB"/>
              <a:t>W</a:t>
            </a:r>
            <a:r>
              <a:rPr lang="en-GB" baseline="-25000"/>
              <a:t>ELM</a:t>
            </a:r>
          </a:p>
          <a:p>
            <a:pPr algn="ctr"/>
            <a:endParaRPr lang="en-GB"/>
          </a:p>
          <a:p>
            <a:pPr algn="ctr"/>
            <a:r>
              <a:rPr lang="en-GB"/>
              <a:t>3x decrease in </a:t>
            </a:r>
            <a:r>
              <a:rPr lang="en-GB">
                <a:latin typeface="Symbol" pitchFamily="18" charset="2"/>
              </a:rPr>
              <a:t>D</a:t>
            </a:r>
            <a:r>
              <a:rPr lang="en-GB"/>
              <a:t>W</a:t>
            </a:r>
            <a:r>
              <a:rPr lang="en-GB" baseline="-25000"/>
              <a:t>ELM</a:t>
            </a:r>
            <a:r>
              <a:rPr lang="en-GB"/>
              <a:t> </a:t>
            </a:r>
            <a:r>
              <a:rPr lang="en-GB">
                <a:sym typeface="Symbol" pitchFamily="18" charset="2"/>
              </a:rPr>
              <a:t></a:t>
            </a:r>
            <a:r>
              <a:rPr lang="en-GB"/>
              <a:t>1.5 decrease in q</a:t>
            </a:r>
            <a:r>
              <a:rPr lang="en-GB" baseline="-25000"/>
              <a:t>peak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1690688" y="5661025"/>
            <a:ext cx="288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/>
              <a:t>W</a:t>
            </a:r>
            <a:r>
              <a:rPr lang="en-GB" baseline="-25000"/>
              <a:t>MHD</a:t>
            </a:r>
            <a:r>
              <a:rPr lang="en-GB"/>
              <a:t> decreases by ~10 %</a:t>
            </a:r>
          </a:p>
          <a:p>
            <a:pPr algn="ctr"/>
            <a:r>
              <a:rPr lang="en-GB"/>
              <a:t>from ~60 to ~55 kJ 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80645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ELM energy losses</a:t>
            </a:r>
          </a:p>
        </p:txBody>
      </p:sp>
      <p:pic>
        <p:nvPicPr>
          <p:cNvPr id="196617" name="Picture 9" descr="fELM_qpeak_vs_DW_lsnd_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1989138"/>
            <a:ext cx="5376863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8D72-DC47-4993-8156-FA9549CC3796}" type="slidenum">
              <a:rPr lang="en-GB"/>
              <a:pPr/>
              <a:t>17</a:t>
            </a:fld>
            <a:endParaRPr lang="en-GB"/>
          </a:p>
        </p:txBody>
      </p:sp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1116013" y="1976438"/>
            <a:ext cx="70564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/>
              <a:t>Effect of RMPs on </a:t>
            </a:r>
          </a:p>
          <a:p>
            <a:pPr algn="ctr"/>
            <a:r>
              <a:rPr lang="en-GB" sz="3600"/>
              <a:t>ELM and </a:t>
            </a:r>
          </a:p>
          <a:p>
            <a:pPr algn="ctr"/>
            <a:r>
              <a:rPr lang="en-GB" sz="3600"/>
              <a:t>pedestal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0953-9BCF-47D8-85AB-318C5F2EEE23}" type="slidenum">
              <a:rPr lang="en-GB"/>
              <a:pPr/>
              <a:t>18</a:t>
            </a:fld>
            <a:endParaRPr lang="en-GB"/>
          </a:p>
        </p:txBody>
      </p:sp>
      <p:pic>
        <p:nvPicPr>
          <p:cNvPr id="131074" name="Picture 2" descr="coil_on_26579_frame_0811_b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766763"/>
            <a:ext cx="3840162" cy="30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80645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Effect of RMPs on ELM filaments</a:t>
            </a:r>
          </a:p>
        </p:txBody>
      </p:sp>
      <p:pic>
        <p:nvPicPr>
          <p:cNvPr id="131076" name="Picture 4" descr="coil_off_26580_frame_07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3840162" cy="3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611188" y="981075"/>
            <a:ext cx="1976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26580 I</a:t>
            </a:r>
            <a:r>
              <a:rPr lang="en-GB" baseline="-25000">
                <a:solidFill>
                  <a:schemeClr val="bg1"/>
                </a:solidFill>
              </a:rPr>
              <a:t>ELM</a:t>
            </a:r>
            <a:r>
              <a:rPr lang="en-GB">
                <a:solidFill>
                  <a:schemeClr val="bg1"/>
                </a:solidFill>
              </a:rPr>
              <a:t>= 0 kAt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5076825" y="981075"/>
            <a:ext cx="2166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26579 I</a:t>
            </a:r>
            <a:r>
              <a:rPr lang="en-GB" baseline="-25000">
                <a:solidFill>
                  <a:schemeClr val="bg1"/>
                </a:solidFill>
              </a:rPr>
              <a:t>ELM</a:t>
            </a:r>
            <a:r>
              <a:rPr lang="en-GB">
                <a:solidFill>
                  <a:schemeClr val="bg1"/>
                </a:solidFill>
              </a:rPr>
              <a:t>= 5.6 kAt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2484438" y="4149725"/>
            <a:ext cx="47053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Natural and Mitigated ELMs look very similar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E566-0741-4725-BC9C-58CD943DF06F}" type="slidenum">
              <a:rPr lang="en-GB"/>
              <a:pPr/>
              <a:t>19</a:t>
            </a:fld>
            <a:endParaRPr lang="en-GB"/>
          </a:p>
        </p:txBody>
      </p:sp>
      <p:pic>
        <p:nvPicPr>
          <p:cNvPr id="187394" name="Picture 2" descr="coil_on_26579_frame_0811_b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766763"/>
            <a:ext cx="3840162" cy="30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80645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Effect of RMPs on ELM filaments</a:t>
            </a:r>
          </a:p>
        </p:txBody>
      </p:sp>
      <p:pic>
        <p:nvPicPr>
          <p:cNvPr id="187396" name="Picture 4" descr="coil_off_26580_frame_07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3840162" cy="3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611188" y="981075"/>
            <a:ext cx="1976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26580 I</a:t>
            </a:r>
            <a:r>
              <a:rPr lang="en-GB" baseline="-25000">
                <a:solidFill>
                  <a:schemeClr val="bg1"/>
                </a:solidFill>
              </a:rPr>
              <a:t>ELM</a:t>
            </a:r>
            <a:r>
              <a:rPr lang="en-GB">
                <a:solidFill>
                  <a:schemeClr val="bg1"/>
                </a:solidFill>
              </a:rPr>
              <a:t>= 0 kAt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5076825" y="981075"/>
            <a:ext cx="2166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26579 I</a:t>
            </a:r>
            <a:r>
              <a:rPr lang="en-GB" baseline="-25000">
                <a:solidFill>
                  <a:schemeClr val="bg1"/>
                </a:solidFill>
              </a:rPr>
              <a:t>ELM</a:t>
            </a:r>
            <a:r>
              <a:rPr lang="en-GB">
                <a:solidFill>
                  <a:schemeClr val="bg1"/>
                </a:solidFill>
              </a:rPr>
              <a:t>= 5.6 kAt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3492500" y="4437063"/>
            <a:ext cx="5472113" cy="1412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/>
              <a:t>An analysis of the mode number of the filaments suggests that:</a:t>
            </a:r>
          </a:p>
          <a:p>
            <a:pPr>
              <a:lnSpc>
                <a:spcPct val="120000"/>
              </a:lnSpc>
            </a:pPr>
            <a:r>
              <a:rPr lang="en-GB"/>
              <a:t>- the mitigated ELMs are still type I ELMs </a:t>
            </a:r>
          </a:p>
          <a:p>
            <a:pPr>
              <a:lnSpc>
                <a:spcPct val="120000"/>
              </a:lnSpc>
            </a:pPr>
            <a:r>
              <a:rPr lang="en-GB"/>
              <a:t>- they are just smaller and more frequent</a:t>
            </a:r>
          </a:p>
        </p:txBody>
      </p:sp>
      <p:pic>
        <p:nvPicPr>
          <p:cNvPr id="187401" name="Picture 9" descr="filaments_moden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2624138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F844-13EB-43CA-A2B1-4DB7DE94EB7C}" type="slidenum">
              <a:rPr lang="en-GB"/>
              <a:pPr/>
              <a:t>2</a:t>
            </a:fld>
            <a:endParaRPr lang="en-GB"/>
          </a:p>
        </p:txBody>
      </p:sp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250825" y="692150"/>
            <a:ext cx="8893175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GB" b="1"/>
              <a:t> Type-I ELMs are predicted to be a factor 20 too large in ITER baseline scenario</a:t>
            </a:r>
          </a:p>
          <a:p>
            <a:pPr eaLnBrk="0" hangingPunct="0"/>
            <a:r>
              <a:rPr lang="en-GB" b="1"/>
              <a:t> </a:t>
            </a:r>
          </a:p>
          <a:p>
            <a:pPr eaLnBrk="0" hangingPunct="0">
              <a:buFontTx/>
              <a:buChar char="•"/>
            </a:pPr>
            <a:r>
              <a:rPr lang="en-GB" b="1"/>
              <a:t> One technique that has been shown to reduce the size of ELMs is the application on Resonant Magnetic Perturbations (RMPs)</a:t>
            </a:r>
          </a:p>
          <a:p>
            <a:pPr eaLnBrk="0" hangingPunct="0">
              <a:buFontTx/>
              <a:buChar char="•"/>
            </a:pPr>
            <a:endParaRPr lang="en-GB" b="1"/>
          </a:p>
          <a:p>
            <a:pPr eaLnBrk="0" hangingPunct="0">
              <a:buFontTx/>
              <a:buChar char="•"/>
            </a:pPr>
            <a:r>
              <a:rPr lang="en-GB" b="1"/>
              <a:t> Need to understand how RMPs control ELMs to make predictions for ITER  </a:t>
            </a:r>
          </a:p>
          <a:p>
            <a:pPr eaLnBrk="0" hangingPunct="0">
              <a:buFontTx/>
              <a:buChar char="•"/>
            </a:pPr>
            <a:endParaRPr lang="en-GB" b="1"/>
          </a:p>
          <a:p>
            <a:pPr eaLnBrk="0" hangingPunct="0">
              <a:buFontTx/>
              <a:buChar char="•"/>
            </a:pPr>
            <a:r>
              <a:rPr lang="en-GB" b="1"/>
              <a:t> MAST is equipped with a flexible coil set – 6 coils in the upper row and 12 coils in the lower row</a:t>
            </a:r>
            <a:endParaRPr lang="en-GB" sz="2800" b="1">
              <a:solidFill>
                <a:schemeClr val="accent2"/>
              </a:solidFill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7950"/>
            <a:ext cx="8229600" cy="504825"/>
          </a:xfrm>
          <a:noFill/>
        </p:spPr>
        <p:txBody>
          <a:bodyPr/>
          <a:lstStyle/>
          <a:p>
            <a:r>
              <a:rPr lang="en-GB"/>
              <a:t>Motivation</a:t>
            </a:r>
          </a:p>
        </p:txBody>
      </p:sp>
      <p:pic>
        <p:nvPicPr>
          <p:cNvPr id="175115" name="Picture 11" descr="small_6+12"/>
          <p:cNvPicPr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4900"/>
            <a:ext cx="3209925" cy="2627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143" name="Text Box 39"/>
          <p:cNvSpPr txBox="1">
            <a:spLocks noChangeArrowheads="1"/>
          </p:cNvSpPr>
          <p:nvPr/>
        </p:nvSpPr>
        <p:spPr bwMode="auto">
          <a:xfrm>
            <a:off x="4408488" y="3448050"/>
            <a:ext cx="3835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Can produce a wide variety of configurations</a:t>
            </a:r>
          </a:p>
          <a:p>
            <a:endParaRPr lang="en-GB"/>
          </a:p>
          <a:p>
            <a:r>
              <a:rPr lang="en-GB">
                <a:solidFill>
                  <a:srgbClr val="FF0000"/>
                </a:solidFill>
              </a:rPr>
              <a:t>n=3: Even, Odd, 30L, 90L </a:t>
            </a:r>
          </a:p>
          <a:p>
            <a:r>
              <a:rPr lang="en-GB">
                <a:solidFill>
                  <a:srgbClr val="FF0000"/>
                </a:solidFill>
              </a:rPr>
              <a:t>n=4</a:t>
            </a:r>
          </a:p>
          <a:p>
            <a:r>
              <a:rPr lang="en-GB">
                <a:solidFill>
                  <a:srgbClr val="FF0000"/>
                </a:solidFill>
              </a:rPr>
              <a:t>n=6</a:t>
            </a:r>
          </a:p>
          <a:p>
            <a:endParaRPr lang="en-GB">
              <a:solidFill>
                <a:srgbClr val="FF0000"/>
              </a:solidFill>
            </a:endParaRPr>
          </a:p>
          <a:p>
            <a:r>
              <a:rPr lang="en-GB"/>
              <a:t>Unique potential to adjust angle of perturbation during the shot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4760C-AA18-4B8F-93BA-E8EF028C2DD1}" type="slidenum">
              <a:rPr lang="en-GB"/>
              <a:pPr/>
              <a:t>20</a:t>
            </a:fld>
            <a:endParaRPr lang="en-GB"/>
          </a:p>
        </p:txBody>
      </p:sp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1797050" y="13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/>
              <a:t>Effect of 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Change in pressure pedestal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6011863" y="5084763"/>
            <a:ext cx="2952750" cy="863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120000"/>
              </a:lnSpc>
              <a:spcBef>
                <a:spcPct val="20000"/>
              </a:spcBef>
            </a:pPr>
            <a:r>
              <a:rPr lang="en-GB"/>
              <a:t>RMPs cause a drop in the pressure gradient</a:t>
            </a:r>
          </a:p>
        </p:txBody>
      </p:sp>
      <p:pic>
        <p:nvPicPr>
          <p:cNvPr id="184325" name="Picture 5" descr="ped_evolution_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71688"/>
            <a:ext cx="5343525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250825" y="4941888"/>
            <a:ext cx="29527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/>
              <a:t>Pedestal height evolution similar</a:t>
            </a:r>
          </a:p>
          <a:p>
            <a:pPr>
              <a:lnSpc>
                <a:spcPct val="120000"/>
              </a:lnSpc>
            </a:pPr>
            <a:r>
              <a:rPr lang="en-GB"/>
              <a:t>– just ELM period shorter</a:t>
            </a: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3563938" y="5084763"/>
            <a:ext cx="2684462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/>
              <a:t>But wider pedestal throughout ELM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49FC-76EA-43CC-9429-693D248D51BD}" type="slidenum">
              <a:rPr lang="en-GB"/>
              <a:pPr/>
              <a:t>21</a:t>
            </a:fld>
            <a:endParaRPr lang="en-GB"/>
          </a:p>
        </p:txBody>
      </p:sp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1797050" y="13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/>
              <a:t>Effect of </a:t>
            </a: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Change in pressure pedestal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185349" name="Picture 5" descr="ped_evolution_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71688"/>
            <a:ext cx="5343525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0" name="Picture 6" descr="sta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071688"/>
            <a:ext cx="2530475" cy="26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6011863" y="1268413"/>
            <a:ext cx="259238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/>
              <a:t>Stability analysis using the ELITE code</a:t>
            </a:r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5724525" y="4941888"/>
            <a:ext cx="3313113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/>
              <a:t>Applying RMPs moves plasma inside the P-B stable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08AB-89FE-485D-B170-C7CE6E3D005E}" type="slidenum">
              <a:rPr lang="en-GB"/>
              <a:pPr/>
              <a:t>22</a:t>
            </a:fld>
            <a:endParaRPr lang="en-GB"/>
          </a:p>
        </p:txBody>
      </p:sp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1797050" y="13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/>
              <a:t>Effect of </a:t>
            </a:r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Change in pressure pedestal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198660" name="Picture 4" descr="ped_evolution_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71688"/>
            <a:ext cx="5343525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1" name="Picture 5" descr="sta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071688"/>
            <a:ext cx="2530475" cy="26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6011863" y="1268413"/>
            <a:ext cx="259238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/>
              <a:t>Stability analysis using the ELITE code</a:t>
            </a: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5724525" y="4941888"/>
            <a:ext cx="3313113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/>
              <a:t>Applying RMPs moves plasma inside the P-B stable region</a:t>
            </a: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2555875" y="5949950"/>
            <a:ext cx="43497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/>
              <a:t>So what causes the ELM destabilisation?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9F8A-901F-4451-AB89-634C8D42E808}" type="slidenum">
              <a:rPr lang="en-GB"/>
              <a:pPr/>
              <a:t>23</a:t>
            </a:fld>
            <a:endParaRPr lang="en-GB"/>
          </a:p>
        </p:txBody>
      </p:sp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1116013" y="1978025"/>
            <a:ext cx="7056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/>
              <a:t>Lobes at the X-point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9ED2E-3C02-40A6-B42A-E4E793C231A7}" type="slidenum">
              <a:rPr lang="en-GB"/>
              <a:pPr/>
              <a:t>24</a:t>
            </a:fld>
            <a:endParaRPr lang="en-GB"/>
          </a:p>
        </p:txBody>
      </p:sp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91440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Observation of lobes near the X-point</a:t>
            </a:r>
          </a:p>
        </p:txBody>
      </p:sp>
      <p:pic>
        <p:nvPicPr>
          <p:cNvPr id="152579" name="Picture 3" descr="flux_surface_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60"/>
          <a:stretch>
            <a:fillRect/>
          </a:stretch>
        </p:blipFill>
        <p:spPr bwMode="auto">
          <a:xfrm>
            <a:off x="1441450" y="1052513"/>
            <a:ext cx="21939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179388" y="4724400"/>
            <a:ext cx="4572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/>
              <a:t>The data presented are from a He II filtered camera system viewing the lower divertor</a:t>
            </a:r>
          </a:p>
          <a:p>
            <a:pPr>
              <a:lnSpc>
                <a:spcPct val="120000"/>
              </a:lnSpc>
            </a:pPr>
            <a:r>
              <a:rPr lang="en-GB"/>
              <a:t>~1.8mm spatial resolution in tangency plane and with 500 Hz temporal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108B-A146-4F9A-95DC-5401CEBA73EB}" type="slidenum">
              <a:rPr lang="en-GB"/>
              <a:pPr/>
              <a:t>25</a:t>
            </a:fld>
            <a:endParaRPr lang="en-GB"/>
          </a:p>
        </p:txBody>
      </p:sp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91440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Observation of lobes near the X-point</a:t>
            </a:r>
          </a:p>
        </p:txBody>
      </p:sp>
      <p:pic>
        <p:nvPicPr>
          <p:cNvPr id="207875" name="Picture 3" descr="flux_surface_col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60"/>
          <a:stretch>
            <a:fillRect/>
          </a:stretch>
        </p:blipFill>
        <p:spPr bwMode="auto">
          <a:xfrm>
            <a:off x="1441450" y="1052513"/>
            <a:ext cx="21939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3851275" y="1268413"/>
            <a:ext cx="1042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/>
              <a:t>I</a:t>
            </a:r>
            <a:r>
              <a:rPr lang="en-GB" baseline="-25000"/>
              <a:t>ELM</a:t>
            </a:r>
            <a:r>
              <a:rPr lang="en-GB"/>
              <a:t> (kA)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5219700" y="692150"/>
            <a:ext cx="293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/>
              <a:t>Application of RMPs in n=6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4913313" y="5734050"/>
            <a:ext cx="376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Lobe structures are observed when</a:t>
            </a:r>
          </a:p>
          <a:p>
            <a:pPr algn="ctr"/>
            <a:r>
              <a:rPr lang="en-GB">
                <a:solidFill>
                  <a:srgbClr val="FF0000"/>
                </a:solidFill>
              </a:rPr>
              <a:t>I</a:t>
            </a:r>
            <a:r>
              <a:rPr lang="en-GB" baseline="-25000">
                <a:solidFill>
                  <a:srgbClr val="FF0000"/>
                </a:solidFill>
              </a:rPr>
              <a:t>ELM</a:t>
            </a:r>
            <a:r>
              <a:rPr lang="en-GB">
                <a:solidFill>
                  <a:srgbClr val="FF0000"/>
                </a:solidFill>
              </a:rPr>
              <a:t>&gt;I</a:t>
            </a:r>
            <a:r>
              <a:rPr lang="en-GB" baseline="-25000">
                <a:solidFill>
                  <a:srgbClr val="FF0000"/>
                </a:solidFill>
              </a:rPr>
              <a:t>THR </a:t>
            </a:r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179388" y="4724400"/>
            <a:ext cx="4572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/>
              <a:t>The data presented are from a He II filtered camera system viewing the lower divertor</a:t>
            </a:r>
          </a:p>
          <a:p>
            <a:pPr>
              <a:lnSpc>
                <a:spcPct val="120000"/>
              </a:lnSpc>
            </a:pPr>
            <a:r>
              <a:rPr lang="en-GB"/>
              <a:t>~1.8mm spatial resolution in tangency plane and with 500 Hz temporal resolution</a:t>
            </a:r>
          </a:p>
        </p:txBody>
      </p:sp>
      <p:pic>
        <p:nvPicPr>
          <p:cNvPr id="2" name="27811_xpt_n6_lsn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20598" y="1071949"/>
            <a:ext cx="3107031" cy="4505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DE271-823F-42B5-9411-9003C87855A5}" type="slidenum">
              <a:rPr lang="en-GB"/>
              <a:pPr/>
              <a:t>26</a:t>
            </a:fld>
            <a:endParaRPr lang="en-GB"/>
          </a:p>
        </p:txBody>
      </p:sp>
      <p:pic>
        <p:nvPicPr>
          <p:cNvPr id="162830" name="Picture 14" descr="27813_73_subtracted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25538"/>
            <a:ext cx="236855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18" name="Picture 6" descr="n=6_lobes_b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/>
          <a:stretch>
            <a:fillRect/>
          </a:stretch>
        </p:blipFill>
        <p:spPr bwMode="auto">
          <a:xfrm>
            <a:off x="6588125" y="3860800"/>
            <a:ext cx="2376488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TextBox 9"/>
          <p:cNvSpPr txBox="1">
            <a:spLocks noChangeArrowheads="1"/>
          </p:cNvSpPr>
          <p:nvPr/>
        </p:nvSpPr>
        <p:spPr bwMode="auto">
          <a:xfrm>
            <a:off x="5651500" y="3494088"/>
            <a:ext cx="3313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/>
              <a:t>n=6 RMP</a:t>
            </a:r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179388" y="908050"/>
            <a:ext cx="5688012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GB" sz="2000"/>
              <a:t>X-point structures form due to the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GB" sz="2000"/>
              <a:t>application of RMPs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GB" sz="2000"/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“Lobes” appear when RMP coil current is above a threshold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Only observed when perturbation is resonant,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lang="en-GB"/>
              <a:t>     i.e. induces pump-out in L-mode or increases ELM frequency in H-mode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Beyond threshold, lobe extent varies linearly with coil current</a:t>
            </a:r>
          </a:p>
        </p:txBody>
      </p:sp>
      <p:sp>
        <p:nvSpPr>
          <p:cNvPr id="162826" name="TextBox 11"/>
          <p:cNvSpPr txBox="1">
            <a:spLocks noChangeArrowheads="1"/>
          </p:cNvSpPr>
          <p:nvPr/>
        </p:nvSpPr>
        <p:spPr bwMode="auto">
          <a:xfrm>
            <a:off x="5651500" y="765175"/>
            <a:ext cx="3313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/>
              <a:t>No RMP </a:t>
            </a:r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91440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Lobe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91C6-2AF1-4F10-8EEA-E4147D79363B}" type="slidenum">
              <a:rPr lang="en-GB"/>
              <a:pPr/>
              <a:t>27</a:t>
            </a:fld>
            <a:endParaRPr lang="en-GB"/>
          </a:p>
        </p:txBody>
      </p:sp>
      <p:pic>
        <p:nvPicPr>
          <p:cNvPr id="218114" name="Picture 6" descr="n=6_lobes_b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/>
          <a:stretch>
            <a:fillRect/>
          </a:stretch>
        </p:blipFill>
        <p:spPr bwMode="auto">
          <a:xfrm>
            <a:off x="6588125" y="3860800"/>
            <a:ext cx="2376488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TextBox 9"/>
          <p:cNvSpPr txBox="1">
            <a:spLocks noChangeArrowheads="1"/>
          </p:cNvSpPr>
          <p:nvPr/>
        </p:nvSpPr>
        <p:spPr bwMode="auto">
          <a:xfrm>
            <a:off x="5651500" y="3494088"/>
            <a:ext cx="3313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/>
              <a:t>n=6 RMP</a:t>
            </a:r>
          </a:p>
        </p:txBody>
      </p:sp>
      <p:sp>
        <p:nvSpPr>
          <p:cNvPr id="218116" name="TextBox 15"/>
          <p:cNvSpPr txBox="1">
            <a:spLocks noChangeArrowheads="1"/>
          </p:cNvSpPr>
          <p:nvPr/>
        </p:nvSpPr>
        <p:spPr bwMode="auto">
          <a:xfrm>
            <a:off x="5699125" y="3168650"/>
            <a:ext cx="1393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100">
                <a:solidFill>
                  <a:schemeClr val="bg1"/>
                </a:solidFill>
              </a:rPr>
              <a:t>Shot 27813, 238ms</a:t>
            </a:r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179388" y="908050"/>
            <a:ext cx="5688012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GB" sz="2000"/>
              <a:t>X-point structures form due to the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GB" sz="2000"/>
              <a:t>application of RMPs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GB" sz="2000"/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“Lobes” appear when RMP coil current is above a threshold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Only observed when perturbation is resonant,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lang="en-GB"/>
              <a:t>     i.e. induces pump-out in L-mode or increases ELM frequency in H-mode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Beyond threshold, lobe extent varies linearly with coil current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Number and location of lobes vary with RMP configuration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endParaRPr lang="en-GB"/>
          </a:p>
        </p:txBody>
      </p:sp>
      <p:pic>
        <p:nvPicPr>
          <p:cNvPr id="218118" name="Picture 8" descr="n=4_lobes_b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/>
          <a:stretch>
            <a:fillRect/>
          </a:stretch>
        </p:blipFill>
        <p:spPr bwMode="auto">
          <a:xfrm>
            <a:off x="6588125" y="1122363"/>
            <a:ext cx="2376488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9" name="TextBox 11"/>
          <p:cNvSpPr txBox="1">
            <a:spLocks noChangeArrowheads="1"/>
          </p:cNvSpPr>
          <p:nvPr/>
        </p:nvSpPr>
        <p:spPr bwMode="auto">
          <a:xfrm>
            <a:off x="5651500" y="765175"/>
            <a:ext cx="3313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/>
              <a:t>n=4 RMP </a:t>
            </a:r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91440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Lobe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A75F8-3D62-4503-9331-B6235DB7F41A}" type="slidenum">
              <a:rPr lang="en-GB"/>
              <a:pPr/>
              <a:t>28</a:t>
            </a:fld>
            <a:endParaRPr lang="en-GB"/>
          </a:p>
        </p:txBody>
      </p:sp>
      <p:pic>
        <p:nvPicPr>
          <p:cNvPr id="205826" name="Picture 2" descr="27813_114_subtracted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17600"/>
            <a:ext cx="237648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27" name="TextBox 6"/>
          <p:cNvSpPr txBox="1">
            <a:spLocks noChangeArrowheads="1"/>
          </p:cNvSpPr>
          <p:nvPr/>
        </p:nvSpPr>
        <p:spPr bwMode="auto">
          <a:xfrm>
            <a:off x="1042988" y="819150"/>
            <a:ext cx="1355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/>
              <a:t>Camera Image</a:t>
            </a:r>
          </a:p>
        </p:txBody>
      </p:sp>
      <p:sp>
        <p:nvSpPr>
          <p:cNvPr id="205828" name="TextBox 16"/>
          <p:cNvSpPr txBox="1">
            <a:spLocks noChangeArrowheads="1"/>
          </p:cNvSpPr>
          <p:nvPr/>
        </p:nvSpPr>
        <p:spPr bwMode="auto">
          <a:xfrm>
            <a:off x="661988" y="1125538"/>
            <a:ext cx="1393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100">
                <a:solidFill>
                  <a:schemeClr val="bg1"/>
                </a:solidFill>
              </a:rPr>
              <a:t>Shot 27813, 320ms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641350" y="3184525"/>
            <a:ext cx="1193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n=6, I</a:t>
            </a:r>
            <a:r>
              <a:rPr lang="en-GB" sz="1100" baseline="-25000">
                <a:solidFill>
                  <a:schemeClr val="bg1"/>
                </a:solidFill>
              </a:rPr>
              <a:t>ELM</a:t>
            </a:r>
            <a:r>
              <a:rPr lang="en-GB" sz="1100">
                <a:solidFill>
                  <a:schemeClr val="bg1"/>
                </a:solidFill>
              </a:rPr>
              <a:t>=5.6kAt</a:t>
            </a:r>
            <a:endParaRPr lang="en-GB" sz="1100"/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91440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Comparison with modelling</a:t>
            </a:r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3635375" y="765175"/>
            <a:ext cx="51847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2000"/>
              <a:t>Lobe location and extent calculated by following magnetic field lines within 3D fields with ERGOS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Lobes are 3D structures, varying with toroidal location</a:t>
            </a:r>
          </a:p>
        </p:txBody>
      </p:sp>
      <p:pic>
        <p:nvPicPr>
          <p:cNvPr id="205833" name="Picture 9" descr="2799_280_matched_noscreen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598863"/>
            <a:ext cx="3889375" cy="2903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8E26A-6CC1-431B-AB0E-680904BF43D8}" type="slidenum">
              <a:rPr lang="en-GB"/>
              <a:pPr/>
              <a:t>29</a:t>
            </a:fld>
            <a:endParaRPr lang="en-GB"/>
          </a:p>
        </p:txBody>
      </p:sp>
      <p:pic>
        <p:nvPicPr>
          <p:cNvPr id="212994" name="Picture 2" descr="27813_114_subtracted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17600"/>
            <a:ext cx="237648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5" name="TextBox 6"/>
          <p:cNvSpPr txBox="1">
            <a:spLocks noChangeArrowheads="1"/>
          </p:cNvSpPr>
          <p:nvPr/>
        </p:nvSpPr>
        <p:spPr bwMode="auto">
          <a:xfrm>
            <a:off x="1042988" y="819150"/>
            <a:ext cx="1355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/>
              <a:t>Camera Image</a:t>
            </a:r>
          </a:p>
        </p:txBody>
      </p:sp>
      <p:sp>
        <p:nvSpPr>
          <p:cNvPr id="212996" name="TextBox 16"/>
          <p:cNvSpPr txBox="1">
            <a:spLocks noChangeArrowheads="1"/>
          </p:cNvSpPr>
          <p:nvPr/>
        </p:nvSpPr>
        <p:spPr bwMode="auto">
          <a:xfrm>
            <a:off x="661988" y="1125538"/>
            <a:ext cx="1393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100">
                <a:solidFill>
                  <a:schemeClr val="bg1"/>
                </a:solidFill>
              </a:rPr>
              <a:t>Shot 27813, 320ms</a:t>
            </a: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641350" y="3184525"/>
            <a:ext cx="1193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n=6, I</a:t>
            </a:r>
            <a:r>
              <a:rPr lang="en-GB" sz="1100" baseline="-25000">
                <a:solidFill>
                  <a:schemeClr val="bg1"/>
                </a:solidFill>
              </a:rPr>
              <a:t>ELM</a:t>
            </a:r>
            <a:r>
              <a:rPr lang="en-GB" sz="1100">
                <a:solidFill>
                  <a:schemeClr val="bg1"/>
                </a:solidFill>
              </a:rPr>
              <a:t>=5.6kAt</a:t>
            </a:r>
            <a:endParaRPr lang="en-GB" sz="1100"/>
          </a:p>
        </p:txBody>
      </p:sp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91440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Comparison with modelling</a:t>
            </a:r>
          </a:p>
        </p:txBody>
      </p:sp>
      <p:sp>
        <p:nvSpPr>
          <p:cNvPr id="212999" name="Rectangle 7"/>
          <p:cNvSpPr>
            <a:spLocks noChangeArrowheads="1"/>
          </p:cNvSpPr>
          <p:nvPr/>
        </p:nvSpPr>
        <p:spPr bwMode="auto">
          <a:xfrm>
            <a:off x="3635375" y="765175"/>
            <a:ext cx="51847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2000"/>
              <a:t>Lobe location and extent calculated by following magnetic field lines within 3D fields with ERGOS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Lobes are 3D structures, varying with toroidal location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2000"/>
              <a:t>Mapping onto image shows good agreement with the number and location of the lobes but they appear too large</a:t>
            </a:r>
          </a:p>
        </p:txBody>
      </p:sp>
      <p:pic>
        <p:nvPicPr>
          <p:cNvPr id="213005" name="Picture 13" descr="27813_320_ergos_overpl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2238"/>
            <a:ext cx="2386012" cy="2373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B2C9A-A125-454C-84EF-D5397C2523A7}" type="slidenum">
              <a:rPr lang="en-GB"/>
              <a:pPr/>
              <a:t>3</a:t>
            </a:fld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57200" y="107950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ELM mitigation – LSND </a:t>
            </a:r>
            <a:endParaRPr lang="en-GB" sz="3200" b="1" baseline="-25000">
              <a:solidFill>
                <a:schemeClr val="bg1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69215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/>
              <a:t> ELM mitigation established on MAST using RMPs with n=4 or 6 in LSND discharges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971550" y="5949950"/>
            <a:ext cx="6627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/>
              <a:t>ELM frequency increased by up to a factor of 5</a:t>
            </a:r>
            <a:endParaRPr lang="en-GB" baseline="-25000"/>
          </a:p>
        </p:txBody>
      </p:sp>
      <p:pic>
        <p:nvPicPr>
          <p:cNvPr id="22537" name="Picture 9" descr="scen3_n6_2beam_onoff_27204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4981575" cy="47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comp-lcfs_sce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1079500"/>
            <a:ext cx="3149600" cy="47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80058-9A8B-4BFF-99EB-94E893BAC03D}" type="slidenum">
              <a:rPr lang="en-GB"/>
              <a:pPr/>
              <a:t>30</a:t>
            </a:fld>
            <a:endParaRPr lang="en-GB"/>
          </a:p>
        </p:txBody>
      </p:sp>
      <p:pic>
        <p:nvPicPr>
          <p:cNvPr id="215042" name="Picture 2" descr="27813_114_subtracted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17600"/>
            <a:ext cx="237648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3" name="TextBox 6"/>
          <p:cNvSpPr txBox="1">
            <a:spLocks noChangeArrowheads="1"/>
          </p:cNvSpPr>
          <p:nvPr/>
        </p:nvSpPr>
        <p:spPr bwMode="auto">
          <a:xfrm>
            <a:off x="1042988" y="819150"/>
            <a:ext cx="1355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/>
              <a:t>Camera Image</a:t>
            </a:r>
          </a:p>
        </p:txBody>
      </p:sp>
      <p:sp>
        <p:nvSpPr>
          <p:cNvPr id="215044" name="TextBox 16"/>
          <p:cNvSpPr txBox="1">
            <a:spLocks noChangeArrowheads="1"/>
          </p:cNvSpPr>
          <p:nvPr/>
        </p:nvSpPr>
        <p:spPr bwMode="auto">
          <a:xfrm>
            <a:off x="661988" y="1125538"/>
            <a:ext cx="1393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100">
                <a:solidFill>
                  <a:schemeClr val="bg1"/>
                </a:solidFill>
              </a:rPr>
              <a:t>Shot 27813, 320ms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641350" y="3184525"/>
            <a:ext cx="1193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n=6, I</a:t>
            </a:r>
            <a:r>
              <a:rPr lang="en-GB" sz="1100" baseline="-25000">
                <a:solidFill>
                  <a:schemeClr val="bg1"/>
                </a:solidFill>
              </a:rPr>
              <a:t>ELM</a:t>
            </a:r>
            <a:r>
              <a:rPr lang="en-GB" sz="1100">
                <a:solidFill>
                  <a:schemeClr val="bg1"/>
                </a:solidFill>
              </a:rPr>
              <a:t>=5.6kAt</a:t>
            </a:r>
            <a:endParaRPr lang="en-GB" sz="1100"/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91440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Comparison with modelling</a:t>
            </a:r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3635375" y="765175"/>
            <a:ext cx="51847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2000"/>
              <a:t>Lobe location and extent calculated by following magnetic field lines within 3D fields with ERGOS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Lobes are 3D structures, varying with toroidal location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2000"/>
              <a:t>Mapping onto image shows good agreement with the number and location of the lobes but they appear too large</a:t>
            </a:r>
          </a:p>
        </p:txBody>
      </p:sp>
      <p:sp>
        <p:nvSpPr>
          <p:cNvPr id="215049" name="Rectangle 9"/>
          <p:cNvSpPr>
            <a:spLocks noChangeArrowheads="1"/>
          </p:cNvSpPr>
          <p:nvPr/>
        </p:nvSpPr>
        <p:spPr bwMode="auto">
          <a:xfrm>
            <a:off x="3563938" y="4221163"/>
            <a:ext cx="5545137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000"/>
              <a:t>     When comparing calculated lobe structure and experimental data, need to account for: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/>
              <a:t>The distribution of light emission in the plasma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/>
              <a:t>Plasma screening of the applied fields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/>
              <a:t>Parallel and perpendicular transport</a:t>
            </a:r>
          </a:p>
        </p:txBody>
      </p:sp>
      <p:pic>
        <p:nvPicPr>
          <p:cNvPr id="215051" name="Picture 11" descr="27813_320_ergos_overpl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2238"/>
            <a:ext cx="2386012" cy="2373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ECD1-09F5-4DC2-81ED-620AF4EE7124}" type="slidenum">
              <a:rPr lang="en-GB"/>
              <a:pPr/>
              <a:t>31</a:t>
            </a:fld>
            <a:endParaRPr lang="en-GB"/>
          </a:p>
        </p:txBody>
      </p:sp>
      <p:pic>
        <p:nvPicPr>
          <p:cNvPr id="166914" name="Picture 2" descr="27813_114_subtracted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17600"/>
            <a:ext cx="237648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6" name="TextBox 6"/>
          <p:cNvSpPr txBox="1">
            <a:spLocks noChangeArrowheads="1"/>
          </p:cNvSpPr>
          <p:nvPr/>
        </p:nvSpPr>
        <p:spPr bwMode="auto">
          <a:xfrm>
            <a:off x="1042988" y="820738"/>
            <a:ext cx="1355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/>
              <a:t>Camera Image</a:t>
            </a:r>
          </a:p>
        </p:txBody>
      </p:sp>
      <p:sp>
        <p:nvSpPr>
          <p:cNvPr id="166918" name="TextBox 16"/>
          <p:cNvSpPr txBox="1">
            <a:spLocks noChangeArrowheads="1"/>
          </p:cNvSpPr>
          <p:nvPr/>
        </p:nvSpPr>
        <p:spPr bwMode="auto">
          <a:xfrm>
            <a:off x="657225" y="1125538"/>
            <a:ext cx="1393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100">
                <a:solidFill>
                  <a:schemeClr val="bg1"/>
                </a:solidFill>
              </a:rPr>
              <a:t>Shot 27813, 320ms</a:t>
            </a:r>
          </a:p>
        </p:txBody>
      </p:sp>
      <p:sp>
        <p:nvSpPr>
          <p:cNvPr id="166924" name="TextBox 7"/>
          <p:cNvSpPr txBox="1">
            <a:spLocks noChangeArrowheads="1"/>
          </p:cNvSpPr>
          <p:nvPr/>
        </p:nvSpPr>
        <p:spPr bwMode="auto">
          <a:xfrm>
            <a:off x="250825" y="3573463"/>
            <a:ext cx="316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/>
              <a:t>Modelled Image (n=6, I</a:t>
            </a:r>
            <a:r>
              <a:rPr lang="en-GB" sz="1400" baseline="-25000"/>
              <a:t>ELM</a:t>
            </a:r>
            <a:r>
              <a:rPr lang="en-GB" sz="1400"/>
              <a:t> = 5.6kAt)</a:t>
            </a:r>
          </a:p>
        </p:txBody>
      </p:sp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641350" y="3184525"/>
            <a:ext cx="1193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n=6, I</a:t>
            </a:r>
            <a:r>
              <a:rPr lang="en-GB" sz="1100" baseline="-25000">
                <a:solidFill>
                  <a:schemeClr val="bg1"/>
                </a:solidFill>
              </a:rPr>
              <a:t>ELM</a:t>
            </a:r>
            <a:r>
              <a:rPr lang="en-GB" sz="1100">
                <a:solidFill>
                  <a:schemeClr val="bg1"/>
                </a:solidFill>
              </a:rPr>
              <a:t>=5.6kAt</a:t>
            </a:r>
            <a:endParaRPr lang="en-GB" sz="1100"/>
          </a:p>
        </p:txBody>
      </p:sp>
      <p:pic>
        <p:nvPicPr>
          <p:cNvPr id="166927" name="Picture 15" descr="28002_lobes_simulated_noscree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23749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28" name="Rectangle 16"/>
          <p:cNvSpPr>
            <a:spLocks noChangeArrowheads="1"/>
          </p:cNvSpPr>
          <p:nvPr/>
        </p:nvSpPr>
        <p:spPr bwMode="auto">
          <a:xfrm>
            <a:off x="91440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Image simulations</a:t>
            </a:r>
          </a:p>
        </p:txBody>
      </p:sp>
      <p:sp>
        <p:nvSpPr>
          <p:cNvPr id="166930" name="Rectangle 18"/>
          <p:cNvSpPr>
            <a:spLocks noChangeArrowheads="1"/>
          </p:cNvSpPr>
          <p:nvPr/>
        </p:nvSpPr>
        <p:spPr bwMode="auto">
          <a:xfrm>
            <a:off x="3275013" y="908050"/>
            <a:ext cx="5545137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/>
              <a:t>Camera images have been simulated using ray tracing of camera lines of sight through plasma emission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/>
              <a:t>Light distribution (</a:t>
            </a:r>
            <a:r>
              <a:rPr lang="en-GB">
                <a:sym typeface="Symbol" pitchFamily="18" charset="2"/>
              </a:rPr>
              <a:t></a:t>
            </a:r>
            <a:r>
              <a:rPr lang="en-GB" baseline="-25000">
                <a:sym typeface="Symbol" pitchFamily="18" charset="2"/>
              </a:rPr>
              <a:t>n</a:t>
            </a:r>
            <a:r>
              <a:rPr lang="en-GB">
                <a:sym typeface="Symbol" pitchFamily="18" charset="2"/>
              </a:rPr>
              <a:t>) determined from comparison with data before RMPs applied</a:t>
            </a:r>
          </a:p>
          <a:p>
            <a:pPr marL="742950" lvl="1" indent="-285750">
              <a:spcBef>
                <a:spcPct val="20000"/>
              </a:spcBef>
            </a:pPr>
            <a:endParaRPr lang="en-GB">
              <a:sym typeface="Symbol" pitchFamily="18" charset="2"/>
            </a:endParaRPr>
          </a:p>
          <a:p>
            <a:pPr marL="742950" lvl="1" indent="-285750" algn="ctr">
              <a:spcBef>
                <a:spcPct val="20000"/>
              </a:spcBef>
            </a:pPr>
            <a:r>
              <a:rPr lang="en-GB">
                <a:sym typeface="Symbol" pitchFamily="18" charset="2"/>
              </a:rPr>
              <a:t> Lobes appear too large</a:t>
            </a:r>
          </a:p>
          <a:p>
            <a:pPr marL="342900" indent="-342900">
              <a:spcBef>
                <a:spcPct val="20000"/>
              </a:spcBef>
            </a:pPr>
            <a:endParaRPr lang="en-GB" sz="200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</a:pPr>
            <a:endParaRPr lang="en-GB" sz="240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</a:pPr>
            <a:endParaRPr lang="en-GB" sz="200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</a:pPr>
            <a:endParaRPr lang="en-GB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E65B-0B63-4096-AB72-41FE5E04EFDD}" type="slidenum">
              <a:rPr lang="en-GB"/>
              <a:pPr/>
              <a:t>32</a:t>
            </a:fld>
            <a:endParaRPr lang="en-GB"/>
          </a:p>
        </p:txBody>
      </p:sp>
      <p:pic>
        <p:nvPicPr>
          <p:cNvPr id="167938" name="Picture 2" descr="27813_114_subtracted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19188"/>
            <a:ext cx="23749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0" name="TextBox 6"/>
          <p:cNvSpPr txBox="1">
            <a:spLocks noChangeArrowheads="1"/>
          </p:cNvSpPr>
          <p:nvPr/>
        </p:nvSpPr>
        <p:spPr bwMode="auto">
          <a:xfrm>
            <a:off x="1042988" y="819150"/>
            <a:ext cx="1355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/>
              <a:t>Camera Image</a:t>
            </a:r>
          </a:p>
        </p:txBody>
      </p:sp>
      <p:sp>
        <p:nvSpPr>
          <p:cNvPr id="167942" name="TextBox 7"/>
          <p:cNvSpPr txBox="1">
            <a:spLocks noChangeArrowheads="1"/>
          </p:cNvSpPr>
          <p:nvPr/>
        </p:nvSpPr>
        <p:spPr bwMode="auto">
          <a:xfrm>
            <a:off x="250825" y="3573463"/>
            <a:ext cx="3457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/>
              <a:t>Modelled Image (including screening)</a:t>
            </a:r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3275013" y="908050"/>
            <a:ext cx="5545137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/>
              <a:t>Camera images have been simulated using ray tracing of camera lines of sight through plasma emission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/>
              <a:t>Light distribution (</a:t>
            </a:r>
            <a:r>
              <a:rPr lang="en-GB">
                <a:sym typeface="Symbol" pitchFamily="18" charset="2"/>
              </a:rPr>
              <a:t></a:t>
            </a:r>
            <a:r>
              <a:rPr lang="en-GB" baseline="-25000">
                <a:sym typeface="Symbol" pitchFamily="18" charset="2"/>
              </a:rPr>
              <a:t>n</a:t>
            </a:r>
            <a:r>
              <a:rPr lang="en-GB">
                <a:sym typeface="Symbol" pitchFamily="18" charset="2"/>
              </a:rPr>
              <a:t>) determined from comparison with data before RMPs applied</a:t>
            </a:r>
          </a:p>
          <a:p>
            <a:pPr marL="342900" indent="-342900">
              <a:spcBef>
                <a:spcPct val="20000"/>
              </a:spcBef>
            </a:pPr>
            <a:endParaRPr lang="en-GB" sz="200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>
                <a:sym typeface="Symbol" pitchFamily="18" charset="2"/>
              </a:rPr>
              <a:t>Including plasma screening assuming ideal plasma response out to </a:t>
            </a:r>
            <a:r>
              <a:rPr lang="en-GB" sz="2000">
                <a:latin typeface="Symbol" pitchFamily="18" charset="2"/>
                <a:sym typeface="Symbol" pitchFamily="18" charset="2"/>
              </a:rPr>
              <a:t>Y</a:t>
            </a:r>
            <a:r>
              <a:rPr lang="en-GB" sz="2000" baseline="-25000">
                <a:sym typeface="Symbol" pitchFamily="18" charset="2"/>
              </a:rPr>
              <a:t>N</a:t>
            </a:r>
            <a:r>
              <a:rPr lang="en-GB" sz="2000">
                <a:sym typeface="Symbol" pitchFamily="18" charset="2"/>
              </a:rPr>
              <a:t>~0.97-0.98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000">
              <a:sym typeface="Symbol" pitchFamily="18" charset="2"/>
            </a:endParaRPr>
          </a:p>
          <a:p>
            <a:pPr marL="742950" lvl="1" indent="-285750" algn="ctr">
              <a:spcBef>
                <a:spcPct val="20000"/>
              </a:spcBef>
            </a:pPr>
            <a:r>
              <a:rPr lang="en-GB" sz="2000">
                <a:solidFill>
                  <a:srgbClr val="FF0000"/>
                </a:solidFill>
                <a:sym typeface="Symbol" pitchFamily="18" charset="2"/>
              </a:rPr>
              <a:t> </a:t>
            </a:r>
            <a:r>
              <a:rPr lang="en-GB" sz="2000">
                <a:solidFill>
                  <a:srgbClr val="FF0000"/>
                </a:solidFill>
              </a:rPr>
              <a:t>Good description of lobe length and width</a:t>
            </a:r>
          </a:p>
          <a:p>
            <a:pPr marL="742950" lvl="1" indent="-285750" algn="ctr">
              <a:spcBef>
                <a:spcPct val="20000"/>
              </a:spcBef>
            </a:pPr>
            <a:endParaRPr lang="en-GB" sz="2000">
              <a:solidFill>
                <a:srgbClr val="FF0000"/>
              </a:solidFill>
            </a:endParaRPr>
          </a:p>
          <a:p>
            <a:pPr marL="742950" lvl="1" indent="-285750" algn="ctr">
              <a:spcBef>
                <a:spcPct val="20000"/>
              </a:spcBef>
            </a:pPr>
            <a:r>
              <a:rPr lang="en-GB" sz="2000"/>
              <a:t>Suggesting that the fields penetrate 2-3% inside the plasma</a:t>
            </a:r>
            <a:endParaRPr lang="en-GB" sz="200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</a:pPr>
            <a:endParaRPr lang="en-GB" sz="200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</a:pPr>
            <a:endParaRPr lang="en-GB">
              <a:sym typeface="Symbol" pitchFamily="18" charset="2"/>
            </a:endParaRPr>
          </a:p>
        </p:txBody>
      </p:sp>
      <p:sp>
        <p:nvSpPr>
          <p:cNvPr id="167945" name="TextBox 16"/>
          <p:cNvSpPr txBox="1">
            <a:spLocks noChangeArrowheads="1"/>
          </p:cNvSpPr>
          <p:nvPr/>
        </p:nvSpPr>
        <p:spPr bwMode="auto">
          <a:xfrm>
            <a:off x="657225" y="1125538"/>
            <a:ext cx="1393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100">
                <a:solidFill>
                  <a:schemeClr val="bg1"/>
                </a:solidFill>
              </a:rPr>
              <a:t>Shot 27813, 320ms</a:t>
            </a:r>
          </a:p>
        </p:txBody>
      </p:sp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641350" y="3184525"/>
            <a:ext cx="1193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n=6, I</a:t>
            </a:r>
            <a:r>
              <a:rPr lang="en-GB" sz="1100" baseline="-25000">
                <a:solidFill>
                  <a:schemeClr val="bg1"/>
                </a:solidFill>
              </a:rPr>
              <a:t>ELM</a:t>
            </a:r>
            <a:r>
              <a:rPr lang="en-GB" sz="1100">
                <a:solidFill>
                  <a:schemeClr val="bg1"/>
                </a:solidFill>
              </a:rPr>
              <a:t>=5.6kAt</a:t>
            </a:r>
            <a:endParaRPr lang="en-GB" sz="1100"/>
          </a:p>
        </p:txBody>
      </p:sp>
      <p:pic>
        <p:nvPicPr>
          <p:cNvPr id="167954" name="Picture 18" descr="28002_lobes_simulated_scree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23749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55" name="Rectangle 19"/>
          <p:cNvSpPr>
            <a:spLocks noChangeArrowheads="1"/>
          </p:cNvSpPr>
          <p:nvPr/>
        </p:nvSpPr>
        <p:spPr bwMode="auto">
          <a:xfrm>
            <a:off x="91440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Image simulations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438CD-8AE3-4153-B78E-C8C1C40EB325}" type="slidenum">
              <a:rPr lang="en-GB"/>
              <a:pPr/>
              <a:t>33</a:t>
            </a:fld>
            <a:endParaRPr lang="en-GB"/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1116013" y="2420938"/>
            <a:ext cx="7056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/>
              <a:t>Possible implication on stability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1FD6D-64ED-441F-AE53-94A19DC65A24}" type="slidenum">
              <a:rPr lang="en-GB"/>
              <a:pPr/>
              <a:t>34</a:t>
            </a:fld>
            <a:endParaRPr lang="en-GB"/>
          </a:p>
        </p:txBody>
      </p:sp>
      <p:pic>
        <p:nvPicPr>
          <p:cNvPr id="168962" name="Picture 2" descr="pedestal_plot_4"/>
          <p:cNvPicPr>
            <a:picLocks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2517775"/>
            <a:ext cx="5045075" cy="3243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468313" y="765175"/>
            <a:ext cx="8351837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/>
              <a:t>In H-mode, edge pedestal evolves between ELMs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/>
              <a:t>Pressure </a:t>
            </a:r>
            <a:r>
              <a:rPr lang="en-GB">
                <a:sym typeface="Symbol" pitchFamily="18" charset="2"/>
              </a:rPr>
              <a:t>increases until it reaches peeling-ballooning stability boundary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>
                <a:sym typeface="Symbol" pitchFamily="18" charset="2"/>
              </a:rPr>
              <a:t>Triggers ELMs</a:t>
            </a:r>
            <a:endParaRPr lang="en-GB"/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3924300" y="3068638"/>
            <a:ext cx="4464050" cy="14446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5278438" y="2781300"/>
            <a:ext cx="2192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P-B Stability boundary</a:t>
            </a:r>
          </a:p>
        </p:txBody>
      </p:sp>
      <p:pic>
        <p:nvPicPr>
          <p:cNvPr id="168968" name="Picture 8" descr="lobes_outline_stability_2_case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527550"/>
            <a:ext cx="2879725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9" name="Picture 9" descr="lobes_outline_stability_1_case_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17763"/>
            <a:ext cx="2811462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91440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Possible effect on ELM stability</a:t>
            </a:r>
          </a:p>
        </p:txBody>
      </p:sp>
      <p:sp>
        <p:nvSpPr>
          <p:cNvPr id="168973" name="Rectangle 13"/>
          <p:cNvSpPr>
            <a:spLocks noChangeArrowheads="1"/>
          </p:cNvSpPr>
          <p:nvPr/>
        </p:nvSpPr>
        <p:spPr bwMode="auto">
          <a:xfrm>
            <a:off x="3348038" y="2781300"/>
            <a:ext cx="215900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 rot="16200000">
            <a:off x="-264318" y="4017168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Cartoons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5DE00-302C-4EED-9A9E-055577BD91A0}" type="slidenum">
              <a:rPr lang="en-GB"/>
              <a:pPr/>
              <a:t>35</a:t>
            </a:fld>
            <a:endParaRPr lang="en-GB"/>
          </a:p>
        </p:txBody>
      </p:sp>
      <p:pic>
        <p:nvPicPr>
          <p:cNvPr id="169986" name="Picture 2" descr="pedestal_plot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2517775"/>
            <a:ext cx="5041900" cy="32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468313" y="765175"/>
            <a:ext cx="8351837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/>
              <a:t>In H-mode, edge pedestal evolves between ELMs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/>
              <a:t>Pressure </a:t>
            </a:r>
            <a:r>
              <a:rPr lang="en-GB">
                <a:sym typeface="Symbol" pitchFamily="18" charset="2"/>
              </a:rPr>
              <a:t>increases until it reaches peeling-ballooning stability boundary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>
                <a:sym typeface="Symbol" pitchFamily="18" charset="2"/>
              </a:rPr>
              <a:t>Triggers ELMs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FF0000"/>
                </a:solidFill>
                <a:sym typeface="Symbol" pitchFamily="18" charset="2"/>
              </a:rPr>
              <a:t>Lobes or 3D effects decrease the P-B boundary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3924300" y="3068638"/>
            <a:ext cx="4464050" cy="14446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5278438" y="2781300"/>
            <a:ext cx="2192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P-B Stability boundary</a:t>
            </a:r>
          </a:p>
        </p:txBody>
      </p:sp>
      <p:pic>
        <p:nvPicPr>
          <p:cNvPr id="169992" name="Picture 8" descr="lobes_outline_stability_2_cas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525963"/>
            <a:ext cx="2881313" cy="19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3" name="Picture 9" descr="lobes_outline_stability_1_case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16175"/>
            <a:ext cx="2808287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91440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Possible effect on ELM stability</a:t>
            </a: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4140200" y="5876925"/>
            <a:ext cx="418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Triggering ELM earlier in the ELM cycle</a:t>
            </a:r>
          </a:p>
        </p:txBody>
      </p:sp>
      <p:sp>
        <p:nvSpPr>
          <p:cNvPr id="169997" name="Rectangle 13"/>
          <p:cNvSpPr>
            <a:spLocks noChangeArrowheads="1"/>
          </p:cNvSpPr>
          <p:nvPr/>
        </p:nvSpPr>
        <p:spPr bwMode="auto">
          <a:xfrm>
            <a:off x="3348038" y="2781300"/>
            <a:ext cx="215900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9998" name="Text Box 14"/>
          <p:cNvSpPr txBox="1">
            <a:spLocks noChangeArrowheads="1"/>
          </p:cNvSpPr>
          <p:nvPr/>
        </p:nvSpPr>
        <p:spPr bwMode="auto">
          <a:xfrm rot="16200000">
            <a:off x="-264318" y="4017168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Cartoons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1018 L -3.88889E-6 0.073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F678A-664D-4F3C-B33B-F7DC81A07590}" type="slidenum">
              <a:rPr lang="en-GB"/>
              <a:pPr/>
              <a:t>36</a:t>
            </a:fld>
            <a:endParaRPr lang="en-GB"/>
          </a:p>
        </p:txBody>
      </p:sp>
      <p:pic>
        <p:nvPicPr>
          <p:cNvPr id="171010" name="Picture 2" descr="pedestal_plot_6"/>
          <p:cNvPicPr>
            <a:picLocks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2519363"/>
            <a:ext cx="5049837" cy="324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468313" y="765175"/>
            <a:ext cx="8351837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/>
              <a:t>In H-mode, edge pedestal evolves between ELMs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/>
              <a:t>Pressure </a:t>
            </a:r>
            <a:r>
              <a:rPr lang="en-GB">
                <a:sym typeface="Symbol" pitchFamily="18" charset="2"/>
              </a:rPr>
              <a:t>increases until it reaches peeling-ballooning stability boundary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>
                <a:sym typeface="Symbol" pitchFamily="18" charset="2"/>
              </a:rPr>
              <a:t>Triggers ELMs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FF0000"/>
                </a:solidFill>
                <a:sym typeface="Symbol" pitchFamily="18" charset="2"/>
              </a:rPr>
              <a:t>Lobes or 3D effects decrease the P-B boundary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3924300" y="3571875"/>
            <a:ext cx="4464050" cy="14446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5278438" y="2781300"/>
            <a:ext cx="2192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P-B Stability boundary</a:t>
            </a:r>
          </a:p>
        </p:txBody>
      </p:sp>
      <p:pic>
        <p:nvPicPr>
          <p:cNvPr id="171016" name="Picture 8" descr="lobes_outline_stability_2_cas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527550"/>
            <a:ext cx="2879725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7" name="Picture 9" descr="lobes_outline_stability_1_case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17763"/>
            <a:ext cx="2811462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91440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Possible effect on ELM stability</a:t>
            </a:r>
          </a:p>
        </p:txBody>
      </p: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4140200" y="5876925"/>
            <a:ext cx="418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Triggering ELM earlier in the ELM cycle</a:t>
            </a: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3348038" y="2781300"/>
            <a:ext cx="215900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1022" name="Text Box 14"/>
          <p:cNvSpPr txBox="1">
            <a:spLocks noChangeArrowheads="1"/>
          </p:cNvSpPr>
          <p:nvPr/>
        </p:nvSpPr>
        <p:spPr bwMode="auto">
          <a:xfrm rot="16200000">
            <a:off x="-264318" y="4017168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Cartoons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023 L -3.88889E-6 0.0423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900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169FA-4470-41AD-94D9-34E694667243}" type="slidenum">
              <a:rPr lang="en-GB"/>
              <a:pPr/>
              <a:t>37</a:t>
            </a:fld>
            <a:endParaRPr lang="en-GB"/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82015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FontTx/>
              <a:buChar char="•"/>
            </a:pP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 b="1">
                <a:solidFill>
                  <a:srgbClr val="FF0000"/>
                </a:solidFill>
              </a:rPr>
              <a:t>ELM mitigation has been obtained in MAST LSND and CDN plasmas using RMPs with toroidal mode numbers n=3, 4 and 6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en-GB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GB"/>
              <a:t> Scans of various parameters have shown that </a:t>
            </a:r>
            <a:r>
              <a:rPr lang="en-GB" b="1">
                <a:solidFill>
                  <a:srgbClr val="0000FF"/>
                </a:solidFill>
              </a:rPr>
              <a:t>f</a:t>
            </a:r>
            <a:r>
              <a:rPr lang="en-GB" b="1" baseline="-25000">
                <a:solidFill>
                  <a:srgbClr val="0000FF"/>
                </a:solidFill>
              </a:rPr>
              <a:t>ELM </a:t>
            </a:r>
            <a:r>
              <a:rPr lang="en-GB" b="1">
                <a:solidFill>
                  <a:srgbClr val="0000FF"/>
                </a:solidFill>
              </a:rPr>
              <a:t>can be increased by up to a factor of 9</a:t>
            </a:r>
            <a:r>
              <a:rPr lang="en-GB"/>
              <a:t> but ELM suppression has not been obtained 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n-GB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GB"/>
              <a:t> In the ELM mitigated phases </a:t>
            </a:r>
            <a:r>
              <a:rPr lang="en-GB" b="1">
                <a:solidFill>
                  <a:srgbClr val="0000FF"/>
                </a:solidFill>
              </a:rPr>
              <a:t>the edge pressure gradient is reduced</a:t>
            </a:r>
            <a:endParaRPr lang="en-GB"/>
          </a:p>
          <a:p>
            <a:pPr>
              <a:lnSpc>
                <a:spcPct val="120000"/>
              </a:lnSpc>
              <a:buFontTx/>
              <a:buChar char="•"/>
            </a:pPr>
            <a:endParaRPr lang="en-GB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GB"/>
              <a:t> Associated with this mitigation </a:t>
            </a:r>
            <a:r>
              <a:rPr lang="en-GB" b="1">
                <a:solidFill>
                  <a:srgbClr val="0000FF"/>
                </a:solidFill>
              </a:rPr>
              <a:t>Lobe structures have been observed near the X-point</a:t>
            </a:r>
            <a:r>
              <a:rPr lang="en-GB"/>
              <a:t>, and the length of these lobes is correlated with the increase in ELM frequency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n-GB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GB"/>
              <a:t> These lobes or other 3D effects are not currently included in peeling-ballooning stability calculations – their inclusions may help explain how ELM mitigation occurs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en-GB"/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91440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69D0-2414-4BB2-9DAC-ACFA67A79579}" type="slidenum">
              <a:rPr lang="en-GB"/>
              <a:pPr/>
              <a:t>38</a:t>
            </a:fld>
            <a:endParaRPr lang="en-GB"/>
          </a:p>
        </p:txBody>
      </p:sp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1116013" y="1976438"/>
            <a:ext cx="7056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/>
              <a:t>Backup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2A276-DD97-4650-914F-ED1D75B016D2}" type="slidenum">
              <a:rPr lang="en-GB"/>
              <a:pPr/>
              <a:t>39</a:t>
            </a:fld>
            <a:endParaRPr lang="en-GB"/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80645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Operational range explored</a:t>
            </a: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1979613" y="1262063"/>
            <a:ext cx="55054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ELM mitigation established but no ELM suppression 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1908175" y="4941888"/>
            <a:ext cx="262731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Collisionality range “misses” the DIII-D suppression windows</a:t>
            </a:r>
          </a:p>
          <a:p>
            <a:endParaRPr lang="en-GB"/>
          </a:p>
          <a:p>
            <a:r>
              <a:rPr lang="en-GB">
                <a:latin typeface="Symbol" pitchFamily="18" charset="2"/>
              </a:rPr>
              <a:t>n</a:t>
            </a:r>
            <a:r>
              <a:rPr lang="en-GB"/>
              <a:t>*</a:t>
            </a:r>
            <a:r>
              <a:rPr lang="en-GB" baseline="-25000"/>
              <a:t>e</a:t>
            </a:r>
            <a:r>
              <a:rPr lang="en-GB"/>
              <a:t> &lt; 0.3 or </a:t>
            </a:r>
            <a:r>
              <a:rPr lang="en-GB">
                <a:latin typeface="Symbol" pitchFamily="18" charset="2"/>
              </a:rPr>
              <a:t>n</a:t>
            </a:r>
            <a:r>
              <a:rPr lang="en-GB"/>
              <a:t>*</a:t>
            </a:r>
            <a:r>
              <a:rPr lang="en-GB" baseline="-25000"/>
              <a:t>e</a:t>
            </a:r>
            <a:r>
              <a:rPr lang="en-GB"/>
              <a:t>&gt;2</a:t>
            </a: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5219700" y="4941888"/>
            <a:ext cx="37084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Marginal overlap with AUG type I ELM suppression window </a:t>
            </a:r>
          </a:p>
          <a:p>
            <a:pPr algn="ctr"/>
            <a:r>
              <a:rPr lang="en-GB"/>
              <a:t> n</a:t>
            </a:r>
            <a:r>
              <a:rPr lang="en-GB" baseline="-25000"/>
              <a:t>e</a:t>
            </a:r>
            <a:r>
              <a:rPr lang="en-GB"/>
              <a:t>/n</a:t>
            </a:r>
            <a:r>
              <a:rPr lang="en-GB" baseline="-25000"/>
              <a:t>GW</a:t>
            </a:r>
            <a:r>
              <a:rPr lang="en-GB"/>
              <a:t>&gt;0.53</a:t>
            </a:r>
          </a:p>
        </p:txBody>
      </p:sp>
      <p:pic>
        <p:nvPicPr>
          <p:cNvPr id="200710" name="Picture 6" descr="comp_nustar_ngw_ls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98638"/>
            <a:ext cx="5200650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2700338" y="2133600"/>
            <a:ext cx="142875" cy="2159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3995738" y="2133600"/>
            <a:ext cx="647700" cy="2159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6443663" y="2133600"/>
            <a:ext cx="936625" cy="2159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8EA62-DA73-4FDC-980F-C8AE1A1AA995}" type="slidenum">
              <a:rPr lang="en-GB"/>
              <a:pPr/>
              <a:t>4</a:t>
            </a:fld>
            <a:endParaRPr lang="en-GB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57200" y="107950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ELM mitigation - CDN</a:t>
            </a:r>
            <a:endParaRPr lang="en-GB" sz="3200" b="1" baseline="-25000">
              <a:solidFill>
                <a:schemeClr val="bg1"/>
              </a:solidFill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684213" y="5956300"/>
            <a:ext cx="691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/>
              <a:t>ELM frequency increased by up to a factor of 9</a:t>
            </a:r>
            <a:endParaRPr lang="en-GB" baseline="-25000"/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0" y="69215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/>
              <a:t> ELM mitigation established on MAST using RMPs with n=3 in CDN discharges</a:t>
            </a:r>
          </a:p>
        </p:txBody>
      </p:sp>
      <p:pic>
        <p:nvPicPr>
          <p:cNvPr id="88074" name="Picture 10" descr="comp-lcfs_sc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1079500"/>
            <a:ext cx="3149600" cy="47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5" name="Picture 11" descr="scen6_even_IP500_onoff_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493395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92321-0DCB-4B85-A23F-3D171B38F0B0}" type="slidenum">
              <a:rPr lang="en-GB"/>
              <a:pPr/>
              <a:t>40</a:t>
            </a:fld>
            <a:endParaRPr lang="en-GB"/>
          </a:p>
        </p:txBody>
      </p:sp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80645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Operational range explored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1979613" y="1052513"/>
            <a:ext cx="55054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ELM mitigation established but no ELM suppression </a:t>
            </a:r>
          </a:p>
        </p:txBody>
      </p:sp>
      <p:pic>
        <p:nvPicPr>
          <p:cNvPr id="183303" name="Picture 7" descr="comp_nustar_ngw_lsnd_cd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98638"/>
            <a:ext cx="5200650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539750" y="4797425"/>
            <a:ext cx="828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CDN plasmas are in the DIII-D (</a:t>
            </a:r>
            <a:r>
              <a:rPr lang="en-GB">
                <a:latin typeface="Symbol" pitchFamily="18" charset="2"/>
              </a:rPr>
              <a:t>n</a:t>
            </a:r>
            <a:r>
              <a:rPr lang="en-GB"/>
              <a:t>*</a:t>
            </a:r>
            <a:r>
              <a:rPr lang="en-GB" baseline="-25000"/>
              <a:t>e</a:t>
            </a:r>
            <a:r>
              <a:rPr lang="en-GB"/>
              <a:t>&gt;2) and AUG (n</a:t>
            </a:r>
            <a:r>
              <a:rPr lang="en-GB" baseline="-25000"/>
              <a:t>e</a:t>
            </a:r>
            <a:r>
              <a:rPr lang="en-GB"/>
              <a:t>/n</a:t>
            </a:r>
            <a:r>
              <a:rPr lang="en-GB" baseline="-25000"/>
              <a:t>GW</a:t>
            </a:r>
            <a:r>
              <a:rPr lang="en-GB"/>
              <a:t>&gt;0.53)  </a:t>
            </a:r>
          </a:p>
          <a:p>
            <a:r>
              <a:rPr lang="en-GB"/>
              <a:t>suppression windows  </a:t>
            </a:r>
          </a:p>
          <a:p>
            <a:endParaRPr lang="en-GB"/>
          </a:p>
          <a:p>
            <a:r>
              <a:rPr lang="en-GB"/>
              <a:t>BUT neither device has reported a window to get ELM suppression in CDN</a:t>
            </a: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2700338" y="2133600"/>
            <a:ext cx="142875" cy="2159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3995738" y="2133600"/>
            <a:ext cx="647700" cy="2159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6443663" y="2133600"/>
            <a:ext cx="936625" cy="2159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45367-2603-4E20-B54D-E55A97E71CF5}" type="slidenum">
              <a:rPr lang="en-GB"/>
              <a:pPr/>
              <a:t>41</a:t>
            </a:fld>
            <a:endParaRPr lang="en-GB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91440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Observation of lobes near the X-point</a:t>
            </a:r>
          </a:p>
        </p:txBody>
      </p:sp>
      <p:pic>
        <p:nvPicPr>
          <p:cNvPr id="216067" name="Picture 3" descr="flux_surface_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60"/>
          <a:stretch>
            <a:fillRect/>
          </a:stretch>
        </p:blipFill>
        <p:spPr bwMode="auto">
          <a:xfrm>
            <a:off x="395288" y="765175"/>
            <a:ext cx="1982787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68" name="Picture 4" descr="27811_frame_00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05263"/>
            <a:ext cx="1676400" cy="2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69" name="Picture 5" descr="27811_frame_01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05263"/>
            <a:ext cx="1676400" cy="2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70" name="Picture 6" descr="27811_frame_01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05263"/>
            <a:ext cx="1676400" cy="2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71" name="Picture 7" descr="27811_frame_017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005263"/>
            <a:ext cx="1676400" cy="2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2700338" y="1412875"/>
            <a:ext cx="5616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/>
              <a:t>X-point observed with a filtered camera </a:t>
            </a:r>
          </a:p>
          <a:p>
            <a:pPr algn="ctr"/>
            <a:r>
              <a:rPr lang="en-GB"/>
              <a:t>~1.8mm spatial resolution in tangency plane</a:t>
            </a:r>
          </a:p>
          <a:p>
            <a:pPr algn="ctr"/>
            <a:r>
              <a:rPr lang="en-GB"/>
              <a:t>500 Hz temporal resolution</a:t>
            </a:r>
          </a:p>
        </p:txBody>
      </p:sp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3635375" y="3141663"/>
            <a:ext cx="3279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/>
              <a:t>Only observed when I</a:t>
            </a:r>
            <a:r>
              <a:rPr lang="en-GB" baseline="-25000"/>
              <a:t>ELM</a:t>
            </a:r>
            <a:r>
              <a:rPr lang="en-GB"/>
              <a:t>&gt;I</a:t>
            </a:r>
            <a:r>
              <a:rPr lang="en-GB" baseline="-25000"/>
              <a:t>THR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B89A-891C-454F-8D5F-8DBAB19C61FD}" type="slidenum">
              <a:rPr lang="en-GB"/>
              <a:pPr/>
              <a:t>42</a:t>
            </a:fld>
            <a:endParaRPr lang="en-GB"/>
          </a:p>
        </p:txBody>
      </p:sp>
      <p:pic>
        <p:nvPicPr>
          <p:cNvPr id="217090" name="Picture 6" descr="n=6_lobes_b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860800"/>
            <a:ext cx="33115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1" name="TextBox 9"/>
          <p:cNvSpPr txBox="1">
            <a:spLocks noChangeArrowheads="1"/>
          </p:cNvSpPr>
          <p:nvPr/>
        </p:nvSpPr>
        <p:spPr bwMode="auto">
          <a:xfrm>
            <a:off x="5651500" y="3494088"/>
            <a:ext cx="3313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/>
              <a:t>n=6</a:t>
            </a:r>
          </a:p>
        </p:txBody>
      </p:sp>
      <p:sp>
        <p:nvSpPr>
          <p:cNvPr id="217092" name="TextBox 14"/>
          <p:cNvSpPr txBox="1">
            <a:spLocks noChangeArrowheads="1"/>
          </p:cNvSpPr>
          <p:nvPr/>
        </p:nvSpPr>
        <p:spPr bwMode="auto">
          <a:xfrm>
            <a:off x="5699125" y="3933825"/>
            <a:ext cx="1393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100">
                <a:solidFill>
                  <a:schemeClr val="bg1"/>
                </a:solidFill>
              </a:rPr>
              <a:t>Shot 28002, 327ms</a:t>
            </a:r>
          </a:p>
        </p:txBody>
      </p:sp>
      <p:sp>
        <p:nvSpPr>
          <p:cNvPr id="217093" name="TextBox 15"/>
          <p:cNvSpPr txBox="1">
            <a:spLocks noChangeArrowheads="1"/>
          </p:cNvSpPr>
          <p:nvPr/>
        </p:nvSpPr>
        <p:spPr bwMode="auto">
          <a:xfrm>
            <a:off x="5699125" y="3168650"/>
            <a:ext cx="1393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100">
                <a:solidFill>
                  <a:schemeClr val="bg1"/>
                </a:solidFill>
              </a:rPr>
              <a:t>Shot 27813, 238ms</a:t>
            </a:r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179388" y="908050"/>
            <a:ext cx="5184775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GB" sz="2000"/>
              <a:t>X-point structures form due to the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GB" sz="2000"/>
              <a:t>application of RMPs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GB" sz="2000"/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“Lobes” appear when RMP coil current is above a threshold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Only observed when perturbation is resonant,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lang="en-GB"/>
              <a:t>     i.e. induces pump-out in L-mode or increases ELM frequency in H-mode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Beyond threshold, lobe extent varies linearly with coil current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GB"/>
              <a:t>Number and location of lobes vary with RMP configuration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endParaRPr lang="en-GB"/>
          </a:p>
        </p:txBody>
      </p:sp>
      <p:pic>
        <p:nvPicPr>
          <p:cNvPr id="217095" name="Picture 8" descr="n=4_lobes_b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122363"/>
            <a:ext cx="3311525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6" name="TextBox 11"/>
          <p:cNvSpPr txBox="1">
            <a:spLocks noChangeArrowheads="1"/>
          </p:cNvSpPr>
          <p:nvPr/>
        </p:nvSpPr>
        <p:spPr bwMode="auto">
          <a:xfrm>
            <a:off x="5651500" y="765175"/>
            <a:ext cx="3313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/>
              <a:t>n=4</a:t>
            </a:r>
          </a:p>
        </p:txBody>
      </p:sp>
      <p:sp>
        <p:nvSpPr>
          <p:cNvPr id="217097" name="TextBox 16"/>
          <p:cNvSpPr txBox="1">
            <a:spLocks noChangeArrowheads="1"/>
          </p:cNvSpPr>
          <p:nvPr/>
        </p:nvSpPr>
        <p:spPr bwMode="auto">
          <a:xfrm>
            <a:off x="5653088" y="1152525"/>
            <a:ext cx="1393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100">
                <a:solidFill>
                  <a:schemeClr val="bg1"/>
                </a:solidFill>
              </a:rPr>
              <a:t>Shot 27847, 307ms</a:t>
            </a:r>
          </a:p>
        </p:txBody>
      </p:sp>
      <p:sp>
        <p:nvSpPr>
          <p:cNvPr id="217098" name="Rectangle 10"/>
          <p:cNvSpPr>
            <a:spLocks noChangeArrowheads="1"/>
          </p:cNvSpPr>
          <p:nvPr/>
        </p:nvSpPr>
        <p:spPr bwMode="auto">
          <a:xfrm>
            <a:off x="91440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Lobe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7127-2758-410D-B6EE-7F2AA87FA994}" type="slidenum">
              <a:rPr lang="en-GB"/>
              <a:pPr/>
              <a:t>5</a:t>
            </a:fld>
            <a:endParaRPr lang="en-GB"/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80645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Parameter scans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79388" y="5300663"/>
            <a:ext cx="88074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ELM mitigation established over a wide range of discharges but no ELM suppression 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684213" y="908050"/>
            <a:ext cx="7515225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Scans have been performed over many plasma parameters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GB"/>
              <a:t> RMP strength, density, collisionality,  plasma shape, RMP alignment….</a:t>
            </a: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2268538" y="1916113"/>
            <a:ext cx="5216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q</a:t>
            </a:r>
            <a:r>
              <a:rPr lang="en-GB" baseline="-25000">
                <a:solidFill>
                  <a:srgbClr val="FF0000"/>
                </a:solidFill>
              </a:rPr>
              <a:t>95</a:t>
            </a:r>
            <a:r>
              <a:rPr lang="en-GB">
                <a:solidFill>
                  <a:srgbClr val="FF0000"/>
                </a:solidFill>
              </a:rPr>
              <a:t> scan                        Pitch angle of perturbation</a:t>
            </a:r>
          </a:p>
        </p:txBody>
      </p:sp>
      <p:pic>
        <p:nvPicPr>
          <p:cNvPr id="129037" name="Picture 13" descr="comp_otherr_sc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349500"/>
            <a:ext cx="5416550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C49F3-3F79-4A99-8860-12B0A1744B47}" type="slidenum">
              <a:rPr lang="en-GB"/>
              <a:pPr/>
              <a:t>6</a:t>
            </a:fld>
            <a:endParaRPr lang="en-GB"/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179388" y="5300663"/>
            <a:ext cx="88074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ELM mitigation established over a wide range of discharges but no ELM suppression </a:t>
            </a: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684213" y="908050"/>
            <a:ext cx="7515225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Scans have been performed over many plasma parameters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GB"/>
              <a:t> RMP strength, density, collisionality,  plasma shape. RMP alignment….</a:t>
            </a:r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1403350" y="5876925"/>
            <a:ext cx="671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So what parameters determine the onset and level of mitigation?</a:t>
            </a: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2268538" y="1916113"/>
            <a:ext cx="5216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q</a:t>
            </a:r>
            <a:r>
              <a:rPr lang="en-GB" baseline="-25000">
                <a:solidFill>
                  <a:srgbClr val="FF0000"/>
                </a:solidFill>
              </a:rPr>
              <a:t>95</a:t>
            </a:r>
            <a:r>
              <a:rPr lang="en-GB">
                <a:solidFill>
                  <a:srgbClr val="FF0000"/>
                </a:solidFill>
              </a:rPr>
              <a:t> scan                        Pitch angle of perturbation</a:t>
            </a: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806450" y="11588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Parameter scans</a:t>
            </a:r>
          </a:p>
        </p:txBody>
      </p:sp>
      <p:pic>
        <p:nvPicPr>
          <p:cNvPr id="201737" name="Picture 9" descr="comp_otherr_sc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349500"/>
            <a:ext cx="5416550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D2C7-8565-47ED-AB7E-17160CF0EBFF}" type="slidenum">
              <a:rPr lang="en-GB"/>
              <a:pPr/>
              <a:t>7</a:t>
            </a:fld>
            <a:endParaRPr lang="en-GB"/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116013" y="1976438"/>
            <a:ext cx="7056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/>
              <a:t>Modelling the effect of RMPs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018-1871-46B3-9EAE-481CF78FCFFE}" type="slidenum">
              <a:rPr lang="en-GB"/>
              <a:pPr/>
              <a:t>8</a:t>
            </a:fld>
            <a:endParaRPr lang="en-GB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7175" y="107950"/>
            <a:ext cx="75088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3200" b="1">
                <a:solidFill>
                  <a:schemeClr val="bg1"/>
                </a:solidFill>
              </a:rPr>
              <a:t>Threshold for onset of ELM mitigation </a:t>
            </a:r>
            <a:endParaRPr lang="en-GB" sz="3200" b="1" baseline="-25000">
              <a:solidFill>
                <a:schemeClr val="bg1"/>
              </a:solidFill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3708400" y="2565400"/>
            <a:ext cx="5024438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/>
              <a:t>ELM frequency increases linearly with I</a:t>
            </a:r>
            <a:r>
              <a:rPr lang="en-GB" baseline="-25000"/>
              <a:t>ELM</a:t>
            </a:r>
            <a:r>
              <a:rPr lang="en-GB"/>
              <a:t> above a threshold value that is scenario and ELM coil configuration dependent</a:t>
            </a:r>
          </a:p>
          <a:p>
            <a:pPr>
              <a:lnSpc>
                <a:spcPct val="120000"/>
              </a:lnSpc>
            </a:pPr>
            <a:endParaRPr lang="en-GB"/>
          </a:p>
          <a:p>
            <a:pPr>
              <a:lnSpc>
                <a:spcPct val="120000"/>
              </a:lnSpc>
            </a:pPr>
            <a:r>
              <a:rPr lang="en-GB">
                <a:solidFill>
                  <a:srgbClr val="FF0000"/>
                </a:solidFill>
              </a:rPr>
              <a:t>Can we find a single parameter from modelling that unites these threshold values?</a:t>
            </a:r>
          </a:p>
        </p:txBody>
      </p:sp>
      <p:pic>
        <p:nvPicPr>
          <p:cNvPr id="30734" name="Picture 14" descr="comp_ielm_scan_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8638"/>
            <a:ext cx="320040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8FCA7-1E64-411C-ADB0-26BF53545B2D}" type="slidenum">
              <a:rPr lang="en-GB"/>
              <a:pPr/>
              <a:t>9</a:t>
            </a:fld>
            <a:endParaRPr lang="en-GB"/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403350" y="5661025"/>
            <a:ext cx="5976938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/>
              <a:t>Threshold depends on the plasma scenario and </a:t>
            </a:r>
            <a:r>
              <a:rPr lang="en-GB" baseline="30000"/>
              <a:t> </a:t>
            </a:r>
          </a:p>
          <a:p>
            <a:pPr algn="ctr"/>
            <a:r>
              <a:rPr lang="en-GB"/>
              <a:t>ELM coil configuration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735013" y="107950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Vacuum modelling</a:t>
            </a:r>
            <a:endParaRPr lang="en-GB" sz="3200" b="1" baseline="-25000">
              <a:solidFill>
                <a:schemeClr val="bg1"/>
              </a:solidFill>
            </a:endParaRP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1339850" y="908050"/>
            <a:ext cx="566102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/>
              <a:t>I</a:t>
            </a:r>
            <a:r>
              <a:rPr lang="en-GB" baseline="-25000"/>
              <a:t>ELM</a:t>
            </a:r>
            <a:r>
              <a:rPr lang="en-GB"/>
              <a:t> scan converted to </a:t>
            </a:r>
            <a:r>
              <a:rPr lang="en-GB">
                <a:latin typeface="Symbol" pitchFamily="18" charset="2"/>
              </a:rPr>
              <a:t>D</a:t>
            </a:r>
            <a:r>
              <a:rPr lang="en-GB" baseline="-25000">
                <a:latin typeface="Symbol" pitchFamily="18" charset="2"/>
              </a:rPr>
              <a:t>s</a:t>
            </a:r>
            <a:r>
              <a:rPr lang="en-GB" baseline="-25000"/>
              <a:t>Chirikov&gt;1</a:t>
            </a:r>
            <a:r>
              <a:rPr lang="en-GB"/>
              <a:t> or b</a:t>
            </a:r>
            <a:r>
              <a:rPr lang="en-GB" baseline="30000"/>
              <a:t>r</a:t>
            </a:r>
            <a:r>
              <a:rPr lang="en-GB" baseline="-25000"/>
              <a:t>res</a:t>
            </a:r>
            <a:r>
              <a:rPr lang="en-GB"/>
              <a:t> using ERGOS</a:t>
            </a:r>
          </a:p>
        </p:txBody>
      </p:sp>
      <p:pic>
        <p:nvPicPr>
          <p:cNvPr id="91146" name="Picture 10" descr="comp_vac_param_all_chi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568450"/>
            <a:ext cx="687070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1774</Words>
  <Application>Microsoft Office PowerPoint</Application>
  <PresentationFormat>On-screen Show (4:3)</PresentationFormat>
  <Paragraphs>314</Paragraphs>
  <Slides>42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Times New Roman</vt:lpstr>
      <vt:lpstr>Symbol</vt:lpstr>
      <vt:lpstr>1_Default Design</vt:lpstr>
      <vt:lpstr>PowerPoint Presentation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UKAEA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akirk</dc:creator>
  <cp:lastModifiedBy>Andrew Thornton</cp:lastModifiedBy>
  <cp:revision>136</cp:revision>
  <dcterms:created xsi:type="dcterms:W3CDTF">2012-05-03T14:54:30Z</dcterms:created>
  <dcterms:modified xsi:type="dcterms:W3CDTF">2012-09-28T14:26:09Z</dcterms:modified>
</cp:coreProperties>
</file>