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32404050" cy="43205400"/>
  <p:notesSz cx="9866313" cy="14295438"/>
  <p:defaultTextStyle>
    <a:defPPr>
      <a:defRPr lang="ja-JP"/>
    </a:defPPr>
    <a:lvl1pPr marL="0" algn="l" defTabSz="4320540" rtl="0" eaLnBrk="1" latinLnBrk="0" hangingPunct="1">
      <a:defRPr kumimoji="1" sz="8500" kern="1200">
        <a:solidFill>
          <a:schemeClr val="tx1"/>
        </a:solidFill>
        <a:latin typeface="+mn-lt"/>
        <a:ea typeface="+mn-ea"/>
        <a:cs typeface="+mn-cs"/>
      </a:defRPr>
    </a:lvl1pPr>
    <a:lvl2pPr marL="2160270" algn="l" defTabSz="4320540" rtl="0" eaLnBrk="1" latinLnBrk="0" hangingPunct="1">
      <a:defRPr kumimoji="1" sz="8500" kern="1200">
        <a:solidFill>
          <a:schemeClr val="tx1"/>
        </a:solidFill>
        <a:latin typeface="+mn-lt"/>
        <a:ea typeface="+mn-ea"/>
        <a:cs typeface="+mn-cs"/>
      </a:defRPr>
    </a:lvl2pPr>
    <a:lvl3pPr marL="4320540" algn="l" defTabSz="4320540" rtl="0" eaLnBrk="1" latinLnBrk="0" hangingPunct="1">
      <a:defRPr kumimoji="1" sz="8500" kern="1200">
        <a:solidFill>
          <a:schemeClr val="tx1"/>
        </a:solidFill>
        <a:latin typeface="+mn-lt"/>
        <a:ea typeface="+mn-ea"/>
        <a:cs typeface="+mn-cs"/>
      </a:defRPr>
    </a:lvl3pPr>
    <a:lvl4pPr marL="6480810" algn="l" defTabSz="4320540" rtl="0" eaLnBrk="1" latinLnBrk="0" hangingPunct="1">
      <a:defRPr kumimoji="1" sz="8500" kern="1200">
        <a:solidFill>
          <a:schemeClr val="tx1"/>
        </a:solidFill>
        <a:latin typeface="+mn-lt"/>
        <a:ea typeface="+mn-ea"/>
        <a:cs typeface="+mn-cs"/>
      </a:defRPr>
    </a:lvl4pPr>
    <a:lvl5pPr marL="8641080" algn="l" defTabSz="4320540" rtl="0" eaLnBrk="1" latinLnBrk="0" hangingPunct="1">
      <a:defRPr kumimoji="1" sz="8500" kern="1200">
        <a:solidFill>
          <a:schemeClr val="tx1"/>
        </a:solidFill>
        <a:latin typeface="+mn-lt"/>
        <a:ea typeface="+mn-ea"/>
        <a:cs typeface="+mn-cs"/>
      </a:defRPr>
    </a:lvl5pPr>
    <a:lvl6pPr marL="10801350" algn="l" defTabSz="4320540" rtl="0" eaLnBrk="1" latinLnBrk="0" hangingPunct="1">
      <a:defRPr kumimoji="1" sz="8500" kern="1200">
        <a:solidFill>
          <a:schemeClr val="tx1"/>
        </a:solidFill>
        <a:latin typeface="+mn-lt"/>
        <a:ea typeface="+mn-ea"/>
        <a:cs typeface="+mn-cs"/>
      </a:defRPr>
    </a:lvl6pPr>
    <a:lvl7pPr marL="12961620" algn="l" defTabSz="4320540" rtl="0" eaLnBrk="1" latinLnBrk="0" hangingPunct="1">
      <a:defRPr kumimoji="1" sz="8500" kern="1200">
        <a:solidFill>
          <a:schemeClr val="tx1"/>
        </a:solidFill>
        <a:latin typeface="+mn-lt"/>
        <a:ea typeface="+mn-ea"/>
        <a:cs typeface="+mn-cs"/>
      </a:defRPr>
    </a:lvl7pPr>
    <a:lvl8pPr marL="15121890" algn="l" defTabSz="4320540" rtl="0" eaLnBrk="1" latinLnBrk="0" hangingPunct="1">
      <a:defRPr kumimoji="1" sz="8500" kern="1200">
        <a:solidFill>
          <a:schemeClr val="tx1"/>
        </a:solidFill>
        <a:latin typeface="+mn-lt"/>
        <a:ea typeface="+mn-ea"/>
        <a:cs typeface="+mn-cs"/>
      </a:defRPr>
    </a:lvl8pPr>
    <a:lvl9pPr marL="17282160" algn="l" defTabSz="4320540" rtl="0" eaLnBrk="1" latinLnBrk="0" hangingPunct="1">
      <a:defRPr kumimoji="1"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CC"/>
    <a:srgbClr val="FFFF66"/>
    <a:srgbClr val="FFCCFF"/>
    <a:srgbClr val="CCFFFF"/>
    <a:srgbClr val="FF99CC"/>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 d="100"/>
          <a:sy n="10" d="100"/>
        </p:scale>
        <p:origin x="-1613" y="-72"/>
      </p:cViewPr>
      <p:guideLst>
        <p:guide orient="horz" pos="13608"/>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0304" y="13421680"/>
            <a:ext cx="27543443" cy="9261158"/>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254782" y="10901365"/>
            <a:ext cx="25833229" cy="23224902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743847" y="10901365"/>
            <a:ext cx="76970870" cy="23224902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559696" y="27763473"/>
            <a:ext cx="27543443" cy="8581073"/>
          </a:xfrm>
        </p:spPr>
        <p:txBody>
          <a:bodyPr anchor="t"/>
          <a:lstStyle>
            <a:lvl1pPr algn="l">
              <a:defRPr sz="189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03" y="1730219"/>
            <a:ext cx="29163645" cy="72009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04" y="1720215"/>
            <a:ext cx="10660709" cy="7320915"/>
          </a:xfrm>
        </p:spPr>
        <p:txBody>
          <a:bodyPr anchor="b"/>
          <a:lstStyle>
            <a:lvl1pPr algn="l">
              <a:defRPr sz="95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51421" y="30243780"/>
            <a:ext cx="19442430" cy="3570449"/>
          </a:xfrm>
        </p:spPr>
        <p:txBody>
          <a:bodyPr anchor="b"/>
          <a:lstStyle>
            <a:lvl1pPr algn="l">
              <a:defRPr sz="95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kumimoji="1" lang="ja-JP" altLang="en-US"/>
          </a:p>
        </p:txBody>
      </p:sp>
      <p:sp>
        <p:nvSpPr>
          <p:cNvPr id="4" name="テキスト プレースホルダ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E3FC25-6841-427B-90EF-5FCD902D68AD}" type="datetimeFigureOut">
              <a:rPr kumimoji="1" lang="ja-JP" altLang="en-US" smtClean="0"/>
              <a:pPr/>
              <a:t>2012/9/29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C11F36-D94F-4CB2-8E54-CC1D6C87541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07E3FC25-6841-427B-90EF-5FCD902D68AD}" type="datetimeFigureOut">
              <a:rPr kumimoji="1" lang="ja-JP" altLang="en-US" smtClean="0"/>
              <a:pPr/>
              <a:t>2012/9/29</a:t>
            </a:fld>
            <a:endParaRPr kumimoji="1" lang="ja-JP" altLang="en-US"/>
          </a:p>
        </p:txBody>
      </p:sp>
      <p:sp>
        <p:nvSpPr>
          <p:cNvPr id="5" name="フッター プレースホルダ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C1C11F36-D94F-4CB2-8E54-CC1D6C87541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kumimoji="1"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kumimoji="1"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kumimoji="1"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kumimoji="1"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kumimoji="1" sz="9500" kern="1200">
          <a:solidFill>
            <a:schemeClr val="tx1"/>
          </a:solidFill>
          <a:latin typeface="+mn-lt"/>
          <a:ea typeface="+mn-ea"/>
          <a:cs typeface="+mn-cs"/>
        </a:defRPr>
      </a:lvl9pPr>
    </p:bodyStyle>
    <p:otherStyle>
      <a:defPPr>
        <a:defRPr lang="ja-JP"/>
      </a:defPPr>
      <a:lvl1pPr marL="0" algn="l" defTabSz="4320540" rtl="0" eaLnBrk="1" latinLnBrk="0" hangingPunct="1">
        <a:defRPr kumimoji="1" sz="8500" kern="1200">
          <a:solidFill>
            <a:schemeClr val="tx1"/>
          </a:solidFill>
          <a:latin typeface="+mn-lt"/>
          <a:ea typeface="+mn-ea"/>
          <a:cs typeface="+mn-cs"/>
        </a:defRPr>
      </a:lvl1pPr>
      <a:lvl2pPr marL="2160270" algn="l" defTabSz="4320540" rtl="0" eaLnBrk="1" latinLnBrk="0" hangingPunct="1">
        <a:defRPr kumimoji="1" sz="8500" kern="1200">
          <a:solidFill>
            <a:schemeClr val="tx1"/>
          </a:solidFill>
          <a:latin typeface="+mn-lt"/>
          <a:ea typeface="+mn-ea"/>
          <a:cs typeface="+mn-cs"/>
        </a:defRPr>
      </a:lvl2pPr>
      <a:lvl3pPr marL="4320540" algn="l" defTabSz="4320540" rtl="0" eaLnBrk="1" latinLnBrk="0" hangingPunct="1">
        <a:defRPr kumimoji="1" sz="8500" kern="1200">
          <a:solidFill>
            <a:schemeClr val="tx1"/>
          </a:solidFill>
          <a:latin typeface="+mn-lt"/>
          <a:ea typeface="+mn-ea"/>
          <a:cs typeface="+mn-cs"/>
        </a:defRPr>
      </a:lvl3pPr>
      <a:lvl4pPr marL="6480810" algn="l" defTabSz="4320540" rtl="0" eaLnBrk="1" latinLnBrk="0" hangingPunct="1">
        <a:defRPr kumimoji="1" sz="8500" kern="1200">
          <a:solidFill>
            <a:schemeClr val="tx1"/>
          </a:solidFill>
          <a:latin typeface="+mn-lt"/>
          <a:ea typeface="+mn-ea"/>
          <a:cs typeface="+mn-cs"/>
        </a:defRPr>
      </a:lvl4pPr>
      <a:lvl5pPr marL="8641080" algn="l" defTabSz="4320540" rtl="0" eaLnBrk="1" latinLnBrk="0" hangingPunct="1">
        <a:defRPr kumimoji="1" sz="8500" kern="1200">
          <a:solidFill>
            <a:schemeClr val="tx1"/>
          </a:solidFill>
          <a:latin typeface="+mn-lt"/>
          <a:ea typeface="+mn-ea"/>
          <a:cs typeface="+mn-cs"/>
        </a:defRPr>
      </a:lvl5pPr>
      <a:lvl6pPr marL="10801350" algn="l" defTabSz="4320540" rtl="0" eaLnBrk="1" latinLnBrk="0" hangingPunct="1">
        <a:defRPr kumimoji="1" sz="8500" kern="1200">
          <a:solidFill>
            <a:schemeClr val="tx1"/>
          </a:solidFill>
          <a:latin typeface="+mn-lt"/>
          <a:ea typeface="+mn-ea"/>
          <a:cs typeface="+mn-cs"/>
        </a:defRPr>
      </a:lvl6pPr>
      <a:lvl7pPr marL="12961620" algn="l" defTabSz="4320540" rtl="0" eaLnBrk="1" latinLnBrk="0" hangingPunct="1">
        <a:defRPr kumimoji="1" sz="8500" kern="1200">
          <a:solidFill>
            <a:schemeClr val="tx1"/>
          </a:solidFill>
          <a:latin typeface="+mn-lt"/>
          <a:ea typeface="+mn-ea"/>
          <a:cs typeface="+mn-cs"/>
        </a:defRPr>
      </a:lvl7pPr>
      <a:lvl8pPr marL="15121890" algn="l" defTabSz="4320540" rtl="0" eaLnBrk="1" latinLnBrk="0" hangingPunct="1">
        <a:defRPr kumimoji="1" sz="8500" kern="1200">
          <a:solidFill>
            <a:schemeClr val="tx1"/>
          </a:solidFill>
          <a:latin typeface="+mn-lt"/>
          <a:ea typeface="+mn-ea"/>
          <a:cs typeface="+mn-cs"/>
        </a:defRPr>
      </a:lvl8pPr>
      <a:lvl9pPr marL="17282160" algn="l" defTabSz="4320540" rtl="0" eaLnBrk="1" latinLnBrk="0" hangingPunct="1">
        <a:defRPr kumimoji="1"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30"/>
          <p:cNvGrpSpPr>
            <a:grpSpLocks/>
          </p:cNvGrpSpPr>
          <p:nvPr/>
        </p:nvGrpSpPr>
        <p:grpSpPr bwMode="auto">
          <a:xfrm>
            <a:off x="8137129" y="8000368"/>
            <a:ext cx="9121806" cy="6457040"/>
            <a:chOff x="4427984" y="802215"/>
            <a:chExt cx="4866178" cy="3444383"/>
          </a:xfrm>
        </p:grpSpPr>
        <p:pic>
          <p:nvPicPr>
            <p:cNvPr id="46" name="Picture 3" descr="C:\Users\NBISTAR\Desktop\HNB2.jpg"/>
            <p:cNvPicPr>
              <a:picLocks noChangeAspect="1" noChangeArrowheads="1"/>
            </p:cNvPicPr>
            <p:nvPr/>
          </p:nvPicPr>
          <p:blipFill>
            <a:blip r:embed="rId2" cstate="print"/>
            <a:srcRect/>
            <a:stretch>
              <a:fillRect/>
            </a:stretch>
          </p:blipFill>
          <p:spPr bwMode="auto">
            <a:xfrm>
              <a:off x="4427984" y="881064"/>
              <a:ext cx="4355976" cy="3365534"/>
            </a:xfrm>
            <a:prstGeom prst="rect">
              <a:avLst/>
            </a:prstGeom>
            <a:noFill/>
            <a:ln w="9525">
              <a:noFill/>
              <a:miter lim="800000"/>
              <a:headEnd/>
              <a:tailEnd/>
            </a:ln>
          </p:spPr>
        </p:pic>
        <p:sp>
          <p:nvSpPr>
            <p:cNvPr id="47" name="テキスト ボックス 21"/>
            <p:cNvSpPr txBox="1">
              <a:spLocks noChangeArrowheads="1"/>
            </p:cNvSpPr>
            <p:nvPr/>
          </p:nvSpPr>
          <p:spPr bwMode="auto">
            <a:xfrm>
              <a:off x="8055816" y="802215"/>
              <a:ext cx="770240" cy="301466"/>
            </a:xfrm>
            <a:prstGeom prst="rect">
              <a:avLst/>
            </a:prstGeom>
            <a:noFill/>
            <a:ln w="9525">
              <a:noFill/>
              <a:miter lim="800000"/>
              <a:headEnd/>
              <a:tailEnd/>
            </a:ln>
          </p:spPr>
          <p:txBody>
            <a:bodyPr wrap="none" lIns="72000" tIns="36000" rIns="72000" bIns="36000">
              <a:spAutoFit/>
            </a:bodyPr>
            <a:lstStyle/>
            <a:p>
              <a:r>
                <a:rPr lang="en-US" altLang="ja-JP" sz="3200">
                  <a:latin typeface="Arial" pitchFamily="34" charset="0"/>
                  <a:cs typeface="Arial" pitchFamily="34" charset="0"/>
                </a:rPr>
                <a:t>-200kV</a:t>
              </a:r>
              <a:endParaRPr lang="ja-JP" altLang="en-US" sz="3200">
                <a:latin typeface="Arial" pitchFamily="34" charset="0"/>
                <a:cs typeface="Arial" pitchFamily="34" charset="0"/>
              </a:endParaRPr>
            </a:p>
          </p:txBody>
        </p:sp>
        <p:sp>
          <p:nvSpPr>
            <p:cNvPr id="48" name="テキスト ボックス 22"/>
            <p:cNvSpPr txBox="1">
              <a:spLocks noChangeArrowheads="1"/>
            </p:cNvSpPr>
            <p:nvPr/>
          </p:nvSpPr>
          <p:spPr bwMode="auto">
            <a:xfrm>
              <a:off x="8209538" y="1061880"/>
              <a:ext cx="770240" cy="301466"/>
            </a:xfrm>
            <a:prstGeom prst="rect">
              <a:avLst/>
            </a:prstGeom>
            <a:noFill/>
            <a:ln w="9525">
              <a:noFill/>
              <a:miter lim="800000"/>
              <a:headEnd/>
              <a:tailEnd/>
            </a:ln>
          </p:spPr>
          <p:txBody>
            <a:bodyPr wrap="none" lIns="72000" tIns="36000" rIns="72000" bIns="36000">
              <a:spAutoFit/>
            </a:bodyPr>
            <a:lstStyle/>
            <a:p>
              <a:r>
                <a:rPr lang="en-US" altLang="ja-JP" sz="3200">
                  <a:latin typeface="Arial" pitchFamily="34" charset="0"/>
                  <a:cs typeface="Arial" pitchFamily="34" charset="0"/>
                </a:rPr>
                <a:t>-400kV</a:t>
              </a:r>
              <a:endParaRPr lang="ja-JP" altLang="en-US" sz="3200">
                <a:latin typeface="Arial" pitchFamily="34" charset="0"/>
                <a:cs typeface="Arial" pitchFamily="34" charset="0"/>
              </a:endParaRPr>
            </a:p>
          </p:txBody>
        </p:sp>
        <p:sp>
          <p:nvSpPr>
            <p:cNvPr id="49" name="テキスト ボックス 23"/>
            <p:cNvSpPr txBox="1">
              <a:spLocks noChangeArrowheads="1"/>
            </p:cNvSpPr>
            <p:nvPr/>
          </p:nvSpPr>
          <p:spPr bwMode="auto">
            <a:xfrm>
              <a:off x="8334704" y="1371431"/>
              <a:ext cx="770240" cy="301466"/>
            </a:xfrm>
            <a:prstGeom prst="rect">
              <a:avLst/>
            </a:prstGeom>
            <a:noFill/>
            <a:ln w="9525">
              <a:noFill/>
              <a:miter lim="800000"/>
              <a:headEnd/>
              <a:tailEnd/>
            </a:ln>
          </p:spPr>
          <p:txBody>
            <a:bodyPr wrap="none" lIns="72000" tIns="36000" rIns="72000" bIns="36000">
              <a:spAutoFit/>
            </a:bodyPr>
            <a:lstStyle/>
            <a:p>
              <a:r>
                <a:rPr lang="en-US" altLang="ja-JP" sz="3200" dirty="0">
                  <a:latin typeface="Arial" pitchFamily="34" charset="0"/>
                  <a:cs typeface="Arial" pitchFamily="34" charset="0"/>
                </a:rPr>
                <a:t>-600kV</a:t>
              </a:r>
              <a:endParaRPr lang="ja-JP" altLang="en-US" sz="3200" dirty="0">
                <a:latin typeface="Arial" pitchFamily="34" charset="0"/>
                <a:cs typeface="Arial" pitchFamily="34" charset="0"/>
              </a:endParaRPr>
            </a:p>
          </p:txBody>
        </p:sp>
        <p:sp>
          <p:nvSpPr>
            <p:cNvPr id="50" name="テキスト ボックス 24"/>
            <p:cNvSpPr txBox="1">
              <a:spLocks noChangeArrowheads="1"/>
            </p:cNvSpPr>
            <p:nvPr/>
          </p:nvSpPr>
          <p:spPr bwMode="auto">
            <a:xfrm>
              <a:off x="8523922" y="1619656"/>
              <a:ext cx="770240" cy="301466"/>
            </a:xfrm>
            <a:prstGeom prst="rect">
              <a:avLst/>
            </a:prstGeom>
            <a:noFill/>
            <a:ln w="9525">
              <a:noFill/>
              <a:miter lim="800000"/>
              <a:headEnd/>
              <a:tailEnd/>
            </a:ln>
          </p:spPr>
          <p:txBody>
            <a:bodyPr wrap="none" lIns="72000" tIns="36000" rIns="72000" bIns="36000">
              <a:spAutoFit/>
            </a:bodyPr>
            <a:lstStyle/>
            <a:p>
              <a:r>
                <a:rPr lang="en-US" altLang="ja-JP" sz="3200">
                  <a:latin typeface="Arial" pitchFamily="34" charset="0"/>
                  <a:cs typeface="Arial" pitchFamily="34" charset="0"/>
                </a:rPr>
                <a:t>-800kV</a:t>
              </a:r>
              <a:endParaRPr lang="ja-JP" altLang="en-US" sz="3200">
                <a:latin typeface="Arial" pitchFamily="34" charset="0"/>
                <a:cs typeface="Arial" pitchFamily="34" charset="0"/>
              </a:endParaRPr>
            </a:p>
          </p:txBody>
        </p:sp>
        <p:sp>
          <p:nvSpPr>
            <p:cNvPr id="51" name="テキスト ボックス 25"/>
            <p:cNvSpPr txBox="1">
              <a:spLocks noChangeArrowheads="1"/>
            </p:cNvSpPr>
            <p:nvPr/>
          </p:nvSpPr>
          <p:spPr bwMode="auto">
            <a:xfrm>
              <a:off x="8665088" y="1898544"/>
              <a:ext cx="600066" cy="301466"/>
            </a:xfrm>
            <a:prstGeom prst="rect">
              <a:avLst/>
            </a:prstGeom>
            <a:noFill/>
            <a:ln w="9525">
              <a:noFill/>
              <a:miter lim="800000"/>
              <a:headEnd/>
              <a:tailEnd/>
            </a:ln>
          </p:spPr>
          <p:txBody>
            <a:bodyPr wrap="none" lIns="72000" tIns="36000" rIns="72000" bIns="36000">
              <a:spAutoFit/>
            </a:bodyPr>
            <a:lstStyle/>
            <a:p>
              <a:r>
                <a:rPr lang="en-US" altLang="ja-JP" sz="3200" dirty="0">
                  <a:latin typeface="Arial" pitchFamily="34" charset="0"/>
                  <a:cs typeface="Arial" pitchFamily="34" charset="0"/>
                </a:rPr>
                <a:t>-1MV</a:t>
              </a:r>
              <a:endParaRPr lang="ja-JP" altLang="en-US" sz="3200" dirty="0">
                <a:latin typeface="Arial" pitchFamily="34" charset="0"/>
                <a:cs typeface="Arial" pitchFamily="34" charset="0"/>
              </a:endParaRPr>
            </a:p>
          </p:txBody>
        </p:sp>
      </p:grpSp>
      <p:sp>
        <p:nvSpPr>
          <p:cNvPr id="2" name="タイトル 1"/>
          <p:cNvSpPr>
            <a:spLocks noGrp="1"/>
          </p:cNvSpPr>
          <p:nvPr>
            <p:ph type="ctrTitle"/>
          </p:nvPr>
        </p:nvSpPr>
        <p:spPr>
          <a:xfrm>
            <a:off x="0" y="0"/>
            <a:ext cx="32404050" cy="5904956"/>
          </a:xfrm>
          <a:solidFill>
            <a:srgbClr val="0000FF"/>
          </a:solidFill>
        </p:spPr>
        <p:txBody>
          <a:bodyPr>
            <a:normAutofit fontScale="90000"/>
          </a:bodyPr>
          <a:lstStyle/>
          <a:p>
            <a:pPr>
              <a:lnSpc>
                <a:spcPct val="90000"/>
              </a:lnSpc>
            </a:pPr>
            <a:r>
              <a:rPr lang="en-US" altLang="ja-JP" sz="4900" b="1" dirty="0" smtClean="0">
                <a:solidFill>
                  <a:srgbClr val="FF66FF"/>
                </a:solidFill>
                <a:latin typeface="Arial" pitchFamily="34" charset="0"/>
                <a:ea typeface="ＭＳ Ｐゴシック" pitchFamily="50" charset="-128"/>
                <a:cs typeface="Arial" pitchFamily="34" charset="0"/>
              </a:rPr>
              <a:t/>
            </a:r>
            <a:br>
              <a:rPr lang="en-US" altLang="ja-JP" sz="4900" b="1" dirty="0" smtClean="0">
                <a:solidFill>
                  <a:srgbClr val="FF66FF"/>
                </a:solidFill>
                <a:latin typeface="Arial" pitchFamily="34" charset="0"/>
                <a:ea typeface="ＭＳ Ｐゴシック" pitchFamily="50" charset="-128"/>
                <a:cs typeface="Arial" pitchFamily="34" charset="0"/>
              </a:rPr>
            </a:br>
            <a:r>
              <a:rPr lang="en-US" altLang="ja-JP" sz="8000" b="1" dirty="0" smtClean="0">
                <a:solidFill>
                  <a:srgbClr val="FF66FF"/>
                </a:solidFill>
                <a:latin typeface="Arial" pitchFamily="34" charset="0"/>
                <a:ea typeface="ＭＳ Ｐゴシック" pitchFamily="50" charset="-128"/>
                <a:cs typeface="Arial" pitchFamily="34" charset="0"/>
              </a:rPr>
              <a:t>Acceleration of 1 MeV H</a:t>
            </a:r>
            <a:r>
              <a:rPr lang="en-US" altLang="ja-JP" sz="8000" b="1" baseline="30000" dirty="0" smtClean="0">
                <a:solidFill>
                  <a:srgbClr val="FF66FF"/>
                </a:solidFill>
                <a:latin typeface="Arial" pitchFamily="34" charset="0"/>
                <a:ea typeface="ＭＳ Ｐゴシック" pitchFamily="50" charset="-128"/>
                <a:cs typeface="Arial" pitchFamily="34" charset="0"/>
              </a:rPr>
              <a:t>-</a:t>
            </a:r>
            <a:r>
              <a:rPr lang="en-US" altLang="ja-JP" sz="8000" b="1" dirty="0" smtClean="0">
                <a:solidFill>
                  <a:srgbClr val="FF66FF"/>
                </a:solidFill>
                <a:latin typeface="Arial" pitchFamily="34" charset="0"/>
                <a:ea typeface="ＭＳ Ｐゴシック" pitchFamily="50" charset="-128"/>
                <a:cs typeface="Arial" pitchFamily="34" charset="0"/>
              </a:rPr>
              <a:t> ion beams </a:t>
            </a:r>
            <a:br>
              <a:rPr lang="en-US" altLang="ja-JP" sz="8000" b="1" dirty="0" smtClean="0">
                <a:solidFill>
                  <a:srgbClr val="FF66FF"/>
                </a:solidFill>
                <a:latin typeface="Arial" pitchFamily="34" charset="0"/>
                <a:ea typeface="ＭＳ Ｐゴシック" pitchFamily="50" charset="-128"/>
                <a:cs typeface="Arial" pitchFamily="34" charset="0"/>
              </a:rPr>
            </a:br>
            <a:r>
              <a:rPr lang="en-US" altLang="ja-JP" sz="8000" b="1" dirty="0" smtClean="0">
                <a:solidFill>
                  <a:srgbClr val="FF66FF"/>
                </a:solidFill>
                <a:latin typeface="Arial" pitchFamily="34" charset="0"/>
                <a:ea typeface="ＭＳ Ｐゴシック" pitchFamily="50" charset="-128"/>
                <a:cs typeface="Arial" pitchFamily="34" charset="0"/>
              </a:rPr>
              <a:t>at ITER NB relevant high current density</a:t>
            </a:r>
            <a:br>
              <a:rPr lang="en-US" altLang="ja-JP" sz="8000" b="1" dirty="0" smtClean="0">
                <a:solidFill>
                  <a:srgbClr val="FF66FF"/>
                </a:solidFill>
                <a:latin typeface="Arial" pitchFamily="34" charset="0"/>
                <a:ea typeface="ＭＳ Ｐゴシック" pitchFamily="50" charset="-128"/>
                <a:cs typeface="Arial" pitchFamily="34" charset="0"/>
              </a:rPr>
            </a:br>
            <a:r>
              <a:rPr lang="en-US" altLang="ja-JP" sz="4400" b="1" dirty="0" smtClean="0">
                <a:solidFill>
                  <a:schemeClr val="bg1"/>
                </a:solidFill>
                <a:latin typeface="Arial" pitchFamily="34" charset="0"/>
                <a:ea typeface="ＭＳ Ｐゴシック" pitchFamily="50" charset="-128"/>
                <a:cs typeface="Arial" pitchFamily="34" charset="0"/>
              </a:rPr>
              <a:t/>
            </a:r>
            <a:br>
              <a:rPr lang="en-US" altLang="ja-JP" sz="4400" b="1" dirty="0" smtClean="0">
                <a:solidFill>
                  <a:schemeClr val="bg1"/>
                </a:solidFill>
                <a:latin typeface="Arial" pitchFamily="34" charset="0"/>
                <a:ea typeface="ＭＳ Ｐゴシック" pitchFamily="50" charset="-128"/>
                <a:cs typeface="Arial" pitchFamily="34" charset="0"/>
              </a:rPr>
            </a:br>
            <a:r>
              <a:rPr lang="en-US" altLang="ja-JP" sz="5400" b="1" dirty="0" smtClean="0">
                <a:solidFill>
                  <a:schemeClr val="bg1"/>
                </a:solidFill>
                <a:latin typeface="Arial" pitchFamily="34" charset="0"/>
                <a:ea typeface="ＭＳ Ｐゴシック" pitchFamily="50" charset="-128"/>
                <a:cs typeface="Arial" pitchFamily="34" charset="0"/>
              </a:rPr>
              <a:t> </a:t>
            </a:r>
            <a:r>
              <a:rPr lang="en-US" altLang="ja-JP" sz="5400" u="sng" dirty="0" smtClean="0">
                <a:solidFill>
                  <a:schemeClr val="bg1"/>
                </a:solidFill>
                <a:latin typeface="Arial" pitchFamily="34" charset="0"/>
                <a:ea typeface="ＭＳ Ｐゴシック" pitchFamily="50" charset="-128"/>
                <a:cs typeface="Arial" pitchFamily="34" charset="0"/>
              </a:rPr>
              <a:t>Takashi INOUE</a:t>
            </a:r>
            <a:r>
              <a:rPr lang="en-US" altLang="ja-JP" sz="5400" dirty="0" smtClean="0">
                <a:solidFill>
                  <a:schemeClr val="bg1"/>
                </a:solidFill>
                <a:latin typeface="Arial" pitchFamily="34" charset="0"/>
                <a:ea typeface="ＭＳ Ｐゴシック" pitchFamily="50" charset="-128"/>
                <a:cs typeface="Arial" pitchFamily="34" charset="0"/>
              </a:rPr>
              <a:t>, M. Taniguchi, M. Kashiwagi, N. Umeda, H. Tobari, M. Dairaku, </a:t>
            </a:r>
            <a:br>
              <a:rPr lang="en-US" altLang="ja-JP" sz="5400" dirty="0" smtClean="0">
                <a:solidFill>
                  <a:schemeClr val="bg1"/>
                </a:solidFill>
                <a:latin typeface="Arial" pitchFamily="34" charset="0"/>
                <a:ea typeface="ＭＳ Ｐゴシック" pitchFamily="50" charset="-128"/>
                <a:cs typeface="Arial" pitchFamily="34" charset="0"/>
              </a:rPr>
            </a:br>
            <a:r>
              <a:rPr lang="en-US" altLang="ja-JP" sz="5400" dirty="0" smtClean="0">
                <a:solidFill>
                  <a:schemeClr val="bg1"/>
                </a:solidFill>
                <a:latin typeface="Arial" pitchFamily="34" charset="0"/>
                <a:ea typeface="ＭＳ Ｐゴシック" pitchFamily="50" charset="-128"/>
                <a:cs typeface="Arial" pitchFamily="34" charset="0"/>
              </a:rPr>
              <a:t>J. Takemoto, </a:t>
            </a:r>
            <a:r>
              <a:rPr lang="nn-NO" altLang="ja-JP" sz="5400" dirty="0" smtClean="0">
                <a:solidFill>
                  <a:schemeClr val="bg1"/>
                </a:solidFill>
                <a:latin typeface="Arial" pitchFamily="34" charset="0"/>
                <a:ea typeface="ＭＳ Ｐゴシック" pitchFamily="50" charset="-128"/>
                <a:cs typeface="Arial" pitchFamily="34" charset="0"/>
              </a:rPr>
              <a:t>K. Tsuchida, K. Watanabe, T. Yamanaka, A. Kojima, M. Hanada and K. Sakamoto</a:t>
            </a:r>
            <a:r>
              <a:rPr lang="en-US" altLang="ja-JP" sz="5400" b="1" dirty="0" smtClean="0">
                <a:solidFill>
                  <a:schemeClr val="bg1"/>
                </a:solidFill>
                <a:latin typeface="Arial" pitchFamily="34" charset="0"/>
                <a:ea typeface="ＭＳ Ｐゴシック" pitchFamily="50" charset="-128"/>
                <a:cs typeface="Arial" pitchFamily="34" charset="0"/>
              </a:rPr>
              <a:t/>
            </a:r>
            <a:br>
              <a:rPr lang="en-US" altLang="ja-JP" sz="5400" b="1" dirty="0" smtClean="0">
                <a:solidFill>
                  <a:schemeClr val="bg1"/>
                </a:solidFill>
                <a:latin typeface="Arial" pitchFamily="34" charset="0"/>
                <a:ea typeface="ＭＳ Ｐゴシック" pitchFamily="50" charset="-128"/>
                <a:cs typeface="Arial" pitchFamily="34" charset="0"/>
              </a:rPr>
            </a:br>
            <a:r>
              <a:rPr lang="en-US" altLang="ja-JP" sz="2400" b="1" dirty="0" smtClean="0">
                <a:solidFill>
                  <a:schemeClr val="bg1"/>
                </a:solidFill>
                <a:latin typeface="Arial" pitchFamily="34" charset="0"/>
                <a:ea typeface="ＭＳ Ｐゴシック" pitchFamily="50" charset="-128"/>
                <a:cs typeface="Arial" pitchFamily="34" charset="0"/>
              </a:rPr>
              <a:t/>
            </a:r>
            <a:br>
              <a:rPr lang="en-US" altLang="ja-JP" sz="2400" b="1" dirty="0" smtClean="0">
                <a:solidFill>
                  <a:schemeClr val="bg1"/>
                </a:solidFill>
                <a:latin typeface="Arial" pitchFamily="34" charset="0"/>
                <a:ea typeface="ＭＳ Ｐゴシック" pitchFamily="50" charset="-128"/>
                <a:cs typeface="Arial" pitchFamily="34" charset="0"/>
              </a:rPr>
            </a:br>
            <a:r>
              <a:rPr lang="en-US" altLang="ja-JP" sz="6000" dirty="0" smtClean="0">
                <a:solidFill>
                  <a:srgbClr val="FFFF00"/>
                </a:solidFill>
                <a:latin typeface="Arial" pitchFamily="34" charset="0"/>
                <a:ea typeface="ＭＳ Ｐゴシック" pitchFamily="50" charset="-128"/>
                <a:cs typeface="Arial" pitchFamily="34" charset="0"/>
              </a:rPr>
              <a:t>Japan Atomic Energy Agency (JAEA)</a:t>
            </a:r>
            <a:endParaRPr kumimoji="1" lang="ja-JP" altLang="en-US" sz="9600" dirty="0">
              <a:solidFill>
                <a:srgbClr val="FFFF00"/>
              </a:solidFill>
              <a:latin typeface="Arial" pitchFamily="34" charset="0"/>
              <a:cs typeface="Arial" pitchFamily="34" charset="0"/>
            </a:endParaRPr>
          </a:p>
        </p:txBody>
      </p:sp>
      <p:sp>
        <p:nvSpPr>
          <p:cNvPr id="4" name="テキスト ボックス 10"/>
          <p:cNvSpPr txBox="1">
            <a:spLocks noChangeArrowheads="1"/>
          </p:cNvSpPr>
          <p:nvPr/>
        </p:nvSpPr>
        <p:spPr bwMode="auto">
          <a:xfrm>
            <a:off x="3096569" y="0"/>
            <a:ext cx="5892130" cy="1400383"/>
          </a:xfrm>
          <a:prstGeom prst="rect">
            <a:avLst/>
          </a:prstGeom>
          <a:noFill/>
          <a:ln w="9525">
            <a:noFill/>
            <a:miter lim="800000"/>
            <a:headEnd/>
            <a:tailEnd/>
          </a:ln>
        </p:spPr>
        <p:txBody>
          <a:bodyPr wrap="square">
            <a:spAutoFit/>
          </a:bodyPr>
          <a:lstStyle/>
          <a:p>
            <a:r>
              <a:rPr lang="en-US" altLang="ja-JP" dirty="0">
                <a:solidFill>
                  <a:schemeClr val="bg1"/>
                </a:solidFill>
                <a:latin typeface="Arial" pitchFamily="34" charset="0"/>
                <a:cs typeface="Arial" pitchFamily="34" charset="0"/>
              </a:rPr>
              <a:t>FTP/1-2</a:t>
            </a:r>
            <a:endParaRPr lang="ja-JP" altLang="en-US" dirty="0">
              <a:solidFill>
                <a:schemeClr val="bg1"/>
              </a:solidFill>
              <a:latin typeface="Arial" pitchFamily="34" charset="0"/>
              <a:cs typeface="Arial" pitchFamily="34" charset="0"/>
            </a:endParaRPr>
          </a:p>
        </p:txBody>
      </p:sp>
      <p:pic>
        <p:nvPicPr>
          <p:cNvPr id="5" name="Picture 33"/>
          <p:cNvPicPr>
            <a:picLocks noChangeAspect="1" noChangeArrowheads="1"/>
          </p:cNvPicPr>
          <p:nvPr/>
        </p:nvPicPr>
        <p:blipFill>
          <a:blip r:embed="rId3" cstate="print"/>
          <a:srcRect/>
          <a:stretch>
            <a:fillRect/>
          </a:stretch>
        </p:blipFill>
        <p:spPr bwMode="auto">
          <a:xfrm>
            <a:off x="2520505" y="1368452"/>
            <a:ext cx="3600400" cy="1774499"/>
          </a:xfrm>
          <a:prstGeom prst="rect">
            <a:avLst/>
          </a:prstGeom>
          <a:noFill/>
          <a:ln w="9525">
            <a:noFill/>
            <a:miter lim="800000"/>
            <a:headEnd/>
            <a:tailEnd/>
          </a:ln>
        </p:spPr>
      </p:pic>
      <p:sp>
        <p:nvSpPr>
          <p:cNvPr id="6" name="Text Box 251"/>
          <p:cNvSpPr txBox="1">
            <a:spLocks noChangeArrowheads="1"/>
          </p:cNvSpPr>
          <p:nvPr/>
        </p:nvSpPr>
        <p:spPr bwMode="auto">
          <a:xfrm>
            <a:off x="22250697" y="0"/>
            <a:ext cx="9217249" cy="1068168"/>
          </a:xfrm>
          <a:prstGeom prst="rect">
            <a:avLst/>
          </a:prstGeom>
          <a:noFill/>
          <a:ln w="9525">
            <a:noFill/>
            <a:miter lim="800000"/>
            <a:headEnd/>
            <a:tailEnd/>
          </a:ln>
        </p:spPr>
        <p:txBody>
          <a:bodyPr wrap="square" lIns="82479" tIns="41239" rIns="82479" bIns="41239">
            <a:spAutoFit/>
          </a:bodyPr>
          <a:lstStyle/>
          <a:p>
            <a:pPr algn="r" defTabSz="825500"/>
            <a:r>
              <a:rPr lang="en-US" altLang="ja-JP" sz="3200" b="1" dirty="0" smtClean="0">
                <a:solidFill>
                  <a:srgbClr val="FF0000"/>
                </a:solidFill>
                <a:latin typeface="Arial" pitchFamily="34" charset="0"/>
                <a:cs typeface="Arial" pitchFamily="34" charset="0"/>
              </a:rPr>
              <a:t>24 </a:t>
            </a:r>
            <a:r>
              <a:rPr lang="en-US" altLang="ja-JP" sz="3200" b="1" smtClean="0">
                <a:solidFill>
                  <a:srgbClr val="FF0000"/>
                </a:solidFill>
                <a:latin typeface="Arial" pitchFamily="34" charset="0"/>
                <a:cs typeface="Arial" pitchFamily="34" charset="0"/>
              </a:rPr>
              <a:t>th</a:t>
            </a:r>
            <a:r>
              <a:rPr lang="en-US" altLang="ja-JP" sz="3200" b="1" dirty="0" smtClean="0">
                <a:solidFill>
                  <a:srgbClr val="FF0000"/>
                </a:solidFill>
                <a:latin typeface="Arial" pitchFamily="34" charset="0"/>
                <a:cs typeface="Arial" pitchFamily="34" charset="0"/>
              </a:rPr>
              <a:t> </a:t>
            </a:r>
            <a:r>
              <a:rPr lang="en-US" altLang="ja-JP" sz="3200" b="1" dirty="0">
                <a:solidFill>
                  <a:srgbClr val="FF0000"/>
                </a:solidFill>
                <a:latin typeface="Arial" pitchFamily="34" charset="0"/>
                <a:cs typeface="Arial" pitchFamily="34" charset="0"/>
              </a:rPr>
              <a:t>IAEA Fusion Energy Conference</a:t>
            </a:r>
          </a:p>
          <a:p>
            <a:pPr algn="r" defTabSz="825500"/>
            <a:r>
              <a:rPr lang="en-US" altLang="ja-JP" sz="3200" b="1" dirty="0" smtClean="0">
                <a:solidFill>
                  <a:srgbClr val="FF0000"/>
                </a:solidFill>
                <a:latin typeface="Arial" pitchFamily="34" charset="0"/>
                <a:cs typeface="Arial" pitchFamily="34" charset="0"/>
              </a:rPr>
              <a:t>San Diego, CA, USA, </a:t>
            </a:r>
            <a:r>
              <a:rPr lang="en-US" altLang="ja-JP" sz="2800" b="1" dirty="0" smtClean="0">
                <a:solidFill>
                  <a:srgbClr val="FF0000"/>
                </a:solidFill>
                <a:latin typeface="Arial" pitchFamily="34" charset="0"/>
                <a:cs typeface="Arial" pitchFamily="34" charset="0"/>
              </a:rPr>
              <a:t>October</a:t>
            </a:r>
            <a:r>
              <a:rPr lang="en-US" altLang="ja-JP" sz="3200" b="1" dirty="0" smtClean="0">
                <a:solidFill>
                  <a:srgbClr val="FF0000"/>
                </a:solidFill>
                <a:latin typeface="Arial" pitchFamily="34" charset="0"/>
                <a:cs typeface="Arial" pitchFamily="34" charset="0"/>
              </a:rPr>
              <a:t> 8-12, 2012</a:t>
            </a:r>
            <a:endParaRPr lang="en-US" altLang="ja-JP" sz="3200" b="1" dirty="0">
              <a:solidFill>
                <a:srgbClr val="FF0000"/>
              </a:solidFill>
              <a:latin typeface="Arial" pitchFamily="34" charset="0"/>
              <a:cs typeface="Arial" pitchFamily="34" charset="0"/>
            </a:endParaRPr>
          </a:p>
        </p:txBody>
      </p:sp>
      <p:pic>
        <p:nvPicPr>
          <p:cNvPr id="43" name="Picture 2" descr="C:\Documents and Settings\inoue\デスクトップ\1209Attach\NBI全体図.jpg"/>
          <p:cNvPicPr>
            <a:picLocks noChangeAspect="1" noChangeArrowheads="1"/>
          </p:cNvPicPr>
          <p:nvPr/>
        </p:nvPicPr>
        <p:blipFill>
          <a:blip r:embed="rId4" cstate="print"/>
          <a:srcRect/>
          <a:stretch>
            <a:fillRect/>
          </a:stretch>
        </p:blipFill>
        <p:spPr bwMode="auto">
          <a:xfrm>
            <a:off x="648297" y="12961740"/>
            <a:ext cx="7522303" cy="4784756"/>
          </a:xfrm>
          <a:prstGeom prst="rect">
            <a:avLst/>
          </a:prstGeom>
          <a:noFill/>
          <a:ln w="9525">
            <a:noFill/>
            <a:miter lim="800000"/>
            <a:headEnd/>
            <a:tailEnd/>
          </a:ln>
        </p:spPr>
      </p:pic>
      <p:sp>
        <p:nvSpPr>
          <p:cNvPr id="44" name="正方形/長方形 43"/>
          <p:cNvSpPr/>
          <p:nvPr/>
        </p:nvSpPr>
        <p:spPr>
          <a:xfrm>
            <a:off x="792313" y="7545103"/>
            <a:ext cx="7344816" cy="539772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latin typeface="Arial" pitchFamily="34" charset="0"/>
              <a:cs typeface="Arial" pitchFamily="34" charset="0"/>
            </a:endParaRPr>
          </a:p>
        </p:txBody>
      </p:sp>
      <p:sp>
        <p:nvSpPr>
          <p:cNvPr id="52" name="正方形/長方形 51"/>
          <p:cNvSpPr/>
          <p:nvPr/>
        </p:nvSpPr>
        <p:spPr>
          <a:xfrm>
            <a:off x="8065121" y="14293752"/>
            <a:ext cx="9001000" cy="4716660"/>
          </a:xfrm>
          <a:prstGeom prst="rect">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latin typeface="Arial" pitchFamily="34" charset="0"/>
              <a:cs typeface="Arial" pitchFamily="34" charset="0"/>
            </a:endParaRPr>
          </a:p>
        </p:txBody>
      </p:sp>
      <p:sp>
        <p:nvSpPr>
          <p:cNvPr id="53" name="テキスト ボックス 7"/>
          <p:cNvSpPr txBox="1">
            <a:spLocks noChangeArrowheads="1"/>
          </p:cNvSpPr>
          <p:nvPr/>
        </p:nvSpPr>
        <p:spPr bwMode="auto">
          <a:xfrm>
            <a:off x="8867272" y="7461787"/>
            <a:ext cx="4085587" cy="565146"/>
          </a:xfrm>
          <a:prstGeom prst="rect">
            <a:avLst/>
          </a:prstGeom>
          <a:solidFill>
            <a:schemeClr val="accent3">
              <a:lumMod val="40000"/>
              <a:lumOff val="60000"/>
            </a:schemeClr>
          </a:solidFill>
          <a:ln w="9525">
            <a:solidFill>
              <a:srgbClr val="00B050"/>
            </a:solidFill>
            <a:miter lim="800000"/>
            <a:headEnd/>
            <a:tailEnd/>
          </a:ln>
        </p:spPr>
        <p:txBody>
          <a:bodyPr wrap="none" lIns="72000" tIns="36000" rIns="72000" bIns="36000">
            <a:spAutoFit/>
          </a:bodyPr>
          <a:lstStyle/>
          <a:p>
            <a:r>
              <a:rPr lang="en-US" altLang="ja-JP" sz="3200">
                <a:latin typeface="Arial" pitchFamily="34" charset="0"/>
                <a:cs typeface="Arial" pitchFamily="34" charset="0"/>
              </a:rPr>
              <a:t>1 MV insulating trans.</a:t>
            </a:r>
            <a:endParaRPr lang="ja-JP" altLang="en-US" sz="3200">
              <a:latin typeface="Arial" pitchFamily="34" charset="0"/>
              <a:cs typeface="Arial" pitchFamily="34" charset="0"/>
            </a:endParaRPr>
          </a:p>
        </p:txBody>
      </p:sp>
      <p:cxnSp>
        <p:nvCxnSpPr>
          <p:cNvPr id="54" name="直線矢印コネクタ 53"/>
          <p:cNvCxnSpPr/>
          <p:nvPr/>
        </p:nvCxnSpPr>
        <p:spPr>
          <a:xfrm flipH="1">
            <a:off x="9176734" y="12133470"/>
            <a:ext cx="5939287" cy="1821064"/>
          </a:xfrm>
          <a:prstGeom prst="straightConnector1">
            <a:avLst/>
          </a:prstGeom>
          <a:ln>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5" name="テキスト ボックス 6"/>
          <p:cNvSpPr txBox="1">
            <a:spLocks noChangeArrowheads="1"/>
          </p:cNvSpPr>
          <p:nvPr/>
        </p:nvSpPr>
        <p:spPr bwMode="auto">
          <a:xfrm>
            <a:off x="12086276" y="12809162"/>
            <a:ext cx="981359" cy="584775"/>
          </a:xfrm>
          <a:prstGeom prst="rect">
            <a:avLst/>
          </a:prstGeom>
          <a:noFill/>
          <a:ln w="9525">
            <a:noFill/>
            <a:miter lim="800000"/>
            <a:headEnd/>
            <a:tailEnd/>
          </a:ln>
          <a:scene3d>
            <a:camera prst="orthographicFront">
              <a:rot lat="0" lon="0" rev="960000"/>
            </a:camera>
            <a:lightRig rig="threePt" dir="t"/>
          </a:scene3d>
        </p:spPr>
        <p:txBody>
          <a:bodyPr wrap="none">
            <a:spAutoFit/>
          </a:bodyPr>
          <a:lstStyle/>
          <a:p>
            <a:pPr algn="ctr">
              <a:defRPr/>
            </a:pPr>
            <a:r>
              <a:rPr lang="en-US" altLang="ja-JP" sz="3200" dirty="0">
                <a:latin typeface="Arial" pitchFamily="34" charset="0"/>
                <a:cs typeface="Arial" pitchFamily="34" charset="0"/>
              </a:rPr>
              <a:t>90m</a:t>
            </a:r>
            <a:endParaRPr lang="ja-JP" altLang="en-US" sz="3200" dirty="0">
              <a:latin typeface="Arial" pitchFamily="34" charset="0"/>
              <a:cs typeface="Arial" pitchFamily="34" charset="0"/>
            </a:endParaRPr>
          </a:p>
        </p:txBody>
      </p:sp>
      <p:cxnSp>
        <p:nvCxnSpPr>
          <p:cNvPr id="56" name="直線コネクタ 55"/>
          <p:cNvCxnSpPr/>
          <p:nvPr/>
        </p:nvCxnSpPr>
        <p:spPr>
          <a:xfrm flipH="1" flipV="1">
            <a:off x="8905955" y="13350487"/>
            <a:ext cx="407656" cy="80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14577439" y="11324108"/>
            <a:ext cx="672484" cy="946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7"/>
          <p:cNvSpPr txBox="1">
            <a:spLocks noChangeArrowheads="1"/>
          </p:cNvSpPr>
          <p:nvPr/>
        </p:nvSpPr>
        <p:spPr bwMode="auto">
          <a:xfrm>
            <a:off x="13226519" y="7458810"/>
            <a:ext cx="2809597" cy="565146"/>
          </a:xfrm>
          <a:prstGeom prst="rect">
            <a:avLst/>
          </a:prstGeom>
          <a:solidFill>
            <a:schemeClr val="accent3">
              <a:lumMod val="40000"/>
              <a:lumOff val="60000"/>
            </a:schemeClr>
          </a:solidFill>
          <a:ln w="9525">
            <a:solidFill>
              <a:srgbClr val="00B050"/>
            </a:solidFill>
            <a:miter lim="800000"/>
            <a:headEnd/>
            <a:tailEnd/>
          </a:ln>
        </p:spPr>
        <p:txBody>
          <a:bodyPr wrap="none" lIns="72000" tIns="36000" rIns="72000" bIns="36000">
            <a:spAutoFit/>
          </a:bodyPr>
          <a:lstStyle/>
          <a:p>
            <a:r>
              <a:rPr lang="en-US" altLang="ja-JP" sz="3200" dirty="0">
                <a:latin typeface="Arial" pitchFamily="34" charset="0"/>
                <a:cs typeface="Arial" pitchFamily="34" charset="0"/>
              </a:rPr>
              <a:t>DC generators</a:t>
            </a:r>
            <a:endParaRPr lang="ja-JP" altLang="en-US" sz="3200" dirty="0">
              <a:latin typeface="Arial" pitchFamily="34" charset="0"/>
              <a:cs typeface="Arial" pitchFamily="34" charset="0"/>
            </a:endParaRPr>
          </a:p>
        </p:txBody>
      </p:sp>
      <p:sp>
        <p:nvSpPr>
          <p:cNvPr id="59" name="テキスト ボックス 7"/>
          <p:cNvSpPr txBox="1">
            <a:spLocks noChangeArrowheads="1"/>
          </p:cNvSpPr>
          <p:nvPr/>
        </p:nvSpPr>
        <p:spPr bwMode="auto">
          <a:xfrm>
            <a:off x="10945442" y="9705385"/>
            <a:ext cx="1540154" cy="1057588"/>
          </a:xfrm>
          <a:prstGeom prst="rect">
            <a:avLst/>
          </a:prstGeom>
          <a:noFill/>
          <a:ln w="9525">
            <a:noFill/>
            <a:miter lim="800000"/>
            <a:headEnd/>
            <a:tailEnd/>
          </a:ln>
        </p:spPr>
        <p:txBody>
          <a:bodyPr wrap="square" lIns="72000" tIns="36000" rIns="72000" bIns="36000">
            <a:spAutoFit/>
          </a:bodyPr>
          <a:lstStyle/>
          <a:p>
            <a:pPr algn="ctr">
              <a:defRPr/>
            </a:pPr>
            <a:r>
              <a:rPr lang="en-US" altLang="ja-JP" sz="3200" dirty="0">
                <a:solidFill>
                  <a:schemeClr val="tx1">
                    <a:lumMod val="65000"/>
                    <a:lumOff val="35000"/>
                  </a:schemeClr>
                </a:solidFill>
                <a:latin typeface="Arial" pitchFamily="34" charset="0"/>
                <a:cs typeface="Arial" pitchFamily="34" charset="0"/>
              </a:rPr>
              <a:t>HVD1</a:t>
            </a:r>
          </a:p>
          <a:p>
            <a:pPr algn="ctr">
              <a:defRPr/>
            </a:pPr>
            <a:r>
              <a:rPr lang="en-US" altLang="ja-JP" sz="3200" dirty="0">
                <a:solidFill>
                  <a:schemeClr val="tx1">
                    <a:lumMod val="65000"/>
                    <a:lumOff val="35000"/>
                  </a:schemeClr>
                </a:solidFill>
                <a:latin typeface="Arial" pitchFamily="34" charset="0"/>
                <a:cs typeface="Arial" pitchFamily="34" charset="0"/>
              </a:rPr>
              <a:t>(EU)</a:t>
            </a:r>
            <a:endParaRPr lang="ja-JP" altLang="en-US" sz="3200" dirty="0">
              <a:solidFill>
                <a:schemeClr val="tx1">
                  <a:lumMod val="65000"/>
                  <a:lumOff val="35000"/>
                </a:schemeClr>
              </a:solidFill>
              <a:latin typeface="Arial" pitchFamily="34" charset="0"/>
              <a:cs typeface="Arial" pitchFamily="34" charset="0"/>
            </a:endParaRPr>
          </a:p>
        </p:txBody>
      </p:sp>
      <p:sp>
        <p:nvSpPr>
          <p:cNvPr id="60" name="テキスト ボックス 7"/>
          <p:cNvSpPr txBox="1">
            <a:spLocks noChangeArrowheads="1"/>
          </p:cNvSpPr>
          <p:nvPr/>
        </p:nvSpPr>
        <p:spPr bwMode="auto">
          <a:xfrm>
            <a:off x="10661880" y="12303556"/>
            <a:ext cx="3318519" cy="565146"/>
          </a:xfrm>
          <a:prstGeom prst="rect">
            <a:avLst/>
          </a:prstGeom>
          <a:solidFill>
            <a:schemeClr val="accent3">
              <a:lumMod val="40000"/>
              <a:lumOff val="60000"/>
            </a:schemeClr>
          </a:solidFill>
          <a:ln w="9525">
            <a:solidFill>
              <a:srgbClr val="00B050"/>
            </a:solidFill>
            <a:miter lim="800000"/>
            <a:headEnd/>
            <a:tailEnd/>
          </a:ln>
          <a:scene3d>
            <a:camera prst="orthographicFront">
              <a:rot lat="0" lon="0" rev="1020000"/>
            </a:camera>
            <a:lightRig rig="threePt" dir="t"/>
          </a:scene3d>
        </p:spPr>
        <p:txBody>
          <a:bodyPr wrap="none" lIns="72000" tIns="36000" rIns="72000" bIns="36000">
            <a:spAutoFit/>
          </a:bodyPr>
          <a:lstStyle/>
          <a:p>
            <a:pPr>
              <a:defRPr/>
            </a:pPr>
            <a:r>
              <a:rPr lang="en-US" altLang="ja-JP" sz="3200" dirty="0">
                <a:latin typeface="Arial" pitchFamily="34" charset="0"/>
                <a:cs typeface="Arial" pitchFamily="34" charset="0"/>
              </a:rPr>
              <a:t>Transmission line</a:t>
            </a:r>
            <a:endParaRPr lang="ja-JP" altLang="en-US" sz="3200" dirty="0">
              <a:latin typeface="Arial" pitchFamily="34" charset="0"/>
              <a:cs typeface="Arial" pitchFamily="34" charset="0"/>
            </a:endParaRPr>
          </a:p>
        </p:txBody>
      </p:sp>
      <p:cxnSp>
        <p:nvCxnSpPr>
          <p:cNvPr id="61" name="直線矢印コネクタ 60"/>
          <p:cNvCxnSpPr>
            <a:stCxn id="53" idx="2"/>
          </p:cNvCxnSpPr>
          <p:nvPr/>
        </p:nvCxnSpPr>
        <p:spPr>
          <a:xfrm>
            <a:off x="10910066" y="8026933"/>
            <a:ext cx="1911772" cy="20831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63" idx="2"/>
          </p:cNvCxnSpPr>
          <p:nvPr/>
        </p:nvCxnSpPr>
        <p:spPr>
          <a:xfrm>
            <a:off x="8901274" y="9278414"/>
            <a:ext cx="604007" cy="34673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7"/>
          <p:cNvSpPr txBox="1">
            <a:spLocks noChangeArrowheads="1"/>
          </p:cNvSpPr>
          <p:nvPr/>
        </p:nvSpPr>
        <p:spPr bwMode="auto">
          <a:xfrm>
            <a:off x="8281145" y="8713268"/>
            <a:ext cx="1240258" cy="565146"/>
          </a:xfrm>
          <a:prstGeom prst="rect">
            <a:avLst/>
          </a:prstGeom>
          <a:solidFill>
            <a:schemeClr val="accent3">
              <a:lumMod val="40000"/>
              <a:lumOff val="60000"/>
            </a:schemeClr>
          </a:solidFill>
          <a:ln w="9525">
            <a:solidFill>
              <a:srgbClr val="00B050"/>
            </a:solidFill>
            <a:miter lim="800000"/>
            <a:headEnd/>
            <a:tailEnd/>
          </a:ln>
        </p:spPr>
        <p:txBody>
          <a:bodyPr wrap="none" lIns="72000" tIns="36000" rIns="72000" bIns="36000">
            <a:spAutoFit/>
          </a:bodyPr>
          <a:lstStyle/>
          <a:p>
            <a:r>
              <a:rPr lang="en-US" altLang="ja-JP" sz="3200">
                <a:latin typeface="Arial" pitchFamily="34" charset="0"/>
                <a:cs typeface="Arial" pitchFamily="34" charset="0"/>
              </a:rPr>
              <a:t>HVD2</a:t>
            </a:r>
            <a:endParaRPr lang="ja-JP" altLang="en-US" sz="3200">
              <a:latin typeface="Arial" pitchFamily="34" charset="0"/>
              <a:cs typeface="Arial" pitchFamily="34" charset="0"/>
            </a:endParaRPr>
          </a:p>
        </p:txBody>
      </p:sp>
      <p:sp>
        <p:nvSpPr>
          <p:cNvPr id="64" name="テキスト ボックス 46"/>
          <p:cNvSpPr txBox="1">
            <a:spLocks noChangeArrowheads="1"/>
          </p:cNvSpPr>
          <p:nvPr/>
        </p:nvSpPr>
        <p:spPr bwMode="auto">
          <a:xfrm>
            <a:off x="792313" y="18002300"/>
            <a:ext cx="6885526" cy="1200329"/>
          </a:xfrm>
          <a:prstGeom prst="rect">
            <a:avLst/>
          </a:prstGeom>
          <a:noFill/>
          <a:ln w="19050">
            <a:noFill/>
            <a:miter lim="800000"/>
            <a:headEnd/>
            <a:tailEnd/>
          </a:ln>
        </p:spPr>
        <p:txBody>
          <a:bodyPr>
            <a:spAutoFit/>
          </a:bodyPr>
          <a:lstStyle/>
          <a:p>
            <a:pPr algn="ctr"/>
            <a:r>
              <a:rPr lang="en-US" altLang="ja-JP" sz="3600" b="1" dirty="0">
                <a:latin typeface="Arial" pitchFamily="34" charset="0"/>
                <a:cs typeface="Arial" pitchFamily="34" charset="0"/>
              </a:rPr>
              <a:t>Procurement arrangement for NBTF signed in Feb. 2012. </a:t>
            </a:r>
            <a:endParaRPr lang="ja-JP" altLang="en-US" sz="3600" b="1" dirty="0">
              <a:latin typeface="Arial" pitchFamily="34" charset="0"/>
              <a:cs typeface="Arial" pitchFamily="34" charset="0"/>
            </a:endParaRPr>
          </a:p>
        </p:txBody>
      </p:sp>
      <p:sp>
        <p:nvSpPr>
          <p:cNvPr id="65" name="テキスト ボックス 36"/>
          <p:cNvSpPr txBox="1">
            <a:spLocks noChangeArrowheads="1"/>
          </p:cNvSpPr>
          <p:nvPr/>
        </p:nvSpPr>
        <p:spPr bwMode="auto">
          <a:xfrm>
            <a:off x="576289" y="6409012"/>
            <a:ext cx="16633848" cy="769441"/>
          </a:xfrm>
          <a:prstGeom prst="rect">
            <a:avLst/>
          </a:prstGeom>
          <a:solidFill>
            <a:srgbClr val="FF0000"/>
          </a:solidFill>
          <a:ln w="9525">
            <a:solidFill>
              <a:srgbClr val="FF0000"/>
            </a:solidFill>
            <a:miter lim="800000"/>
            <a:headEnd/>
            <a:tailEnd/>
          </a:ln>
        </p:spPr>
        <p:txBody>
          <a:bodyPr wrap="square">
            <a:spAutoFit/>
          </a:bodyPr>
          <a:lstStyle/>
          <a:p>
            <a:pPr algn="ctr"/>
            <a:r>
              <a:rPr lang="en-US" altLang="ja-JP" sz="4400" dirty="0" smtClean="0">
                <a:solidFill>
                  <a:schemeClr val="bg1"/>
                </a:solidFill>
                <a:latin typeface="Arial" pitchFamily="34" charset="0"/>
                <a:cs typeface="Arial" pitchFamily="34" charset="0"/>
              </a:rPr>
              <a:t>NBTF / ITER </a:t>
            </a:r>
            <a:r>
              <a:rPr lang="en-US" altLang="ja-JP" sz="4400" dirty="0">
                <a:solidFill>
                  <a:schemeClr val="bg1"/>
                </a:solidFill>
                <a:latin typeface="Arial" pitchFamily="34" charset="0"/>
                <a:cs typeface="Arial" pitchFamily="34" charset="0"/>
              </a:rPr>
              <a:t>NB procurement by JA</a:t>
            </a:r>
            <a:endParaRPr lang="ja-JP" altLang="en-US" sz="4400" dirty="0">
              <a:solidFill>
                <a:schemeClr val="bg1"/>
              </a:solidFill>
              <a:latin typeface="Arial" pitchFamily="34" charset="0"/>
              <a:cs typeface="Arial" pitchFamily="34" charset="0"/>
            </a:endParaRPr>
          </a:p>
        </p:txBody>
      </p:sp>
      <p:pic>
        <p:nvPicPr>
          <p:cNvPr id="67" name="Picture 2" descr="H:\ITER NB資料\１MeV加速器設計\2011-柏木検討資料\CAD\ASSY-side_image1_new-s.jpg"/>
          <p:cNvPicPr>
            <a:picLocks noChangeAspect="1" noChangeArrowheads="1"/>
          </p:cNvPicPr>
          <p:nvPr/>
        </p:nvPicPr>
        <p:blipFill>
          <a:blip r:embed="rId5" cstate="print"/>
          <a:srcRect/>
          <a:stretch>
            <a:fillRect/>
          </a:stretch>
        </p:blipFill>
        <p:spPr bwMode="auto">
          <a:xfrm>
            <a:off x="8497169" y="14905956"/>
            <a:ext cx="3696867" cy="3793269"/>
          </a:xfrm>
          <a:prstGeom prst="rect">
            <a:avLst/>
          </a:prstGeom>
          <a:noFill/>
          <a:scene3d>
            <a:camera prst="orthographicFront">
              <a:rot lat="0" lon="0" rev="15600000"/>
            </a:camera>
            <a:lightRig rig="threePt" dir="t"/>
          </a:scene3d>
        </p:spPr>
      </p:pic>
      <p:pic>
        <p:nvPicPr>
          <p:cNvPr id="69" name="Picture 12"/>
          <p:cNvPicPr>
            <a:picLocks noChangeAspect="1" noChangeArrowheads="1"/>
          </p:cNvPicPr>
          <p:nvPr/>
        </p:nvPicPr>
        <p:blipFill>
          <a:blip r:embed="rId6" cstate="print"/>
          <a:srcRect/>
          <a:stretch>
            <a:fillRect/>
          </a:stretch>
        </p:blipFill>
        <p:spPr bwMode="auto">
          <a:xfrm>
            <a:off x="5184801" y="7921180"/>
            <a:ext cx="2921906" cy="4429052"/>
          </a:xfrm>
          <a:prstGeom prst="rect">
            <a:avLst/>
          </a:prstGeom>
          <a:noFill/>
          <a:ln w="9525">
            <a:noFill/>
            <a:miter lim="800000"/>
            <a:headEnd/>
            <a:tailEnd/>
          </a:ln>
        </p:spPr>
      </p:pic>
      <p:sp>
        <p:nvSpPr>
          <p:cNvPr id="70" name="テキスト ボックス 58"/>
          <p:cNvSpPr txBox="1">
            <a:spLocks noChangeArrowheads="1"/>
          </p:cNvSpPr>
          <p:nvPr/>
        </p:nvSpPr>
        <p:spPr bwMode="auto">
          <a:xfrm>
            <a:off x="1656409" y="13321780"/>
            <a:ext cx="5126948" cy="1569660"/>
          </a:xfrm>
          <a:prstGeom prst="rect">
            <a:avLst/>
          </a:prstGeom>
          <a:noFill/>
          <a:ln w="9525">
            <a:noFill/>
            <a:miter lim="800000"/>
            <a:headEnd/>
            <a:tailEnd/>
          </a:ln>
        </p:spPr>
        <p:txBody>
          <a:bodyPr>
            <a:spAutoFit/>
          </a:bodyPr>
          <a:lstStyle/>
          <a:p>
            <a:pPr algn="ctr"/>
            <a:r>
              <a:rPr lang="en-US" altLang="ja-JP" sz="3200" dirty="0">
                <a:solidFill>
                  <a:srgbClr val="FF0000"/>
                </a:solidFill>
                <a:latin typeface="Arial" pitchFamily="34" charset="0"/>
                <a:cs typeface="Arial" pitchFamily="34" charset="0"/>
              </a:rPr>
              <a:t>ITER NB Injector</a:t>
            </a:r>
          </a:p>
          <a:p>
            <a:pPr algn="ctr"/>
            <a:r>
              <a:rPr lang="en-US" altLang="ja-JP" sz="3200" b="0" dirty="0">
                <a:solidFill>
                  <a:srgbClr val="FF0000"/>
                </a:solidFill>
                <a:latin typeface="Arial" pitchFamily="34" charset="0"/>
                <a:cs typeface="Arial" pitchFamily="34" charset="0"/>
              </a:rPr>
              <a:t>16.5 MW D</a:t>
            </a:r>
            <a:r>
              <a:rPr lang="en-US" altLang="ja-JP" sz="3200" b="0" baseline="30000" dirty="0">
                <a:solidFill>
                  <a:srgbClr val="FF0000"/>
                </a:solidFill>
                <a:latin typeface="Arial" pitchFamily="34" charset="0"/>
                <a:cs typeface="Arial" pitchFamily="34" charset="0"/>
              </a:rPr>
              <a:t>0</a:t>
            </a:r>
            <a:r>
              <a:rPr lang="en-US" altLang="ja-JP" sz="3200" b="0" dirty="0">
                <a:solidFill>
                  <a:srgbClr val="FF0000"/>
                </a:solidFill>
                <a:latin typeface="Arial" pitchFamily="34" charset="0"/>
                <a:cs typeface="Arial" pitchFamily="34" charset="0"/>
              </a:rPr>
              <a:t> </a:t>
            </a:r>
            <a:endParaRPr lang="en-US" altLang="ja-JP" sz="3200" b="0" dirty="0" smtClean="0">
              <a:solidFill>
                <a:srgbClr val="FF0000"/>
              </a:solidFill>
              <a:latin typeface="Arial" pitchFamily="34" charset="0"/>
              <a:cs typeface="Arial" pitchFamily="34" charset="0"/>
            </a:endParaRPr>
          </a:p>
          <a:p>
            <a:pPr algn="ctr"/>
            <a:r>
              <a:rPr lang="en-US" altLang="ja-JP" sz="3200" b="0" dirty="0" smtClean="0">
                <a:solidFill>
                  <a:srgbClr val="FF0000"/>
                </a:solidFill>
                <a:latin typeface="Arial" pitchFamily="34" charset="0"/>
                <a:cs typeface="Arial" pitchFamily="34" charset="0"/>
              </a:rPr>
              <a:t>at </a:t>
            </a:r>
            <a:r>
              <a:rPr lang="en-US" altLang="ja-JP" sz="3200" b="0" dirty="0">
                <a:solidFill>
                  <a:srgbClr val="FF0000"/>
                </a:solidFill>
                <a:latin typeface="Arial" pitchFamily="34" charset="0"/>
                <a:cs typeface="Arial" pitchFamily="34" charset="0"/>
              </a:rPr>
              <a:t>1 MeV for 1 hour </a:t>
            </a:r>
          </a:p>
        </p:txBody>
      </p:sp>
      <p:cxnSp>
        <p:nvCxnSpPr>
          <p:cNvPr id="71" name="直線コネクタ 70"/>
          <p:cNvCxnSpPr/>
          <p:nvPr/>
        </p:nvCxnSpPr>
        <p:spPr>
          <a:xfrm>
            <a:off x="7129017" y="13393788"/>
            <a:ext cx="1643035" cy="49528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7129017" y="13321780"/>
            <a:ext cx="3075" cy="1386766"/>
          </a:xfrm>
          <a:prstGeom prst="line">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5638143" y="15718912"/>
            <a:ext cx="1214740" cy="1079769"/>
          </a:xfrm>
          <a:prstGeom prst="roundRect">
            <a:avLst/>
          </a:prstGeom>
          <a:noFill/>
          <a:ln w="28575">
            <a:solidFill>
              <a:srgbClr val="FF0000"/>
            </a:solidFill>
            <a:prstDash val="sysDash"/>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74" name="角丸四角形 73"/>
          <p:cNvSpPr/>
          <p:nvPr/>
        </p:nvSpPr>
        <p:spPr>
          <a:xfrm>
            <a:off x="6624961" y="14689932"/>
            <a:ext cx="1080142" cy="148482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cxnSp>
        <p:nvCxnSpPr>
          <p:cNvPr id="75" name="直線コネクタ 74"/>
          <p:cNvCxnSpPr/>
          <p:nvPr/>
        </p:nvCxnSpPr>
        <p:spPr>
          <a:xfrm flipH="1" flipV="1">
            <a:off x="7016452" y="16317156"/>
            <a:ext cx="2431062" cy="136877"/>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テキスト ボックス 72"/>
          <p:cNvSpPr txBox="1">
            <a:spLocks noChangeArrowheads="1"/>
          </p:cNvSpPr>
          <p:nvPr/>
        </p:nvSpPr>
        <p:spPr bwMode="auto">
          <a:xfrm>
            <a:off x="12313593" y="13465796"/>
            <a:ext cx="4724370" cy="646331"/>
          </a:xfrm>
          <a:prstGeom prst="rect">
            <a:avLst/>
          </a:prstGeom>
          <a:solidFill>
            <a:schemeClr val="accent3">
              <a:lumMod val="40000"/>
              <a:lumOff val="60000"/>
            </a:schemeClr>
          </a:solidFill>
          <a:ln w="25400">
            <a:solidFill>
              <a:srgbClr val="00B050"/>
            </a:solidFill>
            <a:miter lim="800000"/>
            <a:headEnd/>
            <a:tailEnd/>
          </a:ln>
        </p:spPr>
        <p:txBody>
          <a:bodyPr wrap="none">
            <a:spAutoFit/>
          </a:bodyPr>
          <a:lstStyle/>
          <a:p>
            <a:r>
              <a:rPr lang="en-US" altLang="ja-JP" sz="3600" dirty="0">
                <a:latin typeface="Arial" pitchFamily="34" charset="0"/>
                <a:cs typeface="Arial" pitchFamily="34" charset="0"/>
              </a:rPr>
              <a:t>1 MV dc power supply</a:t>
            </a:r>
            <a:endParaRPr lang="ja-JP" altLang="en-US" sz="3600" dirty="0">
              <a:latin typeface="Arial" pitchFamily="34" charset="0"/>
              <a:cs typeface="Arial" pitchFamily="34" charset="0"/>
            </a:endParaRPr>
          </a:p>
        </p:txBody>
      </p:sp>
      <p:cxnSp>
        <p:nvCxnSpPr>
          <p:cNvPr id="77" name="直線コネクタ 76"/>
          <p:cNvCxnSpPr/>
          <p:nvPr/>
        </p:nvCxnSpPr>
        <p:spPr>
          <a:xfrm>
            <a:off x="8772053" y="13350487"/>
            <a:ext cx="0" cy="53858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12313593" y="14473908"/>
            <a:ext cx="4639553" cy="4524315"/>
          </a:xfrm>
          <a:prstGeom prst="rect">
            <a:avLst/>
          </a:prstGeom>
          <a:noFill/>
        </p:spPr>
        <p:txBody>
          <a:bodyPr wrap="square">
            <a:spAutoFit/>
          </a:bodyPr>
          <a:lstStyle/>
          <a:p>
            <a:pPr fontAlgn="auto">
              <a:spcBef>
                <a:spcPts val="0"/>
              </a:spcBef>
              <a:spcAft>
                <a:spcPts val="0"/>
              </a:spcAft>
              <a:defRPr/>
            </a:pPr>
            <a:r>
              <a:rPr lang="en-US" altLang="ja-JP" sz="3600" dirty="0">
                <a:solidFill>
                  <a:srgbClr val="FF0000"/>
                </a:solidFill>
                <a:latin typeface="Arial" pitchFamily="34" charset="0"/>
                <a:cs typeface="Arial" pitchFamily="34" charset="0"/>
              </a:rPr>
              <a:t>MAMuG </a:t>
            </a:r>
            <a:r>
              <a:rPr kumimoji="0" lang="en-US" altLang="ja-JP" sz="3600" dirty="0" smtClean="0">
                <a:solidFill>
                  <a:srgbClr val="FF0000"/>
                </a:solidFill>
                <a:latin typeface="Arial" pitchFamily="34" charset="0"/>
                <a:ea typeface="ＭＳ Ｐゴシック" charset="-128"/>
                <a:cs typeface="Arial" pitchFamily="34" charset="0"/>
              </a:rPr>
              <a:t>accelerator</a:t>
            </a:r>
          </a:p>
          <a:p>
            <a:pPr fontAlgn="auto">
              <a:spcBef>
                <a:spcPts val="0"/>
              </a:spcBef>
              <a:spcAft>
                <a:spcPts val="0"/>
              </a:spcAft>
              <a:defRPr/>
            </a:pPr>
            <a:endParaRPr kumimoji="0" lang="en-US" altLang="ja-JP" sz="3600" dirty="0">
              <a:solidFill>
                <a:srgbClr val="FF0000"/>
              </a:solidFill>
              <a:latin typeface="Arial" pitchFamily="34" charset="0"/>
              <a:ea typeface="ＭＳ Ｐゴシック" charset="-128"/>
              <a:cs typeface="Arial" pitchFamily="34" charset="0"/>
            </a:endParaRPr>
          </a:p>
          <a:p>
            <a:pPr marL="447675" indent="-180975" fontAlgn="auto">
              <a:spcBef>
                <a:spcPts val="0"/>
              </a:spcBef>
              <a:spcAft>
                <a:spcPts val="0"/>
              </a:spcAft>
              <a:buFont typeface="Arial" pitchFamily="34" charset="0"/>
              <a:buChar char="•"/>
              <a:defRPr/>
            </a:pPr>
            <a:r>
              <a:rPr kumimoji="0" lang="en-US" altLang="ja-JP" sz="3600" dirty="0" smtClean="0">
                <a:solidFill>
                  <a:schemeClr val="tx2"/>
                </a:solidFill>
                <a:latin typeface="Arial" pitchFamily="34" charset="0"/>
                <a:ea typeface="ＭＳ Ｐゴシック" charset="-128"/>
                <a:cs typeface="Arial" pitchFamily="34" charset="0"/>
              </a:rPr>
              <a:t>Large </a:t>
            </a:r>
            <a:r>
              <a:rPr kumimoji="0" lang="en-US" altLang="ja-JP" sz="3600" dirty="0">
                <a:solidFill>
                  <a:schemeClr val="tx2"/>
                </a:solidFill>
                <a:latin typeface="Arial" pitchFamily="34" charset="0"/>
                <a:ea typeface="ＭＳ Ｐゴシック" charset="-128"/>
                <a:cs typeface="Arial" pitchFamily="34" charset="0"/>
              </a:rPr>
              <a:t>electrostatic accelerator </a:t>
            </a:r>
          </a:p>
          <a:p>
            <a:pPr marL="447675" indent="-180975" fontAlgn="auto">
              <a:spcBef>
                <a:spcPts val="0"/>
              </a:spcBef>
              <a:spcAft>
                <a:spcPts val="0"/>
              </a:spcAft>
              <a:buFont typeface="Arial" pitchFamily="34" charset="0"/>
              <a:buChar char="•"/>
              <a:defRPr/>
            </a:pPr>
            <a:r>
              <a:rPr lang="en-US" altLang="ja-JP" sz="3600" dirty="0" err="1">
                <a:solidFill>
                  <a:schemeClr val="tx2"/>
                </a:solidFill>
                <a:latin typeface="Arial" pitchFamily="34" charset="0"/>
                <a:cs typeface="Arial" pitchFamily="34" charset="0"/>
              </a:rPr>
              <a:t>Multiaperture</a:t>
            </a:r>
            <a:endParaRPr lang="en-US" altLang="ja-JP" sz="3600" dirty="0">
              <a:solidFill>
                <a:schemeClr val="tx2"/>
              </a:solidFill>
              <a:latin typeface="Arial" pitchFamily="34" charset="0"/>
              <a:cs typeface="Arial" pitchFamily="34" charset="0"/>
            </a:endParaRPr>
          </a:p>
          <a:p>
            <a:pPr marL="447675" indent="-180975" fontAlgn="auto">
              <a:spcBef>
                <a:spcPts val="0"/>
              </a:spcBef>
              <a:spcAft>
                <a:spcPts val="0"/>
              </a:spcAft>
              <a:buFont typeface="Arial" pitchFamily="34" charset="0"/>
              <a:buChar char="•"/>
              <a:defRPr/>
            </a:pPr>
            <a:r>
              <a:rPr lang="en-US" altLang="ja-JP" sz="3600" dirty="0" err="1">
                <a:solidFill>
                  <a:schemeClr val="tx2"/>
                </a:solidFill>
                <a:latin typeface="Arial" pitchFamily="34" charset="0"/>
                <a:cs typeface="Arial" pitchFamily="34" charset="0"/>
              </a:rPr>
              <a:t>Multigrid</a:t>
            </a:r>
            <a:endParaRPr lang="en-US" altLang="ja-JP" sz="3600" dirty="0">
              <a:solidFill>
                <a:schemeClr val="tx2"/>
              </a:solidFill>
              <a:latin typeface="Arial" pitchFamily="34" charset="0"/>
              <a:cs typeface="Arial" pitchFamily="34" charset="0"/>
            </a:endParaRPr>
          </a:p>
          <a:p>
            <a:pPr marL="447675" indent="-180975" fontAlgn="auto">
              <a:spcBef>
                <a:spcPts val="0"/>
              </a:spcBef>
              <a:spcAft>
                <a:spcPts val="0"/>
              </a:spcAft>
              <a:buFont typeface="Arial" pitchFamily="34" charset="0"/>
              <a:buChar char="•"/>
              <a:defRPr/>
            </a:pPr>
            <a:r>
              <a:rPr kumimoji="0" lang="en-US" altLang="ja-JP" sz="3600" dirty="0">
                <a:solidFill>
                  <a:srgbClr val="FF0000"/>
                </a:solidFill>
                <a:latin typeface="Arial" pitchFamily="34" charset="0"/>
                <a:ea typeface="ＭＳ Ｐゴシック" charset="-128"/>
                <a:cs typeface="Arial" pitchFamily="34" charset="0"/>
              </a:rPr>
              <a:t>1 MeV, 40 A D</a:t>
            </a:r>
            <a:r>
              <a:rPr kumimoji="0" lang="en-US" altLang="ja-JP" sz="3600" baseline="30000" dirty="0">
                <a:solidFill>
                  <a:srgbClr val="FF0000"/>
                </a:solidFill>
                <a:latin typeface="Arial" pitchFamily="34" charset="0"/>
                <a:ea typeface="ＭＳ Ｐゴシック" charset="-128"/>
                <a:cs typeface="Arial" pitchFamily="34" charset="0"/>
              </a:rPr>
              <a:t>-</a:t>
            </a:r>
            <a:r>
              <a:rPr kumimoji="0" lang="en-US" altLang="ja-JP" sz="3600" dirty="0">
                <a:solidFill>
                  <a:srgbClr val="FF0000"/>
                </a:solidFill>
                <a:latin typeface="Arial" pitchFamily="34" charset="0"/>
                <a:ea typeface="ＭＳ Ｐゴシック" charset="-128"/>
                <a:cs typeface="Arial" pitchFamily="34" charset="0"/>
              </a:rPr>
              <a:t> ion beams at </a:t>
            </a:r>
            <a:r>
              <a:rPr kumimoji="0" lang="en-US" altLang="ja-JP" sz="3600" dirty="0" smtClean="0">
                <a:solidFill>
                  <a:srgbClr val="FF0000"/>
                </a:solidFill>
                <a:latin typeface="Arial" pitchFamily="34" charset="0"/>
                <a:ea typeface="ＭＳ Ｐゴシック" charset="-128"/>
                <a:cs typeface="Arial" pitchFamily="34" charset="0"/>
              </a:rPr>
              <a:t>200A/m</a:t>
            </a:r>
            <a:r>
              <a:rPr kumimoji="0" lang="en-US" altLang="ja-JP" sz="3600" baseline="30000" dirty="0" smtClean="0">
                <a:solidFill>
                  <a:srgbClr val="FF0000"/>
                </a:solidFill>
                <a:latin typeface="Arial" pitchFamily="34" charset="0"/>
                <a:ea typeface="ＭＳ Ｐゴシック" charset="-128"/>
                <a:cs typeface="Arial" pitchFamily="34" charset="0"/>
              </a:rPr>
              <a:t>2</a:t>
            </a:r>
            <a:r>
              <a:rPr kumimoji="0" lang="en-US" altLang="ja-JP" sz="3600" dirty="0" smtClean="0">
                <a:solidFill>
                  <a:schemeClr val="tx2"/>
                </a:solidFill>
                <a:latin typeface="Arial" pitchFamily="34" charset="0"/>
                <a:ea typeface="ＭＳ Ｐゴシック" charset="-128"/>
                <a:cs typeface="Arial" pitchFamily="34" charset="0"/>
              </a:rPr>
              <a:t> </a:t>
            </a:r>
            <a:endParaRPr kumimoji="0" lang="ja-JP" altLang="en-US" sz="3600" dirty="0">
              <a:solidFill>
                <a:schemeClr val="tx2"/>
              </a:solidFill>
              <a:latin typeface="Arial" pitchFamily="34" charset="0"/>
              <a:ea typeface="ＭＳ Ｐゴシック" charset="-128"/>
              <a:cs typeface="Arial" pitchFamily="34" charset="0"/>
            </a:endParaRPr>
          </a:p>
        </p:txBody>
      </p:sp>
      <p:sp>
        <p:nvSpPr>
          <p:cNvPr id="80" name="テキスト ボックス 39"/>
          <p:cNvSpPr txBox="1">
            <a:spLocks noChangeArrowheads="1"/>
          </p:cNvSpPr>
          <p:nvPr/>
        </p:nvSpPr>
        <p:spPr bwMode="auto">
          <a:xfrm>
            <a:off x="864321" y="12241660"/>
            <a:ext cx="7479933" cy="584775"/>
          </a:xfrm>
          <a:prstGeom prst="rect">
            <a:avLst/>
          </a:prstGeom>
          <a:noFill/>
          <a:ln w="9525">
            <a:noFill/>
            <a:miter lim="800000"/>
            <a:headEnd/>
            <a:tailEnd/>
          </a:ln>
        </p:spPr>
        <p:txBody>
          <a:bodyPr wrap="none">
            <a:spAutoFit/>
          </a:bodyPr>
          <a:lstStyle/>
          <a:p>
            <a:pPr marL="0" lvl="1">
              <a:buFont typeface="Arial" charset="0"/>
              <a:buChar char="•"/>
            </a:pPr>
            <a:r>
              <a:rPr kumimoji="0" lang="en-US" altLang="ja-JP" sz="3200" dirty="0">
                <a:solidFill>
                  <a:schemeClr val="tx2"/>
                </a:solidFill>
                <a:latin typeface="Arial" pitchFamily="34" charset="0"/>
                <a:cs typeface="Arial" pitchFamily="34" charset="0"/>
              </a:rPr>
              <a:t> Five rings in series for 1 MV insulation.</a:t>
            </a:r>
            <a:endParaRPr kumimoji="0" lang="en-US" altLang="ja-JP" sz="3200" dirty="0">
              <a:latin typeface="Arial" pitchFamily="34" charset="0"/>
              <a:cs typeface="Arial" pitchFamily="34" charset="0"/>
            </a:endParaRPr>
          </a:p>
        </p:txBody>
      </p:sp>
      <p:sp>
        <p:nvSpPr>
          <p:cNvPr id="83" name="正方形/長方形 82"/>
          <p:cNvSpPr/>
          <p:nvPr/>
        </p:nvSpPr>
        <p:spPr>
          <a:xfrm>
            <a:off x="4559387" y="21051990"/>
            <a:ext cx="2655814" cy="2689815"/>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pic>
        <p:nvPicPr>
          <p:cNvPr id="84" name="Picture 2" descr="C:\Documents and Settings\inoue\デスクトップ\P1010951.JPG"/>
          <p:cNvPicPr>
            <a:picLocks noChangeAspect="1" noChangeArrowheads="1"/>
          </p:cNvPicPr>
          <p:nvPr/>
        </p:nvPicPr>
        <p:blipFill>
          <a:blip r:embed="rId7" cstate="print"/>
          <a:srcRect/>
          <a:stretch>
            <a:fillRect/>
          </a:stretch>
        </p:blipFill>
        <p:spPr bwMode="auto">
          <a:xfrm>
            <a:off x="9793313" y="22466796"/>
            <a:ext cx="4527544" cy="6539786"/>
          </a:xfrm>
          <a:prstGeom prst="rect">
            <a:avLst/>
          </a:prstGeom>
          <a:noFill/>
          <a:ln w="9525">
            <a:noFill/>
            <a:miter lim="800000"/>
            <a:headEnd/>
            <a:tailEnd/>
          </a:ln>
        </p:spPr>
      </p:pic>
      <p:sp>
        <p:nvSpPr>
          <p:cNvPr id="85" name="テキスト ボックス 6"/>
          <p:cNvSpPr txBox="1">
            <a:spLocks noChangeArrowheads="1"/>
          </p:cNvSpPr>
          <p:nvPr/>
        </p:nvSpPr>
        <p:spPr bwMode="auto">
          <a:xfrm>
            <a:off x="9649297" y="20378564"/>
            <a:ext cx="4969735" cy="2062103"/>
          </a:xfrm>
          <a:prstGeom prst="rect">
            <a:avLst/>
          </a:prstGeom>
          <a:noFill/>
          <a:ln w="9525">
            <a:noFill/>
            <a:miter lim="800000"/>
            <a:headEnd/>
            <a:tailEnd/>
          </a:ln>
        </p:spPr>
        <p:txBody>
          <a:bodyPr>
            <a:spAutoFit/>
          </a:bodyPr>
          <a:lstStyle/>
          <a:p>
            <a:pPr algn="ctr"/>
            <a:r>
              <a:rPr lang="en-US" altLang="ja-JP" sz="3200" dirty="0">
                <a:solidFill>
                  <a:srgbClr val="0000FF"/>
                </a:solidFill>
                <a:latin typeface="Arial" pitchFamily="34" charset="0"/>
                <a:cs typeface="Arial" pitchFamily="34" charset="0"/>
              </a:rPr>
              <a:t>Two stage test </a:t>
            </a:r>
          </a:p>
          <a:p>
            <a:pPr algn="ctr"/>
            <a:r>
              <a:rPr lang="en-US" altLang="ja-JP" sz="3200" b="0" dirty="0">
                <a:solidFill>
                  <a:srgbClr val="0000FF"/>
                </a:solidFill>
                <a:latin typeface="Arial" pitchFamily="34" charset="0"/>
                <a:cs typeface="Arial" pitchFamily="34" charset="0"/>
              </a:rPr>
              <a:t>(rated voltage: 400 kV)</a:t>
            </a:r>
          </a:p>
          <a:p>
            <a:pPr algn="ctr"/>
            <a:r>
              <a:rPr lang="en-US" altLang="ja-JP" sz="3200" dirty="0">
                <a:solidFill>
                  <a:srgbClr val="0000FF"/>
                </a:solidFill>
                <a:latin typeface="Arial" pitchFamily="34" charset="0"/>
                <a:cs typeface="Arial" pitchFamily="34" charset="0"/>
              </a:rPr>
              <a:t>with electrostatic screens inside</a:t>
            </a:r>
            <a:endParaRPr lang="ja-JP" altLang="en-US" sz="3200" dirty="0">
              <a:solidFill>
                <a:srgbClr val="0000FF"/>
              </a:solidFill>
              <a:latin typeface="Arial" pitchFamily="34" charset="0"/>
              <a:cs typeface="Arial" pitchFamily="34" charset="0"/>
            </a:endParaRPr>
          </a:p>
        </p:txBody>
      </p:sp>
      <p:sp>
        <p:nvSpPr>
          <p:cNvPr id="86" name="テキスト ボックス 8"/>
          <p:cNvSpPr txBox="1">
            <a:spLocks noChangeArrowheads="1"/>
          </p:cNvSpPr>
          <p:nvPr/>
        </p:nvSpPr>
        <p:spPr bwMode="auto">
          <a:xfrm>
            <a:off x="10009337" y="29235548"/>
            <a:ext cx="4032448" cy="1077218"/>
          </a:xfrm>
          <a:prstGeom prst="rect">
            <a:avLst/>
          </a:prstGeom>
          <a:solidFill>
            <a:srgbClr val="FFFF00"/>
          </a:solidFill>
          <a:ln w="9525">
            <a:solidFill>
              <a:srgbClr val="FF0000"/>
            </a:solidFill>
            <a:miter lim="800000"/>
            <a:headEnd/>
            <a:tailEnd/>
          </a:ln>
        </p:spPr>
        <p:txBody>
          <a:bodyPr wrap="square">
            <a:spAutoFit/>
          </a:bodyPr>
          <a:lstStyle/>
          <a:p>
            <a:r>
              <a:rPr lang="en-US" altLang="ja-JP" sz="3200" dirty="0">
                <a:latin typeface="Arial" pitchFamily="34" charset="0"/>
                <a:cs typeface="Arial" pitchFamily="34" charset="0"/>
              </a:rPr>
              <a:t>HV test interrupted by the 3.11.</a:t>
            </a:r>
            <a:endParaRPr lang="ja-JP" altLang="en-US" sz="3200" dirty="0">
              <a:latin typeface="Arial" pitchFamily="34" charset="0"/>
              <a:cs typeface="Arial" pitchFamily="34" charset="0"/>
            </a:endParaRPr>
          </a:p>
        </p:txBody>
      </p:sp>
      <p:sp>
        <p:nvSpPr>
          <p:cNvPr id="87" name="テキスト ボックス 25"/>
          <p:cNvSpPr txBox="1">
            <a:spLocks noChangeArrowheads="1"/>
          </p:cNvSpPr>
          <p:nvPr/>
        </p:nvSpPr>
        <p:spPr bwMode="auto">
          <a:xfrm>
            <a:off x="576289" y="19586476"/>
            <a:ext cx="14113568" cy="792088"/>
          </a:xfrm>
          <a:prstGeom prst="rect">
            <a:avLst/>
          </a:prstGeom>
          <a:solidFill>
            <a:srgbClr val="FF66FF"/>
          </a:solidFill>
          <a:ln w="9525">
            <a:solidFill>
              <a:srgbClr val="FF99CC"/>
            </a:solidFill>
            <a:miter lim="800000"/>
            <a:headEnd/>
            <a:tailEnd/>
          </a:ln>
        </p:spPr>
        <p:txBody>
          <a:bodyPr wrap="square">
            <a:spAutoFit/>
          </a:bodyPr>
          <a:lstStyle/>
          <a:p>
            <a:pPr algn="ctr">
              <a:defRPr/>
            </a:pPr>
            <a:r>
              <a:rPr lang="en-US" altLang="ja-JP" sz="4400" dirty="0">
                <a:latin typeface="Arial" pitchFamily="34" charset="0"/>
                <a:cs typeface="Arial" pitchFamily="34" charset="0"/>
              </a:rPr>
              <a:t>Mockup test of HV bushing</a:t>
            </a:r>
          </a:p>
        </p:txBody>
      </p:sp>
      <p:sp>
        <p:nvSpPr>
          <p:cNvPr id="88" name="テキスト ボックス 11"/>
          <p:cNvSpPr txBox="1">
            <a:spLocks noChangeArrowheads="1"/>
          </p:cNvSpPr>
          <p:nvPr/>
        </p:nvSpPr>
        <p:spPr bwMode="auto">
          <a:xfrm>
            <a:off x="720305" y="20450572"/>
            <a:ext cx="2952328" cy="2062103"/>
          </a:xfrm>
          <a:prstGeom prst="rect">
            <a:avLst/>
          </a:prstGeom>
          <a:noFill/>
          <a:ln w="9525">
            <a:noFill/>
            <a:miter lim="800000"/>
            <a:headEnd/>
            <a:tailEnd/>
          </a:ln>
        </p:spPr>
        <p:txBody>
          <a:bodyPr wrap="square">
            <a:spAutoFit/>
          </a:bodyPr>
          <a:lstStyle/>
          <a:p>
            <a:pPr marL="0" lvl="3" algn="ctr">
              <a:defRPr/>
            </a:pPr>
            <a:r>
              <a:rPr lang="en-US" altLang="ja-JP" sz="3200" dirty="0">
                <a:solidFill>
                  <a:srgbClr val="0000FF"/>
                </a:solidFill>
                <a:latin typeface="Arial" pitchFamily="34" charset="0"/>
                <a:cs typeface="Arial" pitchFamily="34" charset="0"/>
              </a:rPr>
              <a:t>Single stage test</a:t>
            </a:r>
          </a:p>
          <a:p>
            <a:pPr marL="0" lvl="3" algn="ctr">
              <a:defRPr/>
            </a:pPr>
            <a:r>
              <a:rPr lang="ja-JP" altLang="en-US" sz="3200" b="0" dirty="0">
                <a:solidFill>
                  <a:srgbClr val="0000FF"/>
                </a:solidFill>
                <a:latin typeface="Arial" pitchFamily="34" charset="0"/>
                <a:cs typeface="Arial" pitchFamily="34" charset="0"/>
              </a:rPr>
              <a:t>（</a:t>
            </a:r>
            <a:r>
              <a:rPr lang="en-US" altLang="ja-JP" sz="3200" b="0" dirty="0">
                <a:solidFill>
                  <a:srgbClr val="0000FF"/>
                </a:solidFill>
                <a:latin typeface="Arial" pitchFamily="34" charset="0"/>
                <a:cs typeface="Arial" pitchFamily="34" charset="0"/>
              </a:rPr>
              <a:t>rated voltage</a:t>
            </a:r>
            <a:r>
              <a:rPr lang="en-US" altLang="ja-JP" sz="3200" b="0" dirty="0" smtClean="0">
                <a:solidFill>
                  <a:srgbClr val="0000FF"/>
                </a:solidFill>
                <a:latin typeface="Arial" pitchFamily="34" charset="0"/>
                <a:cs typeface="Arial" pitchFamily="34" charset="0"/>
              </a:rPr>
              <a:t>:</a:t>
            </a:r>
            <a:r>
              <a:rPr lang="ja-JP" altLang="en-US" sz="3200" b="0" dirty="0" smtClean="0">
                <a:solidFill>
                  <a:srgbClr val="0000FF"/>
                </a:solidFill>
                <a:latin typeface="Arial" pitchFamily="34" charset="0"/>
                <a:cs typeface="Arial" pitchFamily="34" charset="0"/>
              </a:rPr>
              <a:t>　</a:t>
            </a:r>
            <a:endParaRPr lang="en-US" altLang="ja-JP" sz="3200" b="0" dirty="0" smtClean="0">
              <a:solidFill>
                <a:srgbClr val="0000FF"/>
              </a:solidFill>
              <a:latin typeface="Arial" pitchFamily="34" charset="0"/>
              <a:cs typeface="Arial" pitchFamily="34" charset="0"/>
            </a:endParaRPr>
          </a:p>
          <a:p>
            <a:pPr marL="0" lvl="3" algn="ctr">
              <a:defRPr/>
            </a:pPr>
            <a:r>
              <a:rPr lang="en-US" altLang="ja-JP" sz="3200" b="0" dirty="0" smtClean="0">
                <a:solidFill>
                  <a:srgbClr val="0000FF"/>
                </a:solidFill>
                <a:latin typeface="Arial" pitchFamily="34" charset="0"/>
                <a:cs typeface="Arial" pitchFamily="34" charset="0"/>
              </a:rPr>
              <a:t>200 </a:t>
            </a:r>
            <a:r>
              <a:rPr lang="en-US" altLang="ja-JP" sz="3200" b="0" dirty="0">
                <a:solidFill>
                  <a:srgbClr val="0000FF"/>
                </a:solidFill>
                <a:latin typeface="Arial" pitchFamily="34" charset="0"/>
                <a:cs typeface="Arial" pitchFamily="34" charset="0"/>
              </a:rPr>
              <a:t>kV</a:t>
            </a:r>
            <a:r>
              <a:rPr lang="ja-JP" altLang="en-US" sz="3200" b="0" dirty="0">
                <a:solidFill>
                  <a:srgbClr val="0000FF"/>
                </a:solidFill>
                <a:latin typeface="Arial" pitchFamily="34" charset="0"/>
                <a:cs typeface="Arial" pitchFamily="34" charset="0"/>
              </a:rPr>
              <a:t>）</a:t>
            </a:r>
            <a:endParaRPr lang="en-US" altLang="ja-JP" sz="3200" b="0" dirty="0">
              <a:solidFill>
                <a:srgbClr val="0000FF"/>
              </a:solidFill>
              <a:latin typeface="Arial" pitchFamily="34" charset="0"/>
              <a:cs typeface="Arial" pitchFamily="34" charset="0"/>
            </a:endParaRPr>
          </a:p>
        </p:txBody>
      </p:sp>
      <p:sp>
        <p:nvSpPr>
          <p:cNvPr id="90" name="テキスト ボックス 7"/>
          <p:cNvSpPr txBox="1">
            <a:spLocks noChangeArrowheads="1"/>
          </p:cNvSpPr>
          <p:nvPr/>
        </p:nvSpPr>
        <p:spPr bwMode="auto">
          <a:xfrm>
            <a:off x="864321" y="28083420"/>
            <a:ext cx="8424936" cy="2554545"/>
          </a:xfrm>
          <a:prstGeom prst="rect">
            <a:avLst/>
          </a:prstGeom>
          <a:solidFill>
            <a:srgbClr val="FFFF00"/>
          </a:solidFill>
          <a:ln w="9525">
            <a:solidFill>
              <a:srgbClr val="FF0000"/>
            </a:solidFill>
            <a:miter lim="800000"/>
            <a:headEnd/>
            <a:tailEnd/>
          </a:ln>
        </p:spPr>
        <p:txBody>
          <a:bodyPr wrap="square">
            <a:spAutoFit/>
          </a:bodyPr>
          <a:lstStyle/>
          <a:p>
            <a:pPr marL="447675" lvl="3" indent="-447675" algn="ctr">
              <a:buClr>
                <a:srgbClr val="FF0000"/>
              </a:buClr>
            </a:pPr>
            <a:r>
              <a:rPr lang="en-US" altLang="ja-JP" sz="3200" dirty="0">
                <a:latin typeface="Arial" pitchFamily="34" charset="0"/>
                <a:cs typeface="Arial" pitchFamily="34" charset="0"/>
              </a:rPr>
              <a:t>Vacuum insulation test at HV</a:t>
            </a:r>
          </a:p>
          <a:p>
            <a:pPr marL="447675" lvl="3" indent="-447675" algn="just">
              <a:buClr>
                <a:srgbClr val="FF0000"/>
              </a:buClr>
              <a:buFontTx/>
              <a:buAutoNum type="arabicParenBoth"/>
            </a:pPr>
            <a:r>
              <a:rPr lang="en-US" altLang="ja-JP" sz="3200" u="sng" dirty="0">
                <a:latin typeface="Arial" pitchFamily="34" charset="0"/>
                <a:cs typeface="Arial" pitchFamily="34" charset="0"/>
              </a:rPr>
              <a:t>-240 kV </a:t>
            </a:r>
            <a:r>
              <a:rPr lang="ja-JP" altLang="en-US" sz="3200" u="sng" dirty="0">
                <a:latin typeface="Arial" pitchFamily="34" charset="0"/>
                <a:cs typeface="Arial" pitchFamily="34" charset="0"/>
              </a:rPr>
              <a:t>（</a:t>
            </a:r>
            <a:r>
              <a:rPr lang="en-US" altLang="ja-JP" sz="3200" dirty="0">
                <a:latin typeface="Arial" pitchFamily="34" charset="0"/>
                <a:cs typeface="Arial" pitchFamily="34" charset="0"/>
              </a:rPr>
              <a:t>120% of rated voltage)</a:t>
            </a:r>
            <a:r>
              <a:rPr lang="ja-JP" altLang="en-US" sz="3200" dirty="0">
                <a:latin typeface="Arial" pitchFamily="34" charset="0"/>
                <a:cs typeface="Arial" pitchFamily="34" charset="0"/>
              </a:rPr>
              <a:t> </a:t>
            </a:r>
            <a:r>
              <a:rPr lang="en-US" altLang="ja-JP" sz="3200" u="sng" dirty="0">
                <a:latin typeface="Arial" pitchFamily="34" charset="0"/>
                <a:cs typeface="Arial" pitchFamily="34" charset="0"/>
              </a:rPr>
              <a:t>for 2 hours.</a:t>
            </a:r>
            <a:endParaRPr lang="en-US" altLang="ja-JP" sz="3200" dirty="0">
              <a:latin typeface="Arial" pitchFamily="34" charset="0"/>
              <a:cs typeface="Arial" pitchFamily="34" charset="0"/>
            </a:endParaRPr>
          </a:p>
          <a:p>
            <a:pPr marL="447675" lvl="3" indent="-447675" algn="just">
              <a:buClr>
                <a:srgbClr val="FF0000"/>
              </a:buClr>
              <a:buFontTx/>
              <a:buAutoNum type="arabicParenBoth"/>
            </a:pPr>
            <a:r>
              <a:rPr lang="en-US" altLang="ja-JP" sz="3200" dirty="0">
                <a:latin typeface="Arial" pitchFamily="34" charset="0"/>
                <a:cs typeface="Arial" pitchFamily="34" charset="0"/>
              </a:rPr>
              <a:t>Long period stability test (</a:t>
            </a:r>
            <a:r>
              <a:rPr lang="en-US" altLang="ja-JP" sz="3200" u="sng" dirty="0">
                <a:latin typeface="Arial" pitchFamily="34" charset="0"/>
                <a:cs typeface="Arial" pitchFamily="34" charset="0"/>
              </a:rPr>
              <a:t>-</a:t>
            </a:r>
            <a:r>
              <a:rPr lang="en-US" altLang="ja-JP" sz="3200" u="sng" dirty="0" smtClean="0">
                <a:latin typeface="Arial" pitchFamily="34" charset="0"/>
                <a:cs typeface="Arial" pitchFamily="34" charset="0"/>
              </a:rPr>
              <a:t>220 kV, 5 hours)</a:t>
            </a:r>
            <a:r>
              <a:rPr lang="ja-JP" altLang="en-US" sz="3200" u="sng" dirty="0" smtClean="0">
                <a:latin typeface="Arial" pitchFamily="34" charset="0"/>
                <a:cs typeface="Arial" pitchFamily="34" charset="0"/>
              </a:rPr>
              <a:t> </a:t>
            </a:r>
            <a:r>
              <a:rPr lang="en-US" altLang="ja-JP" sz="3200" dirty="0" smtClean="0">
                <a:latin typeface="Arial" pitchFamily="34" charset="0"/>
                <a:cs typeface="Arial" pitchFamily="34" charset="0"/>
              </a:rPr>
              <a:t>demonstrated </a:t>
            </a:r>
            <a:r>
              <a:rPr lang="en-US" altLang="ja-JP" sz="3200" dirty="0">
                <a:latin typeface="Arial" pitchFamily="34" charset="0"/>
                <a:cs typeface="Arial" pitchFamily="34" charset="0"/>
              </a:rPr>
              <a:t>without breakdown.</a:t>
            </a:r>
          </a:p>
        </p:txBody>
      </p:sp>
      <p:grpSp>
        <p:nvGrpSpPr>
          <p:cNvPr id="91" name="グループ化 17"/>
          <p:cNvGrpSpPr>
            <a:grpSpLocks/>
          </p:cNvGrpSpPr>
          <p:nvPr/>
        </p:nvGrpSpPr>
        <p:grpSpPr bwMode="auto">
          <a:xfrm>
            <a:off x="1008337" y="23618924"/>
            <a:ext cx="5976664" cy="4485396"/>
            <a:chOff x="179388" y="1700213"/>
            <a:chExt cx="4805367" cy="3605832"/>
          </a:xfrm>
        </p:grpSpPr>
        <p:pic>
          <p:nvPicPr>
            <p:cNvPr id="92" name="図 17" descr="P1000506-assem4.JPG"/>
            <p:cNvPicPr>
              <a:picLocks noChangeAspect="1"/>
            </p:cNvPicPr>
            <p:nvPr/>
          </p:nvPicPr>
          <p:blipFill>
            <a:blip r:embed="rId8" cstate="print"/>
            <a:srcRect/>
            <a:stretch>
              <a:fillRect/>
            </a:stretch>
          </p:blipFill>
          <p:spPr bwMode="auto">
            <a:xfrm>
              <a:off x="179388" y="1700213"/>
              <a:ext cx="4805367" cy="3605832"/>
            </a:xfrm>
            <a:prstGeom prst="rect">
              <a:avLst/>
            </a:prstGeom>
            <a:noFill/>
            <a:ln w="9525">
              <a:noFill/>
              <a:miter lim="800000"/>
              <a:headEnd/>
              <a:tailEnd/>
            </a:ln>
          </p:spPr>
        </p:pic>
        <p:sp>
          <p:nvSpPr>
            <p:cNvPr id="93" name="正方形/長方形 92"/>
            <p:cNvSpPr/>
            <p:nvPr/>
          </p:nvSpPr>
          <p:spPr>
            <a:xfrm>
              <a:off x="179388" y="2276508"/>
              <a:ext cx="2668640" cy="470104"/>
            </a:xfrm>
            <a:prstGeom prst="rect">
              <a:avLst/>
            </a:prstGeom>
          </p:spPr>
          <p:txBody>
            <a:bodyPr wrap="none">
              <a:spAutoFit/>
            </a:bodyPr>
            <a:lstStyle/>
            <a:p>
              <a:pPr>
                <a:defRPr/>
              </a:pPr>
              <a:r>
                <a:rPr lang="en-US" altLang="ja-JP" sz="3200" dirty="0">
                  <a:solidFill>
                    <a:schemeClr val="tx2">
                      <a:lumMod val="20000"/>
                      <a:lumOff val="80000"/>
                    </a:schemeClr>
                  </a:solidFill>
                  <a:latin typeface="Arial" pitchFamily="34" charset="0"/>
                  <a:cs typeface="Arial" pitchFamily="34" charset="0"/>
                </a:rPr>
                <a:t>FRP (outer layer)</a:t>
              </a:r>
              <a:endParaRPr lang="ja-JP" altLang="en-US" sz="3200" dirty="0">
                <a:solidFill>
                  <a:schemeClr val="tx2">
                    <a:lumMod val="20000"/>
                    <a:lumOff val="80000"/>
                  </a:schemeClr>
                </a:solidFill>
                <a:latin typeface="Arial" pitchFamily="34" charset="0"/>
                <a:cs typeface="Arial" pitchFamily="34" charset="0"/>
              </a:endParaRPr>
            </a:p>
          </p:txBody>
        </p:sp>
        <p:sp>
          <p:nvSpPr>
            <p:cNvPr id="94" name="正方形/長方形 93"/>
            <p:cNvSpPr/>
            <p:nvPr/>
          </p:nvSpPr>
          <p:spPr>
            <a:xfrm>
              <a:off x="2906025" y="2404574"/>
              <a:ext cx="2016019" cy="865981"/>
            </a:xfrm>
            <a:prstGeom prst="rect">
              <a:avLst/>
            </a:prstGeom>
          </p:spPr>
          <p:txBody>
            <a:bodyPr wrap="none">
              <a:spAutoFit/>
            </a:bodyPr>
            <a:lstStyle/>
            <a:p>
              <a:pPr>
                <a:defRPr/>
              </a:pPr>
              <a:r>
                <a:rPr lang="en-US" altLang="ja-JP" sz="3200" dirty="0">
                  <a:solidFill>
                    <a:schemeClr val="tx2">
                      <a:lumMod val="20000"/>
                      <a:lumOff val="80000"/>
                    </a:schemeClr>
                  </a:solidFill>
                  <a:latin typeface="Arial" pitchFamily="34" charset="0"/>
                  <a:cs typeface="Arial" pitchFamily="34" charset="0"/>
                </a:rPr>
                <a:t>Ceramic ring</a:t>
              </a:r>
            </a:p>
            <a:p>
              <a:pPr>
                <a:defRPr/>
              </a:pPr>
              <a:r>
                <a:rPr lang="en-US" altLang="ja-JP" sz="3200" dirty="0">
                  <a:solidFill>
                    <a:schemeClr val="tx2">
                      <a:lumMod val="20000"/>
                      <a:lumOff val="80000"/>
                    </a:schemeClr>
                  </a:solidFill>
                  <a:latin typeface="Arial" pitchFamily="34" charset="0"/>
                  <a:cs typeface="Arial" pitchFamily="34" charset="0"/>
                </a:rPr>
                <a:t>(inner layer) </a:t>
              </a:r>
              <a:endParaRPr lang="ja-JP" altLang="en-US" sz="3200" dirty="0">
                <a:solidFill>
                  <a:schemeClr val="tx2">
                    <a:lumMod val="20000"/>
                    <a:lumOff val="80000"/>
                  </a:schemeClr>
                </a:solidFill>
                <a:latin typeface="Arial" pitchFamily="34" charset="0"/>
                <a:cs typeface="Arial" pitchFamily="34" charset="0"/>
              </a:endParaRPr>
            </a:p>
          </p:txBody>
        </p:sp>
        <p:cxnSp>
          <p:nvCxnSpPr>
            <p:cNvPr id="95" name="直線矢印コネクタ 94"/>
            <p:cNvCxnSpPr/>
            <p:nvPr/>
          </p:nvCxnSpPr>
          <p:spPr>
            <a:xfrm>
              <a:off x="827571" y="2565625"/>
              <a:ext cx="576379" cy="502560"/>
            </a:xfrm>
            <a:prstGeom prst="straightConnector1">
              <a:avLst/>
            </a:prstGeom>
            <a:ln w="190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H="1">
              <a:off x="3016291" y="3321065"/>
              <a:ext cx="752648" cy="488331"/>
            </a:xfrm>
            <a:prstGeom prst="straightConnector1">
              <a:avLst/>
            </a:prstGeom>
            <a:ln w="190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グループ化 31"/>
          <p:cNvGrpSpPr>
            <a:grpSpLocks/>
          </p:cNvGrpSpPr>
          <p:nvPr/>
        </p:nvGrpSpPr>
        <p:grpSpPr bwMode="auto">
          <a:xfrm>
            <a:off x="7319046" y="22387452"/>
            <a:ext cx="2664413" cy="4470091"/>
            <a:chOff x="115888" y="1174750"/>
            <a:chExt cx="3762985" cy="6314554"/>
          </a:xfrm>
        </p:grpSpPr>
        <p:pic>
          <p:nvPicPr>
            <p:cNvPr id="98" name="Picture 28" descr="F:\NBI-lab\ITER_NBI\HVブッシング5-ITER_task\gif\HVBushing-whole3.jpg"/>
            <p:cNvPicPr>
              <a:picLocks noChangeAspect="1" noChangeArrowheads="1"/>
            </p:cNvPicPr>
            <p:nvPr/>
          </p:nvPicPr>
          <p:blipFill>
            <a:blip r:embed="rId9" cstate="print"/>
            <a:srcRect l="7912" t="1511" r="10551" b="2422"/>
            <a:stretch>
              <a:fillRect/>
            </a:stretch>
          </p:blipFill>
          <p:spPr bwMode="auto">
            <a:xfrm>
              <a:off x="115888" y="1174750"/>
              <a:ext cx="2800350" cy="5227638"/>
            </a:xfrm>
            <a:prstGeom prst="rect">
              <a:avLst/>
            </a:prstGeom>
            <a:noFill/>
            <a:ln w="25400">
              <a:solidFill>
                <a:schemeClr val="tx1"/>
              </a:solidFill>
              <a:miter lim="800000"/>
              <a:headEnd/>
              <a:tailEnd/>
            </a:ln>
          </p:spPr>
        </p:pic>
        <p:sp>
          <p:nvSpPr>
            <p:cNvPr id="99" name="Text Box 43"/>
            <p:cNvSpPr txBox="1">
              <a:spLocks noChangeArrowheads="1"/>
            </p:cNvSpPr>
            <p:nvPr/>
          </p:nvSpPr>
          <p:spPr bwMode="auto">
            <a:xfrm>
              <a:off x="762788" y="4440158"/>
              <a:ext cx="1498028" cy="478249"/>
            </a:xfrm>
            <a:prstGeom prst="rect">
              <a:avLst/>
            </a:prstGeom>
            <a:solidFill>
              <a:srgbClr val="CCFFFF">
                <a:alpha val="70195"/>
              </a:srgbClr>
            </a:solidFill>
            <a:ln>
              <a:noFill/>
            </a:ln>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defRPr/>
              </a:pPr>
              <a:r>
                <a:rPr lang="en-US" altLang="ja-JP" sz="1600" dirty="0" smtClean="0">
                  <a:solidFill>
                    <a:srgbClr val="0000FF"/>
                  </a:solidFill>
                  <a:latin typeface="Arial" pitchFamily="34" charset="0"/>
                  <a:cs typeface="Arial" pitchFamily="34" charset="0"/>
                </a:rPr>
                <a:t>Vacuum</a:t>
              </a:r>
            </a:p>
          </p:txBody>
        </p:sp>
        <p:sp>
          <p:nvSpPr>
            <p:cNvPr id="100" name="Text Box 44"/>
            <p:cNvSpPr txBox="1">
              <a:spLocks noChangeArrowheads="1"/>
            </p:cNvSpPr>
            <p:nvPr/>
          </p:nvSpPr>
          <p:spPr bwMode="auto">
            <a:xfrm>
              <a:off x="457694" y="1795434"/>
              <a:ext cx="867016" cy="913022"/>
            </a:xfrm>
            <a:prstGeom prst="rect">
              <a:avLst/>
            </a:prstGeom>
            <a:solidFill>
              <a:srgbClr val="CCFFFF">
                <a:alpha val="70195"/>
              </a:srgbClr>
            </a:solidFill>
            <a:ln>
              <a:noFill/>
            </a:ln>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spcBef>
                  <a:spcPct val="50000"/>
                </a:spcBef>
                <a:defRPr/>
              </a:pPr>
              <a:r>
                <a:rPr lang="en-US" altLang="ja-JP" sz="1800" dirty="0" smtClean="0">
                  <a:solidFill>
                    <a:srgbClr val="0000FF"/>
                  </a:solidFill>
                  <a:latin typeface="Arial" pitchFamily="34" charset="0"/>
                  <a:cs typeface="Arial" pitchFamily="34" charset="0"/>
                </a:rPr>
                <a:t>SF</a:t>
              </a:r>
              <a:r>
                <a:rPr lang="en-US" altLang="ja-JP" sz="1800" baseline="-25000" dirty="0" smtClean="0">
                  <a:solidFill>
                    <a:srgbClr val="0000FF"/>
                  </a:solidFill>
                  <a:latin typeface="Arial" pitchFamily="34" charset="0"/>
                  <a:cs typeface="Arial" pitchFamily="34" charset="0"/>
                </a:rPr>
                <a:t>6</a:t>
              </a:r>
              <a:r>
                <a:rPr lang="en-US" altLang="ja-JP" sz="1800" dirty="0" smtClean="0">
                  <a:solidFill>
                    <a:srgbClr val="0000FF"/>
                  </a:solidFill>
                  <a:latin typeface="Arial" pitchFamily="34" charset="0"/>
                  <a:cs typeface="Arial" pitchFamily="34" charset="0"/>
                </a:rPr>
                <a:t> gas</a:t>
              </a:r>
            </a:p>
          </p:txBody>
        </p:sp>
        <p:sp>
          <p:nvSpPr>
            <p:cNvPr id="101" name="Rectangle 47"/>
            <p:cNvSpPr>
              <a:spLocks noChangeArrowheads="1"/>
            </p:cNvSpPr>
            <p:nvPr/>
          </p:nvSpPr>
          <p:spPr bwMode="auto">
            <a:xfrm>
              <a:off x="540123" y="3731005"/>
              <a:ext cx="586903" cy="568354"/>
            </a:xfrm>
            <a:prstGeom prst="rect">
              <a:avLst/>
            </a:prstGeom>
            <a:noFill/>
            <a:ln w="34925">
              <a:solidFill>
                <a:srgbClr val="FF6600"/>
              </a:solidFill>
              <a:miter lim="800000"/>
              <a:headEnd/>
              <a:tailEnd/>
            </a:ln>
            <a:extLst/>
          </p:spPr>
          <p:txBody>
            <a:bodyPr wrap="none" anchor="ctr"/>
            <a:lstStyle/>
            <a:p>
              <a:pPr>
                <a:defRPr/>
              </a:pPr>
              <a:endParaRPr lang="ja-JP" altLang="en-US" sz="1800">
                <a:latin typeface="Arial" pitchFamily="34" charset="0"/>
                <a:cs typeface="Arial" pitchFamily="34" charset="0"/>
              </a:endParaRPr>
            </a:p>
          </p:txBody>
        </p:sp>
        <p:sp>
          <p:nvSpPr>
            <p:cNvPr id="102" name="Text Box 46"/>
            <p:cNvSpPr txBox="1">
              <a:spLocks noChangeArrowheads="1"/>
            </p:cNvSpPr>
            <p:nvPr/>
          </p:nvSpPr>
          <p:spPr bwMode="auto">
            <a:xfrm>
              <a:off x="2084860" y="5660800"/>
              <a:ext cx="873206" cy="478249"/>
            </a:xfrm>
            <a:prstGeom prst="rect">
              <a:avLst/>
            </a:prstGeom>
            <a:solidFill>
              <a:srgbClr val="FFCCFF">
                <a:alpha val="70195"/>
              </a:srgbClr>
            </a:solidFill>
            <a:ln>
              <a:noFill/>
            </a:ln>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spcBef>
                  <a:spcPct val="50000"/>
                </a:spcBef>
                <a:defRPr/>
              </a:pPr>
              <a:r>
                <a:rPr lang="en-US" altLang="ja-JP" sz="1600" dirty="0" smtClean="0">
                  <a:solidFill>
                    <a:srgbClr val="FF0000"/>
                  </a:solidFill>
                  <a:latin typeface="Arial" pitchFamily="34" charset="0"/>
                  <a:cs typeface="Arial" pitchFamily="34" charset="0"/>
                </a:rPr>
                <a:t>0</a:t>
              </a:r>
              <a:r>
                <a:rPr lang="ja-JP" altLang="en-US" sz="1600" dirty="0" smtClean="0">
                  <a:solidFill>
                    <a:srgbClr val="FF0000"/>
                  </a:solidFill>
                  <a:latin typeface="Arial" pitchFamily="34" charset="0"/>
                  <a:cs typeface="Arial" pitchFamily="34" charset="0"/>
                </a:rPr>
                <a:t> </a:t>
              </a:r>
              <a:r>
                <a:rPr lang="en-US" altLang="ja-JP" sz="1600" dirty="0" smtClean="0">
                  <a:solidFill>
                    <a:srgbClr val="FF0000"/>
                  </a:solidFill>
                  <a:latin typeface="Arial" pitchFamily="34" charset="0"/>
                  <a:cs typeface="Arial" pitchFamily="34" charset="0"/>
                </a:rPr>
                <a:t>V</a:t>
              </a:r>
            </a:p>
          </p:txBody>
        </p:sp>
        <p:sp>
          <p:nvSpPr>
            <p:cNvPr id="103" name="Text Box 46"/>
            <p:cNvSpPr txBox="1">
              <a:spLocks noChangeArrowheads="1"/>
            </p:cNvSpPr>
            <p:nvPr/>
          </p:nvSpPr>
          <p:spPr bwMode="auto">
            <a:xfrm>
              <a:off x="152601" y="2914356"/>
              <a:ext cx="1251222" cy="521727"/>
            </a:xfrm>
            <a:prstGeom prst="rect">
              <a:avLst/>
            </a:prstGeom>
            <a:solidFill>
              <a:srgbClr val="FFCCFF">
                <a:alpha val="70195"/>
              </a:srgbClr>
            </a:solidFill>
            <a:ln>
              <a:noFill/>
            </a:ln>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spcBef>
                  <a:spcPct val="50000"/>
                </a:spcBef>
                <a:defRPr/>
              </a:pPr>
              <a:r>
                <a:rPr lang="en-US" altLang="ja-JP" sz="1800" dirty="0" smtClean="0">
                  <a:solidFill>
                    <a:srgbClr val="FF0000"/>
                  </a:solidFill>
                  <a:latin typeface="Arial" pitchFamily="34" charset="0"/>
                  <a:cs typeface="Arial" pitchFamily="34" charset="0"/>
                </a:rPr>
                <a:t>-1</a:t>
              </a:r>
              <a:r>
                <a:rPr lang="ja-JP" altLang="en-US" sz="1800" dirty="0" smtClean="0">
                  <a:solidFill>
                    <a:srgbClr val="FF0000"/>
                  </a:solidFill>
                  <a:latin typeface="Arial" pitchFamily="34" charset="0"/>
                  <a:cs typeface="Arial" pitchFamily="34" charset="0"/>
                </a:rPr>
                <a:t> </a:t>
              </a:r>
              <a:r>
                <a:rPr lang="en-US" altLang="ja-JP" sz="1800" dirty="0" smtClean="0">
                  <a:solidFill>
                    <a:srgbClr val="FF0000"/>
                  </a:solidFill>
                  <a:latin typeface="Arial" pitchFamily="34" charset="0"/>
                  <a:cs typeface="Arial" pitchFamily="34" charset="0"/>
                </a:rPr>
                <a:t>MV</a:t>
              </a:r>
            </a:p>
          </p:txBody>
        </p:sp>
        <p:sp>
          <p:nvSpPr>
            <p:cNvPr id="104" name="Line 45"/>
            <p:cNvSpPr>
              <a:spLocks noChangeShapeType="1"/>
            </p:cNvSpPr>
            <p:nvPr/>
          </p:nvSpPr>
          <p:spPr bwMode="auto">
            <a:xfrm>
              <a:off x="2796744" y="3219516"/>
              <a:ext cx="0" cy="2374809"/>
            </a:xfrm>
            <a:prstGeom prst="line">
              <a:avLst/>
            </a:prstGeom>
            <a:noFill/>
            <a:ln w="38100">
              <a:solidFill>
                <a:srgbClr val="FFFF00"/>
              </a:solidFill>
              <a:round/>
              <a:headEnd type="stealth" w="med" len="med"/>
              <a:tailEnd type="stealth" w="med" len="med"/>
            </a:ln>
            <a:extLst/>
          </p:spPr>
          <p:txBody>
            <a:bodyPr/>
            <a:lstStyle/>
            <a:p>
              <a:pPr>
                <a:defRPr/>
              </a:pPr>
              <a:endParaRPr lang="ja-JP" altLang="en-US" sz="1800">
                <a:latin typeface="Arial" pitchFamily="34" charset="0"/>
                <a:cs typeface="Arial" pitchFamily="34" charset="0"/>
              </a:endParaRPr>
            </a:p>
          </p:txBody>
        </p:sp>
        <p:sp>
          <p:nvSpPr>
            <p:cNvPr id="105" name="Text Box 46"/>
            <p:cNvSpPr txBox="1">
              <a:spLocks noChangeArrowheads="1"/>
            </p:cNvSpPr>
            <p:nvPr/>
          </p:nvSpPr>
          <p:spPr bwMode="auto">
            <a:xfrm>
              <a:off x="2356065" y="4470510"/>
              <a:ext cx="1522808" cy="478249"/>
            </a:xfrm>
            <a:prstGeom prst="rect">
              <a:avLst/>
            </a:prstGeom>
            <a:solidFill>
              <a:srgbClr val="FFFFCC">
                <a:alpha val="80000"/>
              </a:srgbClr>
            </a:solidFill>
            <a:ln w="9525">
              <a:noFill/>
              <a:miter lim="800000"/>
              <a:headEnd/>
              <a:tailEnd/>
            </a:ln>
            <a:scene3d>
              <a:camera prst="orthographicFront">
                <a:rot lat="0" lon="0" rev="5400000"/>
              </a:camera>
              <a:lightRig rig="threePt" dir="t"/>
            </a:scene3d>
          </p:spPr>
          <p:txBody>
            <a:bodyPr wrap="square">
              <a:spAutoFit/>
            </a:bodyPr>
            <a:lstStyle/>
            <a:p>
              <a:pPr algn="ctr" fontAlgn="auto">
                <a:spcBef>
                  <a:spcPct val="50000"/>
                </a:spcBef>
                <a:spcAft>
                  <a:spcPts val="0"/>
                </a:spcAft>
                <a:defRPr/>
              </a:pPr>
              <a:r>
                <a:rPr lang="en-US" altLang="ja-JP" sz="1600" dirty="0">
                  <a:solidFill>
                    <a:srgbClr val="0000FF"/>
                  </a:solidFill>
                  <a:latin typeface="Arial" pitchFamily="34" charset="0"/>
                  <a:cs typeface="Arial" pitchFamily="34" charset="0"/>
                </a:rPr>
                <a:t>~2.5 m</a:t>
              </a:r>
            </a:p>
          </p:txBody>
        </p:sp>
        <p:cxnSp>
          <p:nvCxnSpPr>
            <p:cNvPr id="106" name="直線矢印コネクタ 105"/>
            <p:cNvCxnSpPr/>
            <p:nvPr/>
          </p:nvCxnSpPr>
          <p:spPr>
            <a:xfrm rot="5400000">
              <a:off x="1225660" y="6273919"/>
              <a:ext cx="645735" cy="0"/>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862920" y="4011180"/>
              <a:ext cx="1368549" cy="2667"/>
            </a:xfrm>
            <a:prstGeom prst="straightConnector1">
              <a:avLst/>
            </a:prstGeom>
            <a:ln w="2857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8" name="テキスト ボックス 17"/>
            <p:cNvSpPr txBox="1">
              <a:spLocks noChangeArrowheads="1"/>
            </p:cNvSpPr>
            <p:nvPr/>
          </p:nvSpPr>
          <p:spPr bwMode="auto">
            <a:xfrm>
              <a:off x="355997" y="6576282"/>
              <a:ext cx="2379946" cy="913022"/>
            </a:xfrm>
            <a:prstGeom prst="rect">
              <a:avLst/>
            </a:prstGeom>
            <a:noFill/>
            <a:ln>
              <a:noFill/>
            </a:ln>
            <a:extLst/>
          </p:spPr>
          <p:txBody>
            <a:bodyPr wrap="non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r>
                <a:rPr lang="en-US" altLang="ja-JP" sz="1800" dirty="0" smtClean="0">
                  <a:solidFill>
                    <a:schemeClr val="tx2"/>
                  </a:solidFill>
                  <a:latin typeface="Arial" pitchFamily="34" charset="0"/>
                  <a:cs typeface="Arial" pitchFamily="34" charset="0"/>
                </a:rPr>
                <a:t>To ion source, </a:t>
              </a:r>
            </a:p>
            <a:p>
              <a:pPr algn="ctr" eaLnBrk="1" hangingPunct="1">
                <a:defRPr/>
              </a:pPr>
              <a:r>
                <a:rPr lang="en-US" altLang="ja-JP" sz="1800" dirty="0" smtClean="0">
                  <a:solidFill>
                    <a:schemeClr val="tx2"/>
                  </a:solidFill>
                  <a:latin typeface="Arial" pitchFamily="34" charset="0"/>
                  <a:cs typeface="Arial" pitchFamily="34" charset="0"/>
                </a:rPr>
                <a:t>accelerator</a:t>
              </a:r>
              <a:endParaRPr lang="ja-JP" altLang="en-US" sz="1800" dirty="0" smtClean="0">
                <a:solidFill>
                  <a:schemeClr val="tx2"/>
                </a:solidFill>
                <a:latin typeface="Arial" pitchFamily="34" charset="0"/>
                <a:cs typeface="Arial" pitchFamily="34" charset="0"/>
              </a:endParaRPr>
            </a:p>
          </p:txBody>
        </p:sp>
        <p:sp>
          <p:nvSpPr>
            <p:cNvPr id="109" name="正方形/長方形 20"/>
            <p:cNvSpPr>
              <a:spLocks noChangeArrowheads="1"/>
            </p:cNvSpPr>
            <p:nvPr/>
          </p:nvSpPr>
          <p:spPr bwMode="auto">
            <a:xfrm>
              <a:off x="864486" y="3524677"/>
              <a:ext cx="1336179" cy="478249"/>
            </a:xfrm>
            <a:prstGeom prst="rect">
              <a:avLst/>
            </a:prstGeom>
            <a:solidFill>
              <a:srgbClr val="FFFFFF">
                <a:alpha val="50196"/>
              </a:srgbClr>
            </a:solidFill>
            <a:ln>
              <a:noFill/>
            </a:ln>
            <a:extLst/>
          </p:spPr>
          <p:txBody>
            <a:bodyPr wrap="none">
              <a:spAutoFit/>
            </a:bodyPr>
            <a:lstStyle/>
            <a:p>
              <a:pPr>
                <a:defRPr/>
              </a:pPr>
              <a:r>
                <a:rPr lang="en-US" altLang="ja-JP" sz="1600" dirty="0" smtClean="0">
                  <a:solidFill>
                    <a:srgbClr val="FF0000"/>
                  </a:solidFill>
                  <a:latin typeface="Arial" pitchFamily="34" charset="0"/>
                  <a:cs typeface="Arial" pitchFamily="34" charset="0"/>
                </a:rPr>
                <a:t>φ1.56 </a:t>
              </a:r>
              <a:r>
                <a:rPr lang="en-US" altLang="ja-JP" sz="1600" dirty="0">
                  <a:solidFill>
                    <a:srgbClr val="FF0000"/>
                  </a:solidFill>
                  <a:latin typeface="Arial" pitchFamily="34" charset="0"/>
                  <a:cs typeface="Arial" pitchFamily="34" charset="0"/>
                </a:rPr>
                <a:t>m</a:t>
              </a:r>
              <a:endParaRPr lang="ja-JP" altLang="en-US" sz="1600" dirty="0">
                <a:solidFill>
                  <a:srgbClr val="FF0000"/>
                </a:solidFill>
                <a:latin typeface="Arial" pitchFamily="34" charset="0"/>
                <a:cs typeface="Arial" pitchFamily="34" charset="0"/>
              </a:endParaRPr>
            </a:p>
          </p:txBody>
        </p:sp>
        <p:sp>
          <p:nvSpPr>
            <p:cNvPr id="110" name="Rectangle 47"/>
            <p:cNvSpPr>
              <a:spLocks noChangeArrowheads="1"/>
            </p:cNvSpPr>
            <p:nvPr/>
          </p:nvSpPr>
          <p:spPr bwMode="auto">
            <a:xfrm>
              <a:off x="2071405" y="3221356"/>
              <a:ext cx="581567" cy="1094013"/>
            </a:xfrm>
            <a:prstGeom prst="rect">
              <a:avLst/>
            </a:prstGeom>
            <a:noFill/>
            <a:ln w="34925">
              <a:solidFill>
                <a:srgbClr val="FF6600"/>
              </a:solidFill>
              <a:miter lim="800000"/>
              <a:headEnd/>
              <a:tailEnd/>
            </a:ln>
            <a:extLst/>
          </p:spPr>
          <p:txBody>
            <a:bodyPr wrap="none" anchor="ctr"/>
            <a:lstStyle/>
            <a:p>
              <a:pPr>
                <a:defRPr/>
              </a:pPr>
              <a:endParaRPr lang="ja-JP" altLang="en-US" sz="1800">
                <a:latin typeface="Arial" pitchFamily="34" charset="0"/>
                <a:cs typeface="Arial" pitchFamily="34" charset="0"/>
              </a:endParaRPr>
            </a:p>
          </p:txBody>
        </p:sp>
      </p:grpSp>
      <p:sp>
        <p:nvSpPr>
          <p:cNvPr id="112" name="Freeform 34"/>
          <p:cNvSpPr>
            <a:spLocks/>
          </p:cNvSpPr>
          <p:nvPr/>
        </p:nvSpPr>
        <p:spPr bwMode="auto">
          <a:xfrm rot="1804387">
            <a:off x="9055014" y="23987077"/>
            <a:ext cx="1339616" cy="663655"/>
          </a:xfrm>
          <a:custGeom>
            <a:avLst/>
            <a:gdLst>
              <a:gd name="T0" fmla="*/ 0 w 1256"/>
              <a:gd name="T1" fmla="*/ 2147483647 h 584"/>
              <a:gd name="T2" fmla="*/ 2147483647 w 1256"/>
              <a:gd name="T3" fmla="*/ 2147483647 h 584"/>
              <a:gd name="T4" fmla="*/ 2147483647 w 1256"/>
              <a:gd name="T5" fmla="*/ 2147483647 h 584"/>
              <a:gd name="T6" fmla="*/ 2147483647 w 1256"/>
              <a:gd name="T7" fmla="*/ 0 h 584"/>
              <a:gd name="T8" fmla="*/ 2147483647 w 1256"/>
              <a:gd name="T9" fmla="*/ 2147483647 h 584"/>
              <a:gd name="T10" fmla="*/ 2147483647 w 1256"/>
              <a:gd name="T11" fmla="*/ 2147483647 h 584"/>
              <a:gd name="T12" fmla="*/ 0 w 1256"/>
              <a:gd name="T13" fmla="*/ 2147483647 h 584"/>
              <a:gd name="T14" fmla="*/ 0 60000 65536"/>
              <a:gd name="T15" fmla="*/ 0 60000 65536"/>
              <a:gd name="T16" fmla="*/ 0 60000 65536"/>
              <a:gd name="T17" fmla="*/ 0 60000 65536"/>
              <a:gd name="T18" fmla="*/ 0 60000 65536"/>
              <a:gd name="T19" fmla="*/ 0 60000 65536"/>
              <a:gd name="T20" fmla="*/ 0 60000 65536"/>
              <a:gd name="T21" fmla="*/ 0 w 1256"/>
              <a:gd name="T22" fmla="*/ 0 h 584"/>
              <a:gd name="T23" fmla="*/ 1256 w 1256"/>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6" h="584">
                <a:moveTo>
                  <a:pt x="0" y="512"/>
                </a:moveTo>
                <a:lnTo>
                  <a:pt x="736" y="112"/>
                </a:lnTo>
                <a:cubicBezTo>
                  <a:pt x="517" y="55"/>
                  <a:pt x="445" y="56"/>
                  <a:pt x="528" y="56"/>
                </a:cubicBezTo>
                <a:lnTo>
                  <a:pt x="1256" y="0"/>
                </a:lnTo>
                <a:lnTo>
                  <a:pt x="768" y="584"/>
                </a:lnTo>
                <a:lnTo>
                  <a:pt x="864" y="304"/>
                </a:lnTo>
                <a:lnTo>
                  <a:pt x="0" y="512"/>
                </a:lnTo>
                <a:close/>
              </a:path>
            </a:pathLst>
          </a:custGeom>
          <a:solidFill>
            <a:srgbClr val="FFC000"/>
          </a:solidFill>
          <a:ln w="31750">
            <a:solidFill>
              <a:srgbClr val="FF6600"/>
            </a:solidFill>
            <a:round/>
            <a:headEnd/>
            <a:tailEnd/>
          </a:ln>
          <a:scene3d>
            <a:camera prst="orthographicFront">
              <a:rot lat="21599968" lon="10799999" rev="12900000"/>
            </a:camera>
            <a:lightRig rig="threePt" dir="t"/>
          </a:scene3d>
        </p:spPr>
        <p:txBody>
          <a:bodyPr wrap="none" anchor="ctr"/>
          <a:lstStyle/>
          <a:p>
            <a:pPr>
              <a:defRPr/>
            </a:pPr>
            <a:endParaRPr lang="ja-JP" altLang="en-US" sz="3200">
              <a:latin typeface="Arial" pitchFamily="34" charset="0"/>
              <a:cs typeface="Arial" pitchFamily="34" charset="0"/>
            </a:endParaRPr>
          </a:p>
        </p:txBody>
      </p:sp>
      <p:cxnSp>
        <p:nvCxnSpPr>
          <p:cNvPr id="113" name="直線矢印コネクタ 112"/>
          <p:cNvCxnSpPr>
            <a:stCxn id="114" idx="2"/>
          </p:cNvCxnSpPr>
          <p:nvPr/>
        </p:nvCxnSpPr>
        <p:spPr>
          <a:xfrm flipH="1">
            <a:off x="8353153" y="22001649"/>
            <a:ext cx="5520" cy="537155"/>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4" name="テキスト ボックス 18"/>
          <p:cNvSpPr txBox="1">
            <a:spLocks noChangeArrowheads="1"/>
          </p:cNvSpPr>
          <p:nvPr/>
        </p:nvSpPr>
        <p:spPr bwMode="auto">
          <a:xfrm>
            <a:off x="7417049" y="21170652"/>
            <a:ext cx="1883248" cy="830997"/>
          </a:xfrm>
          <a:prstGeom prst="rect">
            <a:avLst/>
          </a:prstGeom>
          <a:noFill/>
          <a:ln>
            <a:noFill/>
          </a:ln>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defRPr/>
            </a:pPr>
            <a:r>
              <a:rPr lang="en-US" altLang="ja-JP" dirty="0" smtClean="0">
                <a:solidFill>
                  <a:schemeClr val="tx2"/>
                </a:solidFill>
                <a:latin typeface="Arial" pitchFamily="34" charset="0"/>
                <a:cs typeface="Arial" pitchFamily="34" charset="0"/>
              </a:rPr>
              <a:t>From </a:t>
            </a:r>
          </a:p>
          <a:p>
            <a:pPr algn="ctr" eaLnBrk="1" hangingPunct="1">
              <a:defRPr/>
            </a:pPr>
            <a:r>
              <a:rPr lang="en-US" altLang="ja-JP" dirty="0" smtClean="0">
                <a:solidFill>
                  <a:schemeClr val="tx2"/>
                </a:solidFill>
                <a:latin typeface="Arial" pitchFamily="34" charset="0"/>
                <a:cs typeface="Arial" pitchFamily="34" charset="0"/>
              </a:rPr>
              <a:t>1 MV PS</a:t>
            </a:r>
            <a:endParaRPr lang="ja-JP" altLang="en-US" dirty="0" smtClean="0">
              <a:solidFill>
                <a:schemeClr val="tx2"/>
              </a:solidFill>
              <a:latin typeface="Arial" pitchFamily="34" charset="0"/>
              <a:cs typeface="Arial" pitchFamily="34" charset="0"/>
            </a:endParaRPr>
          </a:p>
        </p:txBody>
      </p:sp>
      <p:sp>
        <p:nvSpPr>
          <p:cNvPr id="116" name="正方形/長方形 115"/>
          <p:cNvSpPr/>
          <p:nvPr/>
        </p:nvSpPr>
        <p:spPr>
          <a:xfrm>
            <a:off x="8671555" y="23996808"/>
            <a:ext cx="202113" cy="111447"/>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117" name="正方形/長方形 116"/>
          <p:cNvSpPr/>
          <p:nvPr/>
        </p:nvSpPr>
        <p:spPr>
          <a:xfrm>
            <a:off x="8716889" y="23819250"/>
            <a:ext cx="34000" cy="179448"/>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118" name="正方形/長方形 117"/>
          <p:cNvSpPr/>
          <p:nvPr/>
        </p:nvSpPr>
        <p:spPr>
          <a:xfrm>
            <a:off x="8783001" y="23824917"/>
            <a:ext cx="34000" cy="179446"/>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119" name="正方形/長方形 118"/>
          <p:cNvSpPr/>
          <p:nvPr/>
        </p:nvSpPr>
        <p:spPr>
          <a:xfrm>
            <a:off x="8660222" y="23813584"/>
            <a:ext cx="162447" cy="20777"/>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120" name="正方形/長方形 119"/>
          <p:cNvSpPr/>
          <p:nvPr/>
        </p:nvSpPr>
        <p:spPr>
          <a:xfrm>
            <a:off x="8817001" y="23813584"/>
            <a:ext cx="60445" cy="43444"/>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sp>
        <p:nvSpPr>
          <p:cNvPr id="121" name="正方形/長方形 120"/>
          <p:cNvSpPr/>
          <p:nvPr/>
        </p:nvSpPr>
        <p:spPr>
          <a:xfrm>
            <a:off x="8811335" y="23953363"/>
            <a:ext cx="60445" cy="43444"/>
          </a:xfrm>
          <a:prstGeom prst="rect">
            <a:avLst/>
          </a:prstGeom>
          <a:solidFill>
            <a:srgbClr val="F2B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latin typeface="Arial" pitchFamily="34" charset="0"/>
              <a:cs typeface="Arial" pitchFamily="34" charset="0"/>
            </a:endParaRPr>
          </a:p>
        </p:txBody>
      </p:sp>
      <p:pic>
        <p:nvPicPr>
          <p:cNvPr id="123" name="Picture 17" descr="C:\WORK_NBI\2010.IAEA(韓国)\中間報告会\Figure\P9210645.JPG"/>
          <p:cNvPicPr>
            <a:picLocks noChangeAspect="1" noChangeArrowheads="1"/>
          </p:cNvPicPr>
          <p:nvPr/>
        </p:nvPicPr>
        <p:blipFill>
          <a:blip r:embed="rId10" cstate="print">
            <a:lum bright="20000" contrast="20000"/>
          </a:blip>
          <a:srcRect l="14018" t="3816" r="17557" b="25418"/>
          <a:stretch>
            <a:fillRect/>
          </a:stretch>
        </p:blipFill>
        <p:spPr bwMode="auto">
          <a:xfrm>
            <a:off x="17901445" y="9167409"/>
            <a:ext cx="6866786" cy="5328116"/>
          </a:xfrm>
          <a:prstGeom prst="rect">
            <a:avLst/>
          </a:prstGeom>
          <a:noFill/>
          <a:ln w="28575">
            <a:solidFill>
              <a:schemeClr val="tx1"/>
            </a:solidFill>
            <a:miter lim="800000"/>
            <a:headEnd/>
            <a:tailEnd/>
          </a:ln>
        </p:spPr>
      </p:pic>
      <p:sp>
        <p:nvSpPr>
          <p:cNvPr id="125" name="テキスト ボックス 50"/>
          <p:cNvSpPr txBox="1">
            <a:spLocks noChangeArrowheads="1"/>
          </p:cNvSpPr>
          <p:nvPr/>
        </p:nvSpPr>
        <p:spPr bwMode="auto">
          <a:xfrm>
            <a:off x="17570177" y="6409011"/>
            <a:ext cx="14185576" cy="769441"/>
          </a:xfrm>
          <a:prstGeom prst="rect">
            <a:avLst/>
          </a:prstGeom>
          <a:solidFill>
            <a:srgbClr val="0066CC"/>
          </a:solidFill>
          <a:ln w="9525">
            <a:solidFill>
              <a:srgbClr val="0066CC"/>
            </a:solidFill>
            <a:miter lim="800000"/>
            <a:headEnd/>
            <a:tailEnd/>
          </a:ln>
        </p:spPr>
        <p:txBody>
          <a:bodyPr wrap="square">
            <a:spAutoFit/>
          </a:bodyPr>
          <a:lstStyle/>
          <a:p>
            <a:pPr algn="ctr"/>
            <a:r>
              <a:rPr lang="en-US" altLang="ja-JP" sz="4400" dirty="0">
                <a:solidFill>
                  <a:srgbClr val="FFFF00"/>
                </a:solidFill>
                <a:latin typeface="Arial" pitchFamily="34" charset="0"/>
                <a:cs typeface="Arial" pitchFamily="34" charset="0"/>
              </a:rPr>
              <a:t>MeV accelerator for ITER R&amp;D</a:t>
            </a:r>
            <a:endParaRPr lang="ja-JP" altLang="en-US" sz="4400" dirty="0">
              <a:solidFill>
                <a:srgbClr val="FFFF00"/>
              </a:solidFill>
              <a:latin typeface="Arial" pitchFamily="34" charset="0"/>
              <a:cs typeface="Arial" pitchFamily="34" charset="0"/>
            </a:endParaRPr>
          </a:p>
        </p:txBody>
      </p:sp>
      <p:sp>
        <p:nvSpPr>
          <p:cNvPr id="126" name="テキスト ボックス 98"/>
          <p:cNvSpPr txBox="1">
            <a:spLocks noChangeArrowheads="1"/>
          </p:cNvSpPr>
          <p:nvPr/>
        </p:nvSpPr>
        <p:spPr bwMode="auto">
          <a:xfrm>
            <a:off x="17930217" y="9145316"/>
            <a:ext cx="3544560" cy="646331"/>
          </a:xfrm>
          <a:prstGeom prst="rect">
            <a:avLst/>
          </a:prstGeom>
          <a:noFill/>
          <a:ln w="9525">
            <a:noFill/>
            <a:miter lim="800000"/>
            <a:headEnd/>
            <a:tailEnd/>
          </a:ln>
        </p:spPr>
        <p:txBody>
          <a:bodyPr wrap="none">
            <a:spAutoFit/>
          </a:bodyPr>
          <a:lstStyle/>
          <a:p>
            <a:r>
              <a:rPr lang="en-US" altLang="ja-JP" sz="3600" dirty="0">
                <a:solidFill>
                  <a:srgbClr val="FFFF00"/>
                </a:solidFill>
                <a:latin typeface="Arial" pitchFamily="34" charset="0"/>
                <a:cs typeface="Arial" pitchFamily="34" charset="0"/>
              </a:rPr>
              <a:t>MeV accelerator</a:t>
            </a:r>
            <a:endParaRPr lang="ja-JP" altLang="en-US" sz="3600" dirty="0">
              <a:solidFill>
                <a:srgbClr val="FFFF00"/>
              </a:solidFill>
              <a:latin typeface="Arial" pitchFamily="34" charset="0"/>
              <a:cs typeface="Arial" pitchFamily="34" charset="0"/>
            </a:endParaRPr>
          </a:p>
        </p:txBody>
      </p:sp>
      <p:sp>
        <p:nvSpPr>
          <p:cNvPr id="127" name="Text Box 6"/>
          <p:cNvSpPr txBox="1">
            <a:spLocks noChangeArrowheads="1"/>
          </p:cNvSpPr>
          <p:nvPr/>
        </p:nvSpPr>
        <p:spPr bwMode="auto">
          <a:xfrm>
            <a:off x="17786201" y="7201100"/>
            <a:ext cx="13897544" cy="1754326"/>
          </a:xfrm>
          <a:prstGeom prst="rect">
            <a:avLst/>
          </a:prstGeom>
          <a:noFill/>
          <a:ln w="9525">
            <a:noFill/>
            <a:miter lim="800000"/>
            <a:headEnd/>
            <a:tailEnd/>
          </a:ln>
        </p:spPr>
        <p:txBody>
          <a:bodyPr wrap="square">
            <a:spAutoFit/>
          </a:bodyPr>
          <a:lstStyle/>
          <a:p>
            <a:pPr marL="180975" indent="-180975">
              <a:buFont typeface="Arial" charset="0"/>
              <a:buChar char="•"/>
            </a:pPr>
            <a:r>
              <a:rPr lang="en-US" altLang="ja-JP" sz="3600" dirty="0">
                <a:solidFill>
                  <a:schemeClr val="tx2"/>
                </a:solidFill>
                <a:latin typeface="Arial" pitchFamily="34" charset="0"/>
                <a:ea typeface="平成角ゴシック" charset="-128"/>
                <a:cs typeface="Arial" pitchFamily="34" charset="0"/>
              </a:rPr>
              <a:t>The MeV accelerator have been developed at JAEA since 1994.</a:t>
            </a:r>
          </a:p>
          <a:p>
            <a:pPr marL="180975" indent="-180975">
              <a:buFont typeface="Arial" charset="0"/>
              <a:buChar char="•"/>
            </a:pPr>
            <a:r>
              <a:rPr lang="en-US" altLang="ja-JP" sz="3600" dirty="0">
                <a:solidFill>
                  <a:srgbClr val="FF0000"/>
                </a:solidFill>
                <a:latin typeface="Arial" pitchFamily="34" charset="0"/>
                <a:ea typeface="平成角ゴシック" charset="-128"/>
                <a:cs typeface="Arial" pitchFamily="34" charset="0"/>
              </a:rPr>
              <a:t>Vacuum insulation</a:t>
            </a:r>
            <a:r>
              <a:rPr lang="en-US" altLang="ja-JP" sz="3600" dirty="0">
                <a:solidFill>
                  <a:schemeClr val="tx2"/>
                </a:solidFill>
                <a:latin typeface="Arial" pitchFamily="34" charset="0"/>
                <a:ea typeface="平成角ゴシック" charset="-128"/>
                <a:cs typeface="Arial" pitchFamily="34" charset="0"/>
              </a:rPr>
              <a:t>, instead of SF</a:t>
            </a:r>
            <a:r>
              <a:rPr lang="en-US" altLang="ja-JP" sz="3600" baseline="-25000" dirty="0">
                <a:solidFill>
                  <a:schemeClr val="tx2"/>
                </a:solidFill>
                <a:latin typeface="Arial" pitchFamily="34" charset="0"/>
                <a:ea typeface="平成角ゴシック" charset="-128"/>
                <a:cs typeface="Arial" pitchFamily="34" charset="0"/>
              </a:rPr>
              <a:t>6</a:t>
            </a:r>
            <a:r>
              <a:rPr lang="en-US" altLang="ja-JP" sz="3600" dirty="0">
                <a:solidFill>
                  <a:schemeClr val="tx2"/>
                </a:solidFill>
                <a:latin typeface="Arial" pitchFamily="34" charset="0"/>
                <a:ea typeface="平成角ゴシック" charset="-128"/>
                <a:cs typeface="Arial" pitchFamily="34" charset="0"/>
              </a:rPr>
              <a:t> gas, </a:t>
            </a:r>
            <a:r>
              <a:rPr lang="en-US" altLang="ja-JP" sz="3600" dirty="0">
                <a:solidFill>
                  <a:srgbClr val="FF0000"/>
                </a:solidFill>
                <a:latin typeface="Arial" pitchFamily="34" charset="0"/>
                <a:ea typeface="平成角ゴシック" charset="-128"/>
                <a:cs typeface="Arial" pitchFamily="34" charset="0"/>
              </a:rPr>
              <a:t>for 1 MV high voltage</a:t>
            </a:r>
            <a:r>
              <a:rPr lang="en-US" altLang="ja-JP" sz="3600" dirty="0">
                <a:solidFill>
                  <a:schemeClr val="tx2"/>
                </a:solidFill>
                <a:latin typeface="Arial" pitchFamily="34" charset="0"/>
                <a:ea typeface="平成角ゴシック" charset="-128"/>
                <a:cs typeface="Arial" pitchFamily="34" charset="0"/>
              </a:rPr>
              <a:t> to avoid RIC.</a:t>
            </a:r>
            <a:endParaRPr lang="ja-JP" altLang="en-US" sz="3600" dirty="0">
              <a:solidFill>
                <a:schemeClr val="tx2"/>
              </a:solidFill>
              <a:latin typeface="Arial" pitchFamily="34" charset="0"/>
              <a:cs typeface="Arial" pitchFamily="34" charset="0"/>
            </a:endParaRPr>
          </a:p>
        </p:txBody>
      </p:sp>
      <p:sp>
        <p:nvSpPr>
          <p:cNvPr id="128" name="Rectangle 3"/>
          <p:cNvSpPr txBox="1">
            <a:spLocks noChangeArrowheads="1"/>
          </p:cNvSpPr>
          <p:nvPr/>
        </p:nvSpPr>
        <p:spPr bwMode="auto">
          <a:xfrm>
            <a:off x="17714193" y="15554028"/>
            <a:ext cx="13897544" cy="3456384"/>
          </a:xfrm>
          <a:prstGeom prst="rect">
            <a:avLst/>
          </a:prstGeom>
          <a:solidFill>
            <a:srgbClr val="FFFF66"/>
          </a:solidFill>
          <a:ln w="28575">
            <a:solidFill>
              <a:srgbClr val="FF0000"/>
            </a:solidFill>
            <a:miter lim="800000"/>
            <a:headEnd/>
            <a:tailEnd/>
          </a:ln>
        </p:spPr>
        <p:txBody>
          <a:bodyPr/>
          <a:lstStyle/>
          <a:p>
            <a:pPr algn="ctr" eaLnBrk="0" hangingPunct="0">
              <a:lnSpc>
                <a:spcPct val="90000"/>
              </a:lnSpc>
              <a:spcBef>
                <a:spcPct val="20000"/>
              </a:spcBef>
              <a:defRPr/>
            </a:pPr>
            <a:endParaRPr lang="en-US" altLang="ja-JP" sz="1800" u="sng" dirty="0" smtClean="0">
              <a:solidFill>
                <a:srgbClr val="FF0000"/>
              </a:solidFill>
              <a:latin typeface="Arial" pitchFamily="34" charset="0"/>
              <a:ea typeface="ＭＳ ゴシック" pitchFamily="49" charset="-128"/>
              <a:cs typeface="Arial" pitchFamily="34" charset="0"/>
            </a:endParaRPr>
          </a:p>
          <a:p>
            <a:pPr algn="ctr" eaLnBrk="0" hangingPunct="0">
              <a:lnSpc>
                <a:spcPct val="90000"/>
              </a:lnSpc>
              <a:spcBef>
                <a:spcPct val="20000"/>
              </a:spcBef>
              <a:defRPr/>
            </a:pPr>
            <a:r>
              <a:rPr lang="en-US" altLang="ja-JP" sz="3600" u="sng" dirty="0" smtClean="0">
                <a:solidFill>
                  <a:srgbClr val="FF0000"/>
                </a:solidFill>
                <a:latin typeface="Arial" pitchFamily="34" charset="0"/>
                <a:ea typeface="ＭＳ ゴシック" pitchFamily="49" charset="-128"/>
                <a:cs typeface="Arial" pitchFamily="34" charset="0"/>
              </a:rPr>
              <a:t>Issues </a:t>
            </a:r>
            <a:r>
              <a:rPr lang="en-US" altLang="ja-JP" sz="3600" u="sng" dirty="0">
                <a:solidFill>
                  <a:srgbClr val="FF0000"/>
                </a:solidFill>
                <a:latin typeface="Arial" pitchFamily="34" charset="0"/>
                <a:ea typeface="ＭＳ ゴシック" pitchFamily="49" charset="-128"/>
                <a:cs typeface="Arial" pitchFamily="34" charset="0"/>
              </a:rPr>
              <a:t>tackled in 2010 - 2012</a:t>
            </a:r>
          </a:p>
          <a:p>
            <a:pPr marL="742950" indent="-742950" eaLnBrk="0" hangingPunct="0">
              <a:lnSpc>
                <a:spcPct val="90000"/>
              </a:lnSpc>
              <a:spcBef>
                <a:spcPct val="20000"/>
              </a:spcBef>
              <a:buFont typeface="+mj-ea"/>
              <a:buAutoNum type="circleNumDbPlain"/>
              <a:defRPr/>
            </a:pPr>
            <a:r>
              <a:rPr lang="en-US" altLang="ja-JP" sz="3600" b="0" dirty="0" smtClean="0">
                <a:solidFill>
                  <a:schemeClr val="tx2"/>
                </a:solidFill>
                <a:latin typeface="Arial" pitchFamily="34" charset="0"/>
                <a:ea typeface="ＭＳ ゴシック" pitchFamily="49" charset="-128"/>
                <a:cs typeface="Arial" pitchFamily="34" charset="0"/>
              </a:rPr>
              <a:t>Improvement </a:t>
            </a:r>
            <a:r>
              <a:rPr lang="en-US" altLang="ja-JP" sz="3600" b="0" dirty="0">
                <a:solidFill>
                  <a:schemeClr val="tx2"/>
                </a:solidFill>
                <a:latin typeface="Arial" pitchFamily="34" charset="0"/>
                <a:ea typeface="ＭＳ ゴシック" pitchFamily="49" charset="-128"/>
                <a:cs typeface="Arial" pitchFamily="34" charset="0"/>
              </a:rPr>
              <a:t>of voltage holding by mitigation of local electric field</a:t>
            </a:r>
            <a:r>
              <a:rPr lang="en-US" altLang="ja-JP" sz="3600" b="0" dirty="0" smtClean="0">
                <a:solidFill>
                  <a:schemeClr val="tx2"/>
                </a:solidFill>
                <a:latin typeface="Arial" pitchFamily="34" charset="0"/>
                <a:ea typeface="ＭＳ ゴシック" pitchFamily="49" charset="-128"/>
                <a:cs typeface="Arial" pitchFamily="34" charset="0"/>
              </a:rPr>
              <a:t>,</a:t>
            </a:r>
          </a:p>
          <a:p>
            <a:pPr marL="742950" indent="-742950" eaLnBrk="0" hangingPunct="0">
              <a:lnSpc>
                <a:spcPct val="90000"/>
              </a:lnSpc>
              <a:spcBef>
                <a:spcPct val="20000"/>
              </a:spcBef>
              <a:buFont typeface="+mj-ea"/>
              <a:buAutoNum type="circleNumDbPlain"/>
              <a:defRPr/>
            </a:pPr>
            <a:r>
              <a:rPr lang="en-US" altLang="ja-JP" sz="3600" dirty="0" smtClean="0">
                <a:solidFill>
                  <a:schemeClr val="tx2"/>
                </a:solidFill>
                <a:latin typeface="Arial" pitchFamily="34" charset="0"/>
                <a:ea typeface="ＭＳ ゴシック" pitchFamily="49" charset="-128"/>
                <a:cs typeface="Arial" pitchFamily="34" charset="0"/>
              </a:rPr>
              <a:t>Compensation of beamlet deflection by a 3D trajectory analysis,</a:t>
            </a:r>
            <a:endParaRPr lang="en-US" altLang="ja-JP" sz="3600" dirty="0" smtClean="0">
              <a:solidFill>
                <a:srgbClr val="FF0000"/>
              </a:solidFill>
              <a:latin typeface="Arial" pitchFamily="34" charset="0"/>
              <a:ea typeface="ＭＳ ゴシック" pitchFamily="49" charset="-128"/>
              <a:cs typeface="Arial" pitchFamily="34" charset="0"/>
            </a:endParaRPr>
          </a:p>
          <a:p>
            <a:pPr marL="742950" indent="-742950" eaLnBrk="0" hangingPunct="0">
              <a:lnSpc>
                <a:spcPct val="90000"/>
              </a:lnSpc>
              <a:spcBef>
                <a:spcPct val="20000"/>
              </a:spcBef>
              <a:buFont typeface="+mj-ea"/>
              <a:buAutoNum type="circleNumDbPlain"/>
              <a:defRPr/>
            </a:pPr>
            <a:r>
              <a:rPr lang="en-US" altLang="ja-JP" sz="3600" b="0" dirty="0" smtClean="0">
                <a:solidFill>
                  <a:schemeClr val="tx2"/>
                </a:solidFill>
                <a:latin typeface="Arial" pitchFamily="34" charset="0"/>
                <a:ea typeface="ＭＳ ゴシック" pitchFamily="49" charset="-128"/>
                <a:cs typeface="Arial" pitchFamily="34" charset="0"/>
              </a:rPr>
              <a:t>Gird </a:t>
            </a:r>
            <a:r>
              <a:rPr lang="en-US" altLang="ja-JP" sz="3600" b="0" dirty="0">
                <a:solidFill>
                  <a:schemeClr val="tx2"/>
                </a:solidFill>
                <a:latin typeface="Arial" pitchFamily="34" charset="0"/>
                <a:ea typeface="ＭＳ ゴシック" pitchFamily="49" charset="-128"/>
                <a:cs typeface="Arial" pitchFamily="34" charset="0"/>
              </a:rPr>
              <a:t>heat load reduction by secondary particle </a:t>
            </a:r>
            <a:r>
              <a:rPr lang="en-US" altLang="ja-JP" sz="3600" b="0" dirty="0" smtClean="0">
                <a:solidFill>
                  <a:schemeClr val="tx2"/>
                </a:solidFill>
                <a:latin typeface="Arial" pitchFamily="34" charset="0"/>
                <a:ea typeface="ＭＳ ゴシック" pitchFamily="49" charset="-128"/>
                <a:cs typeface="Arial" pitchFamily="34" charset="0"/>
              </a:rPr>
              <a:t>suppression.</a:t>
            </a:r>
            <a:endParaRPr lang="en-US" altLang="ja-JP" sz="3600" b="0" dirty="0">
              <a:solidFill>
                <a:schemeClr val="tx2"/>
              </a:solidFill>
              <a:latin typeface="Arial" pitchFamily="34" charset="0"/>
              <a:ea typeface="ＭＳ ゴシック" pitchFamily="49" charset="-128"/>
              <a:cs typeface="Arial" pitchFamily="34" charset="0"/>
            </a:endParaRPr>
          </a:p>
          <a:p>
            <a:pPr algn="ctr" eaLnBrk="0" hangingPunct="0">
              <a:lnSpc>
                <a:spcPct val="90000"/>
              </a:lnSpc>
              <a:spcBef>
                <a:spcPct val="20000"/>
              </a:spcBef>
              <a:defRPr/>
            </a:pPr>
            <a:endParaRPr lang="en-US" altLang="ja-JP" sz="3600" b="0" dirty="0">
              <a:solidFill>
                <a:schemeClr val="tx2"/>
              </a:solidFill>
              <a:latin typeface="Arial" pitchFamily="34" charset="0"/>
              <a:ea typeface="ＭＳ ゴシック" pitchFamily="49" charset="-128"/>
              <a:cs typeface="Arial" pitchFamily="34" charset="0"/>
            </a:endParaRPr>
          </a:p>
        </p:txBody>
      </p:sp>
      <p:pic>
        <p:nvPicPr>
          <p:cNvPr id="129" name="Picture 2" descr="H:\発表_会議\IAEA2012\MeVAccelerator.jpg"/>
          <p:cNvPicPr>
            <a:picLocks noChangeAspect="1" noChangeArrowheads="1"/>
          </p:cNvPicPr>
          <p:nvPr/>
        </p:nvPicPr>
        <p:blipFill>
          <a:blip r:embed="rId11" cstate="print"/>
          <a:srcRect/>
          <a:stretch>
            <a:fillRect/>
          </a:stretch>
        </p:blipFill>
        <p:spPr bwMode="auto">
          <a:xfrm>
            <a:off x="26322158" y="8497244"/>
            <a:ext cx="5307772" cy="6381025"/>
          </a:xfrm>
          <a:prstGeom prst="rect">
            <a:avLst/>
          </a:prstGeom>
          <a:noFill/>
          <a:ln w="9525">
            <a:noFill/>
            <a:miter lim="800000"/>
            <a:headEnd/>
            <a:tailEnd/>
          </a:ln>
        </p:spPr>
      </p:pic>
      <p:sp>
        <p:nvSpPr>
          <p:cNvPr id="130" name="正方形/長方形 129"/>
          <p:cNvSpPr/>
          <p:nvPr/>
        </p:nvSpPr>
        <p:spPr>
          <a:xfrm>
            <a:off x="27130913" y="9996510"/>
            <a:ext cx="691765" cy="1037648"/>
          </a:xfrm>
          <a:prstGeom prst="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141" name="タイトル 1"/>
          <p:cNvSpPr txBox="1">
            <a:spLocks/>
          </p:cNvSpPr>
          <p:nvPr/>
        </p:nvSpPr>
        <p:spPr bwMode="auto">
          <a:xfrm>
            <a:off x="15121905" y="19586476"/>
            <a:ext cx="16633848" cy="720080"/>
          </a:xfrm>
          <a:prstGeom prst="rect">
            <a:avLst/>
          </a:prstGeom>
          <a:solidFill>
            <a:srgbClr val="0000FF"/>
          </a:solidFill>
          <a:ln w="9525">
            <a:solidFill>
              <a:srgbClr val="0000FF"/>
            </a:solidFill>
            <a:miter lim="800000"/>
            <a:headEnd/>
            <a:tailEnd/>
          </a:ln>
        </p:spPr>
        <p:txBody>
          <a:bodyPr anchor="ctr"/>
          <a:lstStyle/>
          <a:p>
            <a:pPr algn="ctr"/>
            <a:r>
              <a:rPr lang="ja-JP" altLang="en-US" sz="4400" dirty="0" smtClean="0">
                <a:solidFill>
                  <a:srgbClr val="FFFF00"/>
                </a:solidFill>
                <a:latin typeface="Arial" pitchFamily="34" charset="0"/>
                <a:cs typeface="Arial" pitchFamily="34" charset="0"/>
                <a:sym typeface="Wingdings 2" pitchFamily="18" charset="2"/>
              </a:rPr>
              <a:t>① </a:t>
            </a:r>
            <a:r>
              <a:rPr lang="en-US" altLang="ja-JP" sz="4400" dirty="0" smtClean="0">
                <a:solidFill>
                  <a:srgbClr val="FFFF00"/>
                </a:solidFill>
                <a:latin typeface="Arial" pitchFamily="34" charset="0"/>
                <a:cs typeface="Arial" pitchFamily="34" charset="0"/>
              </a:rPr>
              <a:t>Voltage </a:t>
            </a:r>
            <a:r>
              <a:rPr lang="en-US" altLang="ja-JP" sz="4400" dirty="0">
                <a:solidFill>
                  <a:srgbClr val="FFFF00"/>
                </a:solidFill>
                <a:latin typeface="Arial" pitchFamily="34" charset="0"/>
                <a:cs typeface="Arial" pitchFamily="34" charset="0"/>
              </a:rPr>
              <a:t>holding improvement</a:t>
            </a:r>
            <a:endParaRPr lang="ja-JP" altLang="en-US" sz="4400" dirty="0">
              <a:solidFill>
                <a:srgbClr val="FFFF00"/>
              </a:solidFill>
              <a:latin typeface="Arial" pitchFamily="34" charset="0"/>
              <a:cs typeface="Arial" pitchFamily="34" charset="0"/>
            </a:endParaRPr>
          </a:p>
        </p:txBody>
      </p:sp>
      <p:sp>
        <p:nvSpPr>
          <p:cNvPr id="143" name="テキスト ボックス 11"/>
          <p:cNvSpPr txBox="1">
            <a:spLocks noChangeArrowheads="1"/>
          </p:cNvSpPr>
          <p:nvPr/>
        </p:nvSpPr>
        <p:spPr bwMode="auto">
          <a:xfrm>
            <a:off x="16634073" y="20450572"/>
            <a:ext cx="14111555" cy="584775"/>
          </a:xfrm>
          <a:prstGeom prst="rect">
            <a:avLst/>
          </a:prstGeom>
          <a:noFill/>
          <a:ln w="9525">
            <a:noFill/>
            <a:miter lim="800000"/>
            <a:headEnd/>
            <a:tailEnd/>
          </a:ln>
        </p:spPr>
        <p:txBody>
          <a:bodyPr wrap="none">
            <a:spAutoFit/>
          </a:bodyPr>
          <a:lstStyle/>
          <a:p>
            <a:r>
              <a:rPr lang="en-US" altLang="ja-JP" sz="3200" b="1" dirty="0">
                <a:solidFill>
                  <a:srgbClr val="0000FF"/>
                </a:solidFill>
                <a:latin typeface="Arial" pitchFamily="34" charset="0"/>
                <a:ea typeface="ＭＳ ゴシック" pitchFamily="49" charset="-128"/>
                <a:cs typeface="Arial" pitchFamily="34" charset="0"/>
              </a:rPr>
              <a:t>Insulation of high voltage (160-200 kV) in long vacuum gap (50-100 mm)</a:t>
            </a:r>
          </a:p>
        </p:txBody>
      </p:sp>
      <p:sp>
        <p:nvSpPr>
          <p:cNvPr id="144" name="テキスト ボックス 179"/>
          <p:cNvSpPr txBox="1">
            <a:spLocks noChangeArrowheads="1"/>
          </p:cNvSpPr>
          <p:nvPr/>
        </p:nvSpPr>
        <p:spPr bwMode="auto">
          <a:xfrm>
            <a:off x="23402825" y="26859284"/>
            <a:ext cx="7982407" cy="3642023"/>
          </a:xfrm>
          <a:prstGeom prst="rect">
            <a:avLst/>
          </a:prstGeom>
          <a:solidFill>
            <a:srgbClr val="FFFF66"/>
          </a:solidFill>
          <a:ln w="9525">
            <a:solidFill>
              <a:schemeClr val="tx1"/>
            </a:solidFill>
            <a:miter lim="800000"/>
            <a:headEnd/>
            <a:tailEnd/>
          </a:ln>
        </p:spPr>
        <p:txBody>
          <a:bodyPr wrap="square">
            <a:spAutoFit/>
          </a:bodyPr>
          <a:lstStyle/>
          <a:p>
            <a:pPr algn="ctr"/>
            <a:r>
              <a:rPr lang="en-US" altLang="ja-JP" sz="3200" b="0" dirty="0">
                <a:solidFill>
                  <a:srgbClr val="0000FF"/>
                </a:solidFill>
                <a:latin typeface="Arial" pitchFamily="34" charset="0"/>
                <a:cs typeface="Arial" pitchFamily="34" charset="0"/>
              </a:rPr>
              <a:t>Breakdowns triggered by local stress </a:t>
            </a:r>
          </a:p>
          <a:p>
            <a:pPr algn="ctr"/>
            <a:r>
              <a:rPr lang="en-US" altLang="ja-JP" sz="3200" b="0" dirty="0">
                <a:solidFill>
                  <a:srgbClr val="0000FF"/>
                </a:solidFill>
                <a:latin typeface="Arial" pitchFamily="34" charset="0"/>
                <a:cs typeface="Arial" pitchFamily="34" charset="0"/>
              </a:rPr>
              <a:t>in wide vacuum gaps.</a:t>
            </a:r>
            <a:endParaRPr lang="ja-JP" altLang="en-US" sz="3200" b="0" dirty="0">
              <a:solidFill>
                <a:srgbClr val="0000FF"/>
              </a:solidFill>
              <a:latin typeface="Arial" pitchFamily="34" charset="0"/>
              <a:cs typeface="Arial" pitchFamily="34" charset="0"/>
            </a:endParaRPr>
          </a:p>
          <a:p>
            <a:pPr algn="ctr">
              <a:spcAft>
                <a:spcPts val="800"/>
              </a:spcAft>
            </a:pPr>
            <a:r>
              <a:rPr lang="en-US" altLang="ja-JP" sz="3200" dirty="0">
                <a:solidFill>
                  <a:srgbClr val="FF0000"/>
                </a:solidFill>
                <a:latin typeface="Arial" pitchFamily="34" charset="0"/>
                <a:cs typeface="Arial" pitchFamily="34" charset="0"/>
              </a:rPr>
              <a:t>Vacuum insulation improved by lowering local stress, 1 MV for 4,000 s at 2 x 10</a:t>
            </a:r>
            <a:r>
              <a:rPr lang="en-US" altLang="ja-JP" sz="3200" baseline="30000" dirty="0">
                <a:solidFill>
                  <a:srgbClr val="FF0000"/>
                </a:solidFill>
                <a:latin typeface="Arial" pitchFamily="34" charset="0"/>
                <a:cs typeface="Arial" pitchFamily="34" charset="0"/>
              </a:rPr>
              <a:t>-4</a:t>
            </a:r>
            <a:r>
              <a:rPr lang="en-US" altLang="ja-JP" sz="3200" dirty="0">
                <a:solidFill>
                  <a:srgbClr val="FF0000"/>
                </a:solidFill>
                <a:latin typeface="Arial" pitchFamily="34" charset="0"/>
                <a:cs typeface="Arial" pitchFamily="34" charset="0"/>
              </a:rPr>
              <a:t> Pa.</a:t>
            </a:r>
          </a:p>
          <a:p>
            <a:pPr algn="ctr"/>
            <a:r>
              <a:rPr lang="en-US" altLang="ja-JP" sz="3200" b="0" dirty="0">
                <a:latin typeface="Arial" pitchFamily="34" charset="0"/>
                <a:cs typeface="Arial" pitchFamily="34" charset="0"/>
              </a:rPr>
              <a:t>Beam parameters increased:</a:t>
            </a:r>
          </a:p>
          <a:p>
            <a:pPr algn="ctr"/>
            <a:r>
              <a:rPr lang="en-US" altLang="ja-JP" sz="3200" b="0" dirty="0">
                <a:latin typeface="Arial" pitchFamily="34" charset="0"/>
                <a:cs typeface="Arial" pitchFamily="34" charset="0"/>
              </a:rPr>
              <a:t>879 keV, 157 A/m</a:t>
            </a:r>
            <a:r>
              <a:rPr lang="en-US" altLang="ja-JP" sz="3200" b="0" baseline="30000" dirty="0">
                <a:latin typeface="Arial" pitchFamily="34" charset="0"/>
                <a:cs typeface="Arial" pitchFamily="34" charset="0"/>
              </a:rPr>
              <a:t>2</a:t>
            </a:r>
          </a:p>
          <a:p>
            <a:pPr algn="ctr"/>
            <a:r>
              <a:rPr lang="en-US" altLang="ja-JP" sz="3200" b="0" dirty="0">
                <a:latin typeface="Arial" pitchFamily="34" charset="0"/>
                <a:cs typeface="Arial" pitchFamily="34" charset="0"/>
              </a:rPr>
              <a:t> from previous: 796 keV, 140 A/m</a:t>
            </a:r>
            <a:r>
              <a:rPr lang="en-US" altLang="ja-JP" sz="3200" b="0" baseline="30000" dirty="0">
                <a:latin typeface="Arial" pitchFamily="34" charset="0"/>
                <a:cs typeface="Arial" pitchFamily="34" charset="0"/>
              </a:rPr>
              <a:t>2</a:t>
            </a:r>
            <a:endParaRPr lang="ja-JP" altLang="en-US" sz="3200" b="0" dirty="0">
              <a:latin typeface="Arial" pitchFamily="34" charset="0"/>
              <a:cs typeface="Arial" pitchFamily="34" charset="0"/>
            </a:endParaRPr>
          </a:p>
        </p:txBody>
      </p:sp>
      <p:sp>
        <p:nvSpPr>
          <p:cNvPr id="145" name="テキスト ボックス 162"/>
          <p:cNvSpPr txBox="1">
            <a:spLocks noChangeArrowheads="1"/>
          </p:cNvSpPr>
          <p:nvPr/>
        </p:nvSpPr>
        <p:spPr bwMode="auto">
          <a:xfrm>
            <a:off x="15265921" y="24339004"/>
            <a:ext cx="9217024" cy="1384995"/>
          </a:xfrm>
          <a:prstGeom prst="rect">
            <a:avLst/>
          </a:prstGeom>
          <a:noFill/>
          <a:ln w="9525">
            <a:noFill/>
            <a:miter lim="800000"/>
            <a:headEnd/>
            <a:tailEnd/>
          </a:ln>
        </p:spPr>
        <p:txBody>
          <a:bodyPr wrap="square">
            <a:spAutoFit/>
          </a:bodyPr>
          <a:lstStyle/>
          <a:p>
            <a:pPr marL="342900" indent="-342900">
              <a:buFontTx/>
              <a:buAutoNum type="alphaLcParenBoth"/>
            </a:pPr>
            <a:r>
              <a:rPr lang="en-US" altLang="ja-JP" sz="2800" b="0" dirty="0">
                <a:latin typeface="Arial" pitchFamily="34" charset="0"/>
                <a:cs typeface="Arial" pitchFamily="34" charset="0"/>
              </a:rPr>
              <a:t>Discharge marks at the opposite sides of edges/steps, where local stress was higher than 3-4 kV/mm. </a:t>
            </a:r>
          </a:p>
          <a:p>
            <a:pPr marL="342900" indent="-342900">
              <a:buFontTx/>
              <a:buAutoNum type="alphaLcParenBoth"/>
            </a:pPr>
            <a:r>
              <a:rPr lang="en-US" altLang="ja-JP" sz="2800" b="0" dirty="0">
                <a:latin typeface="Arial" pitchFamily="34" charset="0"/>
                <a:cs typeface="Arial" pitchFamily="34" charset="0"/>
              </a:rPr>
              <a:t>The </a:t>
            </a:r>
            <a:r>
              <a:rPr lang="en-US" altLang="ja-JP" sz="2800" dirty="0">
                <a:solidFill>
                  <a:srgbClr val="FF0000"/>
                </a:solidFill>
                <a:latin typeface="Arial" pitchFamily="34" charset="0"/>
                <a:cs typeface="Arial" pitchFamily="34" charset="0"/>
              </a:rPr>
              <a:t>gaps were expanded to mitigate the local field</a:t>
            </a:r>
            <a:r>
              <a:rPr lang="en-US" altLang="ja-JP" sz="2800" b="0" dirty="0">
                <a:latin typeface="Arial" pitchFamily="34" charset="0"/>
                <a:cs typeface="Arial" pitchFamily="34" charset="0"/>
              </a:rPr>
              <a:t>.</a:t>
            </a:r>
          </a:p>
        </p:txBody>
      </p:sp>
      <p:grpSp>
        <p:nvGrpSpPr>
          <p:cNvPr id="271" name="グループ化 270"/>
          <p:cNvGrpSpPr/>
          <p:nvPr/>
        </p:nvGrpSpPr>
        <p:grpSpPr>
          <a:xfrm>
            <a:off x="16202024" y="20954628"/>
            <a:ext cx="6624736" cy="3465457"/>
            <a:chOff x="16202024" y="20954628"/>
            <a:chExt cx="6624736" cy="3465457"/>
          </a:xfrm>
        </p:grpSpPr>
        <p:pic>
          <p:nvPicPr>
            <p:cNvPr id="147" name="Picture 21" descr="E:\論文作成\IAEA2010\Figure\Ecalc-Summary.jpg"/>
            <p:cNvPicPr>
              <a:picLocks noChangeAspect="1" noChangeArrowheads="1"/>
            </p:cNvPicPr>
            <p:nvPr/>
          </p:nvPicPr>
          <p:blipFill>
            <a:blip r:embed="rId12" cstate="print"/>
            <a:srcRect/>
            <a:stretch>
              <a:fillRect/>
            </a:stretch>
          </p:blipFill>
          <p:spPr bwMode="auto">
            <a:xfrm>
              <a:off x="16634071" y="21211829"/>
              <a:ext cx="6192689" cy="2970295"/>
            </a:xfrm>
            <a:prstGeom prst="rect">
              <a:avLst/>
            </a:prstGeom>
            <a:noFill/>
            <a:ln w="9525">
              <a:noFill/>
              <a:miter lim="800000"/>
              <a:headEnd/>
              <a:tailEnd/>
            </a:ln>
          </p:spPr>
        </p:pic>
        <p:sp>
          <p:nvSpPr>
            <p:cNvPr id="148" name="テキスト ボックス 40"/>
            <p:cNvSpPr txBox="1">
              <a:spLocks noChangeArrowheads="1"/>
            </p:cNvSpPr>
            <p:nvPr/>
          </p:nvSpPr>
          <p:spPr bwMode="auto">
            <a:xfrm>
              <a:off x="17725383" y="22920675"/>
              <a:ext cx="847011" cy="657145"/>
            </a:xfrm>
            <a:prstGeom prst="rect">
              <a:avLst/>
            </a:prstGeom>
            <a:noFill/>
            <a:ln w="9525">
              <a:noFill/>
              <a:miter lim="800000"/>
              <a:headEnd/>
              <a:tailEnd/>
            </a:ln>
          </p:spPr>
          <p:txBody>
            <a:bodyPr wrap="none">
              <a:spAutoFit/>
            </a:bodyPr>
            <a:lstStyle/>
            <a:p>
              <a:r>
                <a:rPr lang="en-US" altLang="ja-JP" sz="3200">
                  <a:latin typeface="Arial" pitchFamily="34" charset="0"/>
                  <a:cs typeface="Arial" pitchFamily="34" charset="0"/>
                </a:rPr>
                <a:t>6.3</a:t>
              </a:r>
              <a:endParaRPr lang="ja-JP" altLang="en-US" sz="3200">
                <a:latin typeface="Arial" pitchFamily="34" charset="0"/>
                <a:cs typeface="Arial" pitchFamily="34" charset="0"/>
              </a:endParaRPr>
            </a:p>
          </p:txBody>
        </p:sp>
        <p:sp>
          <p:nvSpPr>
            <p:cNvPr id="149" name="テキスト ボックス 41"/>
            <p:cNvSpPr txBox="1">
              <a:spLocks noChangeArrowheads="1"/>
            </p:cNvSpPr>
            <p:nvPr/>
          </p:nvSpPr>
          <p:spPr bwMode="auto">
            <a:xfrm>
              <a:off x="17762018" y="23395913"/>
              <a:ext cx="847011" cy="657145"/>
            </a:xfrm>
            <a:prstGeom prst="rect">
              <a:avLst/>
            </a:prstGeom>
            <a:noFill/>
            <a:ln w="9525">
              <a:noFill/>
              <a:miter lim="800000"/>
              <a:headEnd/>
              <a:tailEnd/>
            </a:ln>
          </p:spPr>
          <p:txBody>
            <a:bodyPr wrap="none">
              <a:spAutoFit/>
            </a:bodyPr>
            <a:lstStyle/>
            <a:p>
              <a:r>
                <a:rPr lang="en-US" altLang="ja-JP" sz="3200">
                  <a:latin typeface="Arial" pitchFamily="34" charset="0"/>
                  <a:cs typeface="Arial" pitchFamily="34" charset="0"/>
                </a:rPr>
                <a:t>5.8</a:t>
              </a:r>
              <a:endParaRPr lang="ja-JP" altLang="en-US" sz="3200">
                <a:latin typeface="Arial" pitchFamily="34" charset="0"/>
                <a:cs typeface="Arial" pitchFamily="34" charset="0"/>
              </a:endParaRPr>
            </a:p>
          </p:txBody>
        </p:sp>
        <p:sp>
          <p:nvSpPr>
            <p:cNvPr id="150" name="テキスト ボックス 42"/>
            <p:cNvSpPr txBox="1">
              <a:spLocks noChangeArrowheads="1"/>
            </p:cNvSpPr>
            <p:nvPr/>
          </p:nvSpPr>
          <p:spPr bwMode="auto">
            <a:xfrm>
              <a:off x="18487062" y="23405065"/>
              <a:ext cx="847011" cy="657145"/>
            </a:xfrm>
            <a:prstGeom prst="rect">
              <a:avLst/>
            </a:prstGeom>
            <a:noFill/>
            <a:ln w="9525">
              <a:noFill/>
              <a:miter lim="800000"/>
              <a:headEnd/>
              <a:tailEnd/>
            </a:ln>
          </p:spPr>
          <p:txBody>
            <a:bodyPr wrap="none">
              <a:spAutoFit/>
            </a:bodyPr>
            <a:lstStyle/>
            <a:p>
              <a:r>
                <a:rPr lang="en-US" altLang="ja-JP" sz="3200">
                  <a:latin typeface="Arial" pitchFamily="34" charset="0"/>
                  <a:cs typeface="Arial" pitchFamily="34" charset="0"/>
                </a:rPr>
                <a:t>6.4</a:t>
              </a:r>
              <a:endParaRPr lang="ja-JP" altLang="en-US" sz="3200">
                <a:latin typeface="Arial" pitchFamily="34" charset="0"/>
                <a:cs typeface="Arial" pitchFamily="34" charset="0"/>
              </a:endParaRPr>
            </a:p>
          </p:txBody>
        </p:sp>
        <p:cxnSp>
          <p:nvCxnSpPr>
            <p:cNvPr id="151" name="直線矢印コネクタ 89"/>
            <p:cNvCxnSpPr>
              <a:cxnSpLocks noChangeShapeType="1"/>
            </p:cNvCxnSpPr>
            <p:nvPr/>
          </p:nvCxnSpPr>
          <p:spPr bwMode="auto">
            <a:xfrm flipV="1">
              <a:off x="18362265" y="22970852"/>
              <a:ext cx="576064" cy="648072"/>
            </a:xfrm>
            <a:prstGeom prst="straightConnector1">
              <a:avLst/>
            </a:prstGeom>
            <a:noFill/>
            <a:ln w="28575" algn="ctr">
              <a:solidFill>
                <a:schemeClr val="tx1"/>
              </a:solidFill>
              <a:round/>
              <a:headEnd/>
              <a:tailEnd type="arrow" w="med" len="med"/>
            </a:ln>
          </p:spPr>
        </p:cxnSp>
        <p:cxnSp>
          <p:nvCxnSpPr>
            <p:cNvPr id="152" name="直線矢印コネクタ 151"/>
            <p:cNvCxnSpPr>
              <a:stCxn id="150" idx="0"/>
            </p:cNvCxnSpPr>
            <p:nvPr/>
          </p:nvCxnSpPr>
          <p:spPr bwMode="auto">
            <a:xfrm flipV="1">
              <a:off x="18910568" y="23258884"/>
              <a:ext cx="243785" cy="1461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bwMode="auto">
            <a:xfrm rot="10800000">
              <a:off x="20306481" y="23618924"/>
              <a:ext cx="301567" cy="2097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 name="テキスト ボックス 71"/>
            <p:cNvSpPr txBox="1">
              <a:spLocks noChangeArrowheads="1"/>
            </p:cNvSpPr>
            <p:nvPr/>
          </p:nvSpPr>
          <p:spPr bwMode="auto">
            <a:xfrm>
              <a:off x="21386601" y="22466796"/>
              <a:ext cx="847011" cy="657145"/>
            </a:xfrm>
            <a:prstGeom prst="rect">
              <a:avLst/>
            </a:prstGeom>
            <a:noFill/>
            <a:ln w="9525">
              <a:noFill/>
              <a:miter lim="800000"/>
              <a:headEnd/>
              <a:tailEnd/>
            </a:ln>
          </p:spPr>
          <p:txBody>
            <a:bodyPr wrap="none">
              <a:spAutoFit/>
            </a:bodyPr>
            <a:lstStyle/>
            <a:p>
              <a:r>
                <a:rPr lang="en-US" altLang="ja-JP" sz="3200" dirty="0">
                  <a:latin typeface="Arial" pitchFamily="34" charset="0"/>
                  <a:cs typeface="Arial" pitchFamily="34" charset="0"/>
                </a:rPr>
                <a:t>3.7</a:t>
              </a:r>
              <a:endParaRPr lang="ja-JP" altLang="en-US" sz="3200" dirty="0">
                <a:latin typeface="Arial" pitchFamily="34" charset="0"/>
                <a:cs typeface="Arial" pitchFamily="34" charset="0"/>
              </a:endParaRPr>
            </a:p>
          </p:txBody>
        </p:sp>
        <p:sp>
          <p:nvSpPr>
            <p:cNvPr id="155" name="テキスト ボックス 72"/>
            <p:cNvSpPr txBox="1">
              <a:spLocks noChangeArrowheads="1"/>
            </p:cNvSpPr>
            <p:nvPr/>
          </p:nvSpPr>
          <p:spPr bwMode="auto">
            <a:xfrm>
              <a:off x="21170577" y="22970852"/>
              <a:ext cx="847011" cy="657145"/>
            </a:xfrm>
            <a:prstGeom prst="rect">
              <a:avLst/>
            </a:prstGeom>
            <a:noFill/>
            <a:ln w="9525">
              <a:noFill/>
              <a:miter lim="800000"/>
              <a:headEnd/>
              <a:tailEnd/>
            </a:ln>
          </p:spPr>
          <p:txBody>
            <a:bodyPr wrap="none">
              <a:spAutoFit/>
            </a:bodyPr>
            <a:lstStyle/>
            <a:p>
              <a:r>
                <a:rPr lang="en-US" altLang="ja-JP" sz="3200" dirty="0">
                  <a:latin typeface="Arial" pitchFamily="34" charset="0"/>
                  <a:cs typeface="Arial" pitchFamily="34" charset="0"/>
                </a:rPr>
                <a:t>4.2</a:t>
              </a:r>
              <a:endParaRPr lang="ja-JP" altLang="en-US" sz="3200" dirty="0">
                <a:latin typeface="Arial" pitchFamily="34" charset="0"/>
                <a:cs typeface="Arial" pitchFamily="34" charset="0"/>
              </a:endParaRPr>
            </a:p>
          </p:txBody>
        </p:sp>
        <p:sp>
          <p:nvSpPr>
            <p:cNvPr id="156" name="テキスト ボックス 73"/>
            <p:cNvSpPr txBox="1">
              <a:spLocks noChangeArrowheads="1"/>
            </p:cNvSpPr>
            <p:nvPr/>
          </p:nvSpPr>
          <p:spPr bwMode="auto">
            <a:xfrm>
              <a:off x="21098569" y="23402900"/>
              <a:ext cx="847011" cy="657145"/>
            </a:xfrm>
            <a:prstGeom prst="rect">
              <a:avLst/>
            </a:prstGeom>
            <a:noFill/>
            <a:ln w="9525">
              <a:noFill/>
              <a:miter lim="800000"/>
              <a:headEnd/>
              <a:tailEnd/>
            </a:ln>
          </p:spPr>
          <p:txBody>
            <a:bodyPr wrap="none">
              <a:spAutoFit/>
            </a:bodyPr>
            <a:lstStyle/>
            <a:p>
              <a:r>
                <a:rPr lang="en-US" altLang="ja-JP" sz="3200" dirty="0">
                  <a:latin typeface="Arial" pitchFamily="34" charset="0"/>
                  <a:cs typeface="Arial" pitchFamily="34" charset="0"/>
                </a:rPr>
                <a:t>3.9</a:t>
              </a:r>
              <a:endParaRPr lang="ja-JP" altLang="en-US" sz="3200" dirty="0">
                <a:latin typeface="Arial" pitchFamily="34" charset="0"/>
                <a:cs typeface="Arial" pitchFamily="34" charset="0"/>
              </a:endParaRPr>
            </a:p>
          </p:txBody>
        </p:sp>
        <p:sp>
          <p:nvSpPr>
            <p:cNvPr id="157" name="テキスト ボックス 74"/>
            <p:cNvSpPr txBox="1">
              <a:spLocks noChangeArrowheads="1"/>
            </p:cNvSpPr>
            <p:nvPr/>
          </p:nvSpPr>
          <p:spPr bwMode="auto">
            <a:xfrm>
              <a:off x="20522505" y="23762940"/>
              <a:ext cx="847011" cy="657145"/>
            </a:xfrm>
            <a:prstGeom prst="rect">
              <a:avLst/>
            </a:prstGeom>
            <a:noFill/>
            <a:ln w="9525">
              <a:noFill/>
              <a:miter lim="800000"/>
              <a:headEnd/>
              <a:tailEnd/>
            </a:ln>
          </p:spPr>
          <p:txBody>
            <a:bodyPr wrap="none">
              <a:spAutoFit/>
            </a:bodyPr>
            <a:lstStyle/>
            <a:p>
              <a:r>
                <a:rPr lang="en-US" altLang="ja-JP" sz="3200" dirty="0">
                  <a:latin typeface="Arial" pitchFamily="34" charset="0"/>
                  <a:cs typeface="Arial" pitchFamily="34" charset="0"/>
                </a:rPr>
                <a:t>4.2</a:t>
              </a:r>
              <a:endParaRPr lang="ja-JP" altLang="en-US" sz="3200" dirty="0">
                <a:latin typeface="Arial" pitchFamily="34" charset="0"/>
                <a:cs typeface="Arial" pitchFamily="34" charset="0"/>
              </a:endParaRPr>
            </a:p>
          </p:txBody>
        </p:sp>
        <p:cxnSp>
          <p:nvCxnSpPr>
            <p:cNvPr id="158" name="直線矢印コネクタ 157"/>
            <p:cNvCxnSpPr/>
            <p:nvPr/>
          </p:nvCxnSpPr>
          <p:spPr bwMode="auto">
            <a:xfrm rot="10800000">
              <a:off x="20594513" y="23258884"/>
              <a:ext cx="348770" cy="2071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bwMode="auto">
            <a:xfrm rot="10800000">
              <a:off x="20954553" y="22898844"/>
              <a:ext cx="346146" cy="293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bwMode="auto">
            <a:xfrm flipH="1" flipV="1">
              <a:off x="21098569" y="22610812"/>
              <a:ext cx="336862" cy="103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bwMode="auto">
            <a:xfrm flipV="1">
              <a:off x="18074233" y="22682821"/>
              <a:ext cx="576066" cy="3600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a:stCxn id="163" idx="0"/>
            </p:cNvCxnSpPr>
            <p:nvPr/>
          </p:nvCxnSpPr>
          <p:spPr bwMode="auto">
            <a:xfrm flipH="1" flipV="1">
              <a:off x="19370377" y="23114868"/>
              <a:ext cx="163383" cy="5669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 name="テキスト ボックス 84"/>
            <p:cNvSpPr txBox="1">
              <a:spLocks noChangeArrowheads="1"/>
            </p:cNvSpPr>
            <p:nvPr/>
          </p:nvSpPr>
          <p:spPr bwMode="auto">
            <a:xfrm>
              <a:off x="19110254" y="23681859"/>
              <a:ext cx="847011" cy="657145"/>
            </a:xfrm>
            <a:prstGeom prst="rect">
              <a:avLst/>
            </a:prstGeom>
            <a:noFill/>
            <a:ln w="9525">
              <a:noFill/>
              <a:miter lim="800000"/>
              <a:headEnd/>
              <a:tailEnd/>
            </a:ln>
          </p:spPr>
          <p:txBody>
            <a:bodyPr wrap="none">
              <a:spAutoFit/>
            </a:bodyPr>
            <a:lstStyle/>
            <a:p>
              <a:r>
                <a:rPr lang="en-US" altLang="ja-JP" sz="3200">
                  <a:latin typeface="Arial" pitchFamily="34" charset="0"/>
                  <a:cs typeface="Arial" pitchFamily="34" charset="0"/>
                </a:rPr>
                <a:t>2.8</a:t>
              </a:r>
              <a:endParaRPr lang="ja-JP" altLang="en-US" sz="3200">
                <a:latin typeface="Arial" pitchFamily="34" charset="0"/>
                <a:cs typeface="Arial" pitchFamily="34" charset="0"/>
              </a:endParaRPr>
            </a:p>
          </p:txBody>
        </p:sp>
        <p:pic>
          <p:nvPicPr>
            <p:cNvPr id="164" name="Picture 22" descr="E:\論文作成\IAEA2010\Figure\Ebar.jpg"/>
            <p:cNvPicPr>
              <a:picLocks noChangeAspect="1" noChangeArrowheads="1"/>
            </p:cNvPicPr>
            <p:nvPr/>
          </p:nvPicPr>
          <p:blipFill>
            <a:blip r:embed="rId13" cstate="print"/>
            <a:srcRect/>
            <a:stretch>
              <a:fillRect/>
            </a:stretch>
          </p:blipFill>
          <p:spPr bwMode="auto">
            <a:xfrm>
              <a:off x="16202024" y="21310339"/>
              <a:ext cx="409425" cy="2612276"/>
            </a:xfrm>
            <a:prstGeom prst="rect">
              <a:avLst/>
            </a:prstGeom>
            <a:noFill/>
            <a:ln w="9525">
              <a:noFill/>
              <a:miter lim="800000"/>
              <a:headEnd/>
              <a:tailEnd/>
            </a:ln>
          </p:spPr>
        </p:pic>
        <p:cxnSp>
          <p:nvCxnSpPr>
            <p:cNvPr id="165" name="直線コネクタ 164"/>
            <p:cNvCxnSpPr/>
            <p:nvPr/>
          </p:nvCxnSpPr>
          <p:spPr bwMode="auto">
            <a:xfrm flipH="1">
              <a:off x="19764570" y="21078178"/>
              <a:ext cx="1" cy="3260826"/>
            </a:xfrm>
            <a:prstGeom prst="line">
              <a:avLst/>
            </a:prstGeom>
            <a:ln w="317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66" name="テキスト ボックス 204"/>
            <p:cNvSpPr txBox="1">
              <a:spLocks noChangeArrowheads="1"/>
            </p:cNvSpPr>
            <p:nvPr/>
          </p:nvSpPr>
          <p:spPr bwMode="auto">
            <a:xfrm>
              <a:off x="17642185" y="20954628"/>
              <a:ext cx="4530629" cy="657145"/>
            </a:xfrm>
            <a:prstGeom prst="rect">
              <a:avLst/>
            </a:prstGeom>
            <a:noFill/>
            <a:ln w="9525">
              <a:noFill/>
              <a:miter lim="800000"/>
              <a:headEnd/>
              <a:tailEnd/>
            </a:ln>
          </p:spPr>
          <p:txBody>
            <a:bodyPr wrap="none">
              <a:spAutoFit/>
            </a:bodyPr>
            <a:lstStyle/>
            <a:p>
              <a:r>
                <a:rPr lang="en-US" altLang="ja-JP" sz="3200" dirty="0">
                  <a:latin typeface="Arial" pitchFamily="34" charset="0"/>
                  <a:cs typeface="Arial" pitchFamily="34" charset="0"/>
                </a:rPr>
                <a:t>(a) Before     (b) After</a:t>
              </a:r>
              <a:endParaRPr lang="ja-JP" altLang="en-US" sz="3200" dirty="0">
                <a:latin typeface="Arial" pitchFamily="34" charset="0"/>
                <a:cs typeface="Arial" pitchFamily="34" charset="0"/>
              </a:endParaRPr>
            </a:p>
          </p:txBody>
        </p:sp>
      </p:grpSp>
      <p:pic>
        <p:nvPicPr>
          <p:cNvPr id="167" name="Picture 33"/>
          <p:cNvPicPr>
            <a:picLocks noChangeAspect="1" noChangeArrowheads="1"/>
          </p:cNvPicPr>
          <p:nvPr/>
        </p:nvPicPr>
        <p:blipFill>
          <a:blip r:embed="rId14" cstate="print"/>
          <a:srcRect/>
          <a:stretch>
            <a:fillRect/>
          </a:stretch>
        </p:blipFill>
        <p:spPr bwMode="auto">
          <a:xfrm>
            <a:off x="15265921" y="25791447"/>
            <a:ext cx="5319582" cy="4671751"/>
          </a:xfrm>
          <a:prstGeom prst="rect">
            <a:avLst/>
          </a:prstGeom>
          <a:noFill/>
          <a:ln w="9525">
            <a:noFill/>
            <a:miter lim="800000"/>
            <a:headEnd/>
            <a:tailEnd/>
          </a:ln>
        </p:spPr>
      </p:pic>
      <p:sp>
        <p:nvSpPr>
          <p:cNvPr id="168" name="テキスト ボックス 13"/>
          <p:cNvSpPr txBox="1">
            <a:spLocks noChangeArrowheads="1"/>
          </p:cNvSpPr>
          <p:nvPr/>
        </p:nvSpPr>
        <p:spPr bwMode="auto">
          <a:xfrm>
            <a:off x="24266921" y="21242660"/>
            <a:ext cx="6977966" cy="954107"/>
          </a:xfrm>
          <a:prstGeom prst="rect">
            <a:avLst/>
          </a:prstGeom>
          <a:noFill/>
          <a:ln w="9525">
            <a:noFill/>
            <a:miter lim="800000"/>
            <a:headEnd/>
            <a:tailEnd/>
          </a:ln>
        </p:spPr>
        <p:txBody>
          <a:bodyPr wrap="square">
            <a:spAutoFit/>
          </a:bodyPr>
          <a:lstStyle/>
          <a:p>
            <a:pPr algn="ctr"/>
            <a:r>
              <a:rPr lang="en-US" altLang="ja-JP" sz="2800" b="0" dirty="0">
                <a:latin typeface="Arial" pitchFamily="34" charset="0"/>
                <a:cs typeface="Arial" pitchFamily="34" charset="0"/>
              </a:rPr>
              <a:t>Accelerators show lower voltage holding than equal field.</a:t>
            </a:r>
            <a:endParaRPr lang="ja-JP" altLang="en-US" sz="2800" b="0" dirty="0">
              <a:latin typeface="Arial" pitchFamily="34" charset="0"/>
              <a:cs typeface="Arial" pitchFamily="34" charset="0"/>
            </a:endParaRPr>
          </a:p>
        </p:txBody>
      </p:sp>
      <p:pic>
        <p:nvPicPr>
          <p:cNvPr id="169" name="Picture 8"/>
          <p:cNvPicPr>
            <a:picLocks noChangeAspect="1" noChangeArrowheads="1"/>
          </p:cNvPicPr>
          <p:nvPr/>
        </p:nvPicPr>
        <p:blipFill>
          <a:blip r:embed="rId15" cstate="print"/>
          <a:srcRect/>
          <a:stretch>
            <a:fillRect/>
          </a:stretch>
        </p:blipFill>
        <p:spPr bwMode="auto">
          <a:xfrm>
            <a:off x="24698969" y="22152352"/>
            <a:ext cx="5904656" cy="4658366"/>
          </a:xfrm>
          <a:prstGeom prst="rect">
            <a:avLst/>
          </a:prstGeom>
          <a:noFill/>
          <a:ln w="9525">
            <a:noFill/>
            <a:miter lim="800000"/>
            <a:headEnd/>
            <a:tailEnd/>
          </a:ln>
        </p:spPr>
      </p:pic>
      <p:grpSp>
        <p:nvGrpSpPr>
          <p:cNvPr id="170" name="グループ化 41"/>
          <p:cNvGrpSpPr>
            <a:grpSpLocks/>
          </p:cNvGrpSpPr>
          <p:nvPr/>
        </p:nvGrpSpPr>
        <p:grpSpPr bwMode="auto">
          <a:xfrm>
            <a:off x="20372779" y="25719440"/>
            <a:ext cx="3966150" cy="4740244"/>
            <a:chOff x="7092280" y="1218237"/>
            <a:chExt cx="2696883" cy="3223311"/>
          </a:xfrm>
        </p:grpSpPr>
        <p:pic>
          <p:nvPicPr>
            <p:cNvPr id="171" name="Picture 2" descr="P1040631"/>
            <p:cNvPicPr>
              <a:picLocks noChangeAspect="1" noChangeArrowheads="1"/>
            </p:cNvPicPr>
            <p:nvPr/>
          </p:nvPicPr>
          <p:blipFill>
            <a:blip r:embed="rId16" cstate="print"/>
            <a:srcRect/>
            <a:stretch>
              <a:fillRect/>
            </a:stretch>
          </p:blipFill>
          <p:spPr bwMode="auto">
            <a:xfrm>
              <a:off x="7141244" y="1609954"/>
              <a:ext cx="1917700" cy="1436688"/>
            </a:xfrm>
            <a:prstGeom prst="rect">
              <a:avLst/>
            </a:prstGeom>
            <a:noFill/>
            <a:ln w="9525">
              <a:noFill/>
              <a:miter lim="800000"/>
              <a:headEnd/>
              <a:tailEnd/>
            </a:ln>
          </p:spPr>
        </p:pic>
        <p:sp>
          <p:nvSpPr>
            <p:cNvPr id="172" name="テキスト ボックス 1"/>
            <p:cNvSpPr txBox="1">
              <a:spLocks noChangeArrowheads="1"/>
            </p:cNvSpPr>
            <p:nvPr/>
          </p:nvSpPr>
          <p:spPr bwMode="auto">
            <a:xfrm>
              <a:off x="7532953" y="1552636"/>
              <a:ext cx="1255900" cy="397640"/>
            </a:xfrm>
            <a:prstGeom prst="rect">
              <a:avLst/>
            </a:prstGeom>
            <a:noFill/>
            <a:ln w="9525">
              <a:noFill/>
              <a:miter lim="800000"/>
              <a:headEnd/>
              <a:tailEnd/>
            </a:ln>
          </p:spPr>
          <p:txBody>
            <a:bodyPr wrap="none">
              <a:spAutoFit/>
            </a:bodyPr>
            <a:lstStyle/>
            <a:p>
              <a:r>
                <a:rPr lang="en-US" altLang="ja-JP" sz="3200" b="0" dirty="0">
                  <a:solidFill>
                    <a:srgbClr val="FF0000"/>
                  </a:solidFill>
                  <a:latin typeface="Arial" pitchFamily="34" charset="0"/>
                  <a:cs typeface="Arial" pitchFamily="34" charset="0"/>
                </a:rPr>
                <a:t>Cathode </a:t>
              </a:r>
              <a:endParaRPr lang="ja-JP" altLang="en-US" sz="3200" b="0" dirty="0">
                <a:solidFill>
                  <a:srgbClr val="FF0000"/>
                </a:solidFill>
                <a:latin typeface="Arial" pitchFamily="34" charset="0"/>
                <a:cs typeface="Arial" pitchFamily="34" charset="0"/>
              </a:endParaRPr>
            </a:p>
          </p:txBody>
        </p:sp>
        <p:sp>
          <p:nvSpPr>
            <p:cNvPr id="173" name="テキスト ボックス 35"/>
            <p:cNvSpPr txBox="1">
              <a:spLocks noChangeArrowheads="1"/>
            </p:cNvSpPr>
            <p:nvPr/>
          </p:nvSpPr>
          <p:spPr bwMode="auto">
            <a:xfrm>
              <a:off x="7679844" y="2678822"/>
              <a:ext cx="1008470" cy="397640"/>
            </a:xfrm>
            <a:prstGeom prst="rect">
              <a:avLst/>
            </a:prstGeom>
            <a:noFill/>
            <a:ln w="9525">
              <a:noFill/>
              <a:miter lim="800000"/>
              <a:headEnd/>
              <a:tailEnd/>
            </a:ln>
          </p:spPr>
          <p:txBody>
            <a:bodyPr wrap="none">
              <a:spAutoFit/>
            </a:bodyPr>
            <a:lstStyle/>
            <a:p>
              <a:r>
                <a:rPr lang="en-US" altLang="ja-JP" sz="3200" b="0" dirty="0">
                  <a:solidFill>
                    <a:srgbClr val="FF0000"/>
                  </a:solidFill>
                  <a:latin typeface="Arial" pitchFamily="34" charset="0"/>
                  <a:cs typeface="Arial" pitchFamily="34" charset="0"/>
                </a:rPr>
                <a:t>Anode </a:t>
              </a:r>
              <a:endParaRPr lang="ja-JP" altLang="en-US" sz="3200" b="0" dirty="0">
                <a:solidFill>
                  <a:srgbClr val="FF0000"/>
                </a:solidFill>
                <a:latin typeface="Arial" pitchFamily="34" charset="0"/>
                <a:cs typeface="Arial" pitchFamily="34" charset="0"/>
              </a:endParaRPr>
            </a:p>
          </p:txBody>
        </p:sp>
        <p:cxnSp>
          <p:nvCxnSpPr>
            <p:cNvPr id="174" name="直線矢印コネクタ 173"/>
            <p:cNvCxnSpPr/>
            <p:nvPr/>
          </p:nvCxnSpPr>
          <p:spPr>
            <a:xfrm>
              <a:off x="7644467" y="2171890"/>
              <a:ext cx="0" cy="485553"/>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5" name="テキスト ボックス 4"/>
            <p:cNvSpPr txBox="1">
              <a:spLocks noChangeArrowheads="1"/>
            </p:cNvSpPr>
            <p:nvPr/>
          </p:nvSpPr>
          <p:spPr bwMode="auto">
            <a:xfrm rot="16200000">
              <a:off x="6684528" y="2163269"/>
              <a:ext cx="1515351" cy="313921"/>
            </a:xfrm>
            <a:prstGeom prst="rect">
              <a:avLst/>
            </a:prstGeom>
            <a:noFill/>
            <a:ln w="9525">
              <a:noFill/>
              <a:miter lim="800000"/>
              <a:headEnd/>
              <a:tailEnd/>
            </a:ln>
          </p:spPr>
          <p:txBody>
            <a:bodyPr wrap="none">
              <a:spAutoFit/>
            </a:bodyPr>
            <a:lstStyle/>
            <a:p>
              <a:r>
                <a:rPr lang="en-US" altLang="ja-JP" sz="2400" b="0" dirty="0">
                  <a:solidFill>
                    <a:srgbClr val="FFFF00"/>
                  </a:solidFill>
                  <a:latin typeface="Arial" pitchFamily="34" charset="0"/>
                  <a:cs typeface="Arial" pitchFamily="34" charset="0"/>
                </a:rPr>
                <a:t>Gap: 0~50 mm</a:t>
              </a:r>
              <a:endParaRPr lang="ja-JP" altLang="en-US" sz="2400" b="0" dirty="0">
                <a:solidFill>
                  <a:srgbClr val="FFFF00"/>
                </a:solidFill>
                <a:latin typeface="Arial" pitchFamily="34" charset="0"/>
                <a:cs typeface="Arial" pitchFamily="34" charset="0"/>
              </a:endParaRPr>
            </a:p>
          </p:txBody>
        </p:sp>
        <p:cxnSp>
          <p:nvCxnSpPr>
            <p:cNvPr id="176" name="直線矢印コネクタ 175"/>
            <p:cNvCxnSpPr/>
            <p:nvPr/>
          </p:nvCxnSpPr>
          <p:spPr>
            <a:xfrm flipH="1" flipV="1">
              <a:off x="8193481" y="2308353"/>
              <a:ext cx="563563" cy="8111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7" name="テキスト ボックス 13"/>
            <p:cNvSpPr txBox="1">
              <a:spLocks noChangeArrowheads="1"/>
            </p:cNvSpPr>
            <p:nvPr/>
          </p:nvSpPr>
          <p:spPr bwMode="auto">
            <a:xfrm>
              <a:off x="7092280" y="3039342"/>
              <a:ext cx="2105437" cy="1402206"/>
            </a:xfrm>
            <a:prstGeom prst="rect">
              <a:avLst/>
            </a:prstGeom>
            <a:noFill/>
            <a:ln w="9525">
              <a:noFill/>
              <a:miter lim="800000"/>
              <a:headEnd/>
              <a:tailEnd/>
            </a:ln>
          </p:spPr>
          <p:txBody>
            <a:bodyPr wrap="square">
              <a:spAutoFit/>
            </a:bodyPr>
            <a:lstStyle/>
            <a:p>
              <a:pPr algn="ctr"/>
              <a:r>
                <a:rPr lang="en-US" altLang="ja-JP" sz="3200" b="0" dirty="0">
                  <a:latin typeface="Arial" pitchFamily="34" charset="0"/>
                  <a:cs typeface="Arial" pitchFamily="34" charset="0"/>
                </a:rPr>
                <a:t>Small grooves simulating </a:t>
              </a:r>
            </a:p>
            <a:p>
              <a:pPr algn="ctr"/>
              <a:r>
                <a:rPr lang="en-US" altLang="ja-JP" sz="3200" b="0" dirty="0">
                  <a:latin typeface="Arial" pitchFamily="34" charset="0"/>
                  <a:cs typeface="Arial" pitchFamily="34" charset="0"/>
                </a:rPr>
                <a:t>high local field in gaps</a:t>
              </a:r>
              <a:endParaRPr lang="ja-JP" altLang="en-US" sz="3200" b="0" dirty="0">
                <a:latin typeface="Arial" pitchFamily="34" charset="0"/>
                <a:cs typeface="Arial" pitchFamily="34" charset="0"/>
              </a:endParaRPr>
            </a:p>
          </p:txBody>
        </p:sp>
        <p:sp>
          <p:nvSpPr>
            <p:cNvPr id="178" name="テキスト ボックス 15"/>
            <p:cNvSpPr txBox="1">
              <a:spLocks noChangeArrowheads="1"/>
            </p:cNvSpPr>
            <p:nvPr/>
          </p:nvSpPr>
          <p:spPr bwMode="auto">
            <a:xfrm>
              <a:off x="7092280" y="1218237"/>
              <a:ext cx="2696883" cy="397640"/>
            </a:xfrm>
            <a:prstGeom prst="rect">
              <a:avLst/>
            </a:prstGeom>
            <a:noFill/>
            <a:ln w="9525">
              <a:noFill/>
              <a:miter lim="800000"/>
              <a:headEnd/>
              <a:tailEnd/>
            </a:ln>
          </p:spPr>
          <p:txBody>
            <a:bodyPr wrap="none">
              <a:spAutoFit/>
            </a:bodyPr>
            <a:lstStyle/>
            <a:p>
              <a:r>
                <a:rPr lang="en-US" altLang="ja-JP" sz="3200" b="0" u="sng">
                  <a:latin typeface="Arial" pitchFamily="34" charset="0"/>
                  <a:cs typeface="Arial" pitchFamily="34" charset="0"/>
                </a:rPr>
                <a:t>Rogowski electrodes</a:t>
              </a:r>
              <a:endParaRPr lang="ja-JP" altLang="en-US" sz="3200" b="0" u="sng">
                <a:latin typeface="Arial" pitchFamily="34" charset="0"/>
                <a:cs typeface="Arial" pitchFamily="34" charset="0"/>
              </a:endParaRPr>
            </a:p>
          </p:txBody>
        </p:sp>
      </p:grpSp>
      <p:sp>
        <p:nvSpPr>
          <p:cNvPr id="180" name="テキスト ボックス 18"/>
          <p:cNvSpPr txBox="1">
            <a:spLocks noChangeArrowheads="1"/>
          </p:cNvSpPr>
          <p:nvPr/>
        </p:nvSpPr>
        <p:spPr bwMode="auto">
          <a:xfrm>
            <a:off x="1308112" y="32312728"/>
            <a:ext cx="14401600" cy="646331"/>
          </a:xfrm>
          <a:prstGeom prst="rect">
            <a:avLst/>
          </a:prstGeom>
          <a:noFill/>
          <a:ln w="9525">
            <a:noFill/>
            <a:miter lim="800000"/>
            <a:headEnd/>
            <a:tailEnd/>
          </a:ln>
        </p:spPr>
        <p:txBody>
          <a:bodyPr wrap="square">
            <a:spAutoFit/>
          </a:bodyPr>
          <a:lstStyle/>
          <a:p>
            <a:pPr marL="361950" lvl="1" indent="-276225" algn="ctr"/>
            <a:r>
              <a:rPr lang="en-US" altLang="ja-JP" sz="3600" b="1" dirty="0">
                <a:solidFill>
                  <a:srgbClr val="0000FF"/>
                </a:solidFill>
                <a:latin typeface="Arial" pitchFamily="34" charset="0"/>
                <a:cs typeface="Arial" pitchFamily="34" charset="0"/>
              </a:rPr>
              <a:t>EAMCC analyzes behavior of secondary particle in accelerators.</a:t>
            </a:r>
          </a:p>
        </p:txBody>
      </p:sp>
      <p:sp>
        <p:nvSpPr>
          <p:cNvPr id="181" name="タイトル 1"/>
          <p:cNvSpPr txBox="1">
            <a:spLocks/>
          </p:cNvSpPr>
          <p:nvPr/>
        </p:nvSpPr>
        <p:spPr bwMode="auto">
          <a:xfrm>
            <a:off x="792313" y="31179764"/>
            <a:ext cx="16921880" cy="954777"/>
          </a:xfrm>
          <a:prstGeom prst="rect">
            <a:avLst/>
          </a:prstGeom>
          <a:solidFill>
            <a:srgbClr val="0000FF"/>
          </a:solidFill>
          <a:ln w="9525">
            <a:solidFill>
              <a:srgbClr val="0000FF"/>
            </a:solidFill>
            <a:miter lim="800000"/>
            <a:headEnd/>
            <a:tailEnd/>
          </a:ln>
        </p:spPr>
        <p:txBody>
          <a:bodyPr anchor="ctr"/>
          <a:lstStyle/>
          <a:p>
            <a:pPr marL="342900" indent="-342900" eaLnBrk="0" hangingPunct="0">
              <a:lnSpc>
                <a:spcPct val="90000"/>
              </a:lnSpc>
              <a:spcBef>
                <a:spcPct val="20000"/>
              </a:spcBef>
            </a:pPr>
            <a:r>
              <a:rPr lang="ja-JP" altLang="en-US" sz="4400" dirty="0" smtClean="0">
                <a:solidFill>
                  <a:srgbClr val="FFFF00"/>
                </a:solidFill>
                <a:latin typeface="Arial" pitchFamily="34" charset="0"/>
                <a:ea typeface="ＭＳ ゴシック" pitchFamily="49" charset="-128"/>
                <a:cs typeface="Arial" pitchFamily="34" charset="0"/>
              </a:rPr>
              <a:t>   ③</a:t>
            </a:r>
            <a:r>
              <a:rPr lang="en-US" altLang="ja-JP" sz="4400" dirty="0" smtClean="0">
                <a:solidFill>
                  <a:srgbClr val="FFFF00"/>
                </a:solidFill>
                <a:latin typeface="Arial" pitchFamily="34" charset="0"/>
                <a:ea typeface="ＭＳ ゴシック" pitchFamily="49" charset="-128"/>
                <a:cs typeface="Arial" pitchFamily="34" charset="0"/>
              </a:rPr>
              <a:t> Reduction of secondary particles</a:t>
            </a:r>
            <a:r>
              <a:rPr lang="ja-JP" altLang="en-US" sz="4400" dirty="0" smtClean="0">
                <a:solidFill>
                  <a:srgbClr val="FFFF00"/>
                </a:solidFill>
                <a:latin typeface="Arial" pitchFamily="34" charset="0"/>
                <a:ea typeface="ＭＳ ゴシック" pitchFamily="49" charset="-128"/>
                <a:cs typeface="Arial" pitchFamily="34" charset="0"/>
              </a:rPr>
              <a:t>　</a:t>
            </a:r>
            <a:endParaRPr lang="en-US" altLang="ja-JP" sz="4400" dirty="0">
              <a:solidFill>
                <a:srgbClr val="FFFF00"/>
              </a:solidFill>
              <a:latin typeface="Arial" pitchFamily="34" charset="0"/>
              <a:ea typeface="ＭＳ ゴシック" pitchFamily="49" charset="-128"/>
              <a:cs typeface="Arial" pitchFamily="34" charset="0"/>
            </a:endParaRPr>
          </a:p>
        </p:txBody>
      </p:sp>
      <p:sp>
        <p:nvSpPr>
          <p:cNvPr id="182" name="テキスト ボックス 7"/>
          <p:cNvSpPr txBox="1">
            <a:spLocks noChangeArrowheads="1"/>
          </p:cNvSpPr>
          <p:nvPr/>
        </p:nvSpPr>
        <p:spPr bwMode="auto">
          <a:xfrm>
            <a:off x="1008337" y="33267996"/>
            <a:ext cx="8517075" cy="523220"/>
          </a:xfrm>
          <a:prstGeom prst="rect">
            <a:avLst/>
          </a:prstGeom>
          <a:noFill/>
          <a:ln w="9525">
            <a:noFill/>
            <a:miter lim="800000"/>
            <a:headEnd/>
            <a:tailEnd/>
          </a:ln>
        </p:spPr>
        <p:txBody>
          <a:bodyPr wrap="none">
            <a:spAutoFit/>
          </a:bodyPr>
          <a:lstStyle/>
          <a:p>
            <a:pPr algn="ctr"/>
            <a:r>
              <a:rPr lang="en-US" altLang="ja-JP" sz="2800" dirty="0">
                <a:latin typeface="Arial" pitchFamily="34" charset="0"/>
                <a:cs typeface="Arial" pitchFamily="34" charset="0"/>
              </a:rPr>
              <a:t>An example of EAMCC analysis for MeV accelerator</a:t>
            </a:r>
            <a:endParaRPr lang="ja-JP" altLang="en-US" sz="2800" dirty="0">
              <a:latin typeface="Arial" pitchFamily="34" charset="0"/>
              <a:cs typeface="Arial" pitchFamily="34" charset="0"/>
            </a:endParaRPr>
          </a:p>
        </p:txBody>
      </p:sp>
      <p:sp>
        <p:nvSpPr>
          <p:cNvPr id="183" name="テキスト ボックス 18"/>
          <p:cNvSpPr txBox="1">
            <a:spLocks noChangeArrowheads="1"/>
          </p:cNvSpPr>
          <p:nvPr/>
        </p:nvSpPr>
        <p:spPr bwMode="auto">
          <a:xfrm>
            <a:off x="1296369" y="39892732"/>
            <a:ext cx="11449272" cy="2308324"/>
          </a:xfrm>
          <a:prstGeom prst="rect">
            <a:avLst/>
          </a:prstGeom>
          <a:noFill/>
          <a:ln w="25400">
            <a:solidFill>
              <a:srgbClr val="0000FF"/>
            </a:solidFill>
            <a:miter lim="800000"/>
            <a:headEnd/>
            <a:tailEnd/>
          </a:ln>
        </p:spPr>
        <p:txBody>
          <a:bodyPr wrap="square">
            <a:spAutoFit/>
          </a:bodyPr>
          <a:lstStyle/>
          <a:p>
            <a:pPr marL="542925" lvl="1" indent="-276225"/>
            <a:r>
              <a:rPr lang="en-US" altLang="ja-JP" sz="3600" b="0" dirty="0">
                <a:latin typeface="Arial" pitchFamily="34" charset="0"/>
                <a:cs typeface="Arial" pitchFamily="34" charset="0"/>
              </a:rPr>
              <a:t>Grid heat loads are mainly caused by:</a:t>
            </a:r>
          </a:p>
          <a:p>
            <a:pPr marL="542925" lvl="1" indent="-276225"/>
            <a:r>
              <a:rPr lang="en-US" altLang="ja-JP" sz="3600" b="0" dirty="0">
                <a:latin typeface="Arial" pitchFamily="34" charset="0"/>
                <a:cs typeface="Arial" pitchFamily="34" charset="0"/>
              </a:rPr>
              <a:t>1) Stripped electron from extraction gap,</a:t>
            </a:r>
          </a:p>
          <a:p>
            <a:pPr marL="542925" lvl="1" indent="-276225"/>
            <a:r>
              <a:rPr lang="en-US" altLang="ja-JP" sz="3600" b="0" dirty="0">
                <a:latin typeface="Arial" pitchFamily="34" charset="0"/>
                <a:cs typeface="Arial" pitchFamily="34" charset="0"/>
              </a:rPr>
              <a:t>2) Secondary electrons generated from grid side wall,</a:t>
            </a:r>
          </a:p>
          <a:p>
            <a:pPr marL="542925" lvl="1" indent="-276225"/>
            <a:r>
              <a:rPr lang="en-US" altLang="ja-JP" sz="3600" b="0" dirty="0">
                <a:latin typeface="Arial" pitchFamily="34" charset="0"/>
                <a:cs typeface="Arial" pitchFamily="34" charset="0"/>
              </a:rPr>
              <a:t>3) Direct interception of H</a:t>
            </a:r>
            <a:r>
              <a:rPr lang="en-US" altLang="ja-JP" sz="3600" b="0" baseline="30000" dirty="0">
                <a:latin typeface="Arial" pitchFamily="34" charset="0"/>
                <a:cs typeface="Arial" pitchFamily="34" charset="0"/>
              </a:rPr>
              <a:t>-</a:t>
            </a:r>
            <a:r>
              <a:rPr lang="en-US" altLang="ja-JP" sz="3600" b="0" dirty="0">
                <a:latin typeface="Arial" pitchFamily="34" charset="0"/>
                <a:cs typeface="Arial" pitchFamily="34" charset="0"/>
              </a:rPr>
              <a:t> ions at grid aperture</a:t>
            </a:r>
          </a:p>
        </p:txBody>
      </p:sp>
      <p:sp>
        <p:nvSpPr>
          <p:cNvPr id="184" name="テキスト ボックス 1"/>
          <p:cNvSpPr txBox="1">
            <a:spLocks noChangeArrowheads="1"/>
          </p:cNvSpPr>
          <p:nvPr/>
        </p:nvSpPr>
        <p:spPr bwMode="auto">
          <a:xfrm>
            <a:off x="8318212" y="34912736"/>
            <a:ext cx="184731" cy="400110"/>
          </a:xfrm>
          <a:prstGeom prst="rect">
            <a:avLst/>
          </a:prstGeom>
          <a:solidFill>
            <a:schemeClr val="bg1"/>
          </a:solidFill>
          <a:ln w="9525">
            <a:noFill/>
            <a:miter lim="800000"/>
            <a:headEnd/>
            <a:tailEnd/>
          </a:ln>
        </p:spPr>
        <p:txBody>
          <a:bodyPr wrap="none">
            <a:spAutoFit/>
          </a:bodyPr>
          <a:lstStyle/>
          <a:p>
            <a:endParaRPr lang="ja-JP" altLang="en-US" sz="2000">
              <a:latin typeface="Arial" pitchFamily="34" charset="0"/>
              <a:cs typeface="Arial" pitchFamily="34" charset="0"/>
            </a:endParaRPr>
          </a:p>
        </p:txBody>
      </p:sp>
      <p:sp>
        <p:nvSpPr>
          <p:cNvPr id="186" name="Rectangle 14"/>
          <p:cNvSpPr>
            <a:spLocks noChangeArrowheads="1"/>
          </p:cNvSpPr>
          <p:nvPr/>
        </p:nvSpPr>
        <p:spPr bwMode="auto">
          <a:xfrm>
            <a:off x="2808537" y="31471696"/>
            <a:ext cx="184731" cy="400110"/>
          </a:xfrm>
          <a:prstGeom prst="rect">
            <a:avLst/>
          </a:prstGeom>
          <a:noFill/>
          <a:ln w="9525">
            <a:noFill/>
            <a:miter lim="800000"/>
            <a:headEnd/>
            <a:tailEnd/>
          </a:ln>
        </p:spPr>
        <p:txBody>
          <a:bodyPr wrap="none" anchor="ctr">
            <a:spAutoFit/>
          </a:bodyPr>
          <a:lstStyle/>
          <a:p>
            <a:endParaRPr lang="ja-JP" altLang="en-US" sz="2000">
              <a:latin typeface="Arial" pitchFamily="34" charset="0"/>
              <a:cs typeface="Arial" pitchFamily="34" charset="0"/>
            </a:endParaRPr>
          </a:p>
        </p:txBody>
      </p:sp>
      <p:pic>
        <p:nvPicPr>
          <p:cNvPr id="187" name="Picture 13"/>
          <p:cNvPicPr>
            <a:picLocks noChangeAspect="1" noChangeArrowheads="1"/>
          </p:cNvPicPr>
          <p:nvPr/>
        </p:nvPicPr>
        <p:blipFill>
          <a:blip r:embed="rId17" cstate="print"/>
          <a:srcRect/>
          <a:stretch>
            <a:fillRect/>
          </a:stretch>
        </p:blipFill>
        <p:spPr bwMode="auto">
          <a:xfrm>
            <a:off x="864321" y="33988076"/>
            <a:ext cx="7716771" cy="5472608"/>
          </a:xfrm>
          <a:prstGeom prst="rect">
            <a:avLst/>
          </a:prstGeom>
          <a:noFill/>
          <a:ln w="9525">
            <a:noFill/>
            <a:miter lim="800000"/>
            <a:headEnd/>
            <a:tailEnd/>
          </a:ln>
        </p:spPr>
      </p:pic>
      <p:sp>
        <p:nvSpPr>
          <p:cNvPr id="188" name="Rectangle 16"/>
          <p:cNvSpPr>
            <a:spLocks noChangeArrowheads="1"/>
          </p:cNvSpPr>
          <p:nvPr/>
        </p:nvSpPr>
        <p:spPr bwMode="auto">
          <a:xfrm>
            <a:off x="2808537" y="31471696"/>
            <a:ext cx="184731" cy="400110"/>
          </a:xfrm>
          <a:prstGeom prst="rect">
            <a:avLst/>
          </a:prstGeom>
          <a:noFill/>
          <a:ln w="9525">
            <a:noFill/>
            <a:miter lim="800000"/>
            <a:headEnd/>
            <a:tailEnd/>
          </a:ln>
        </p:spPr>
        <p:txBody>
          <a:bodyPr wrap="none" anchor="ctr">
            <a:spAutoFit/>
          </a:bodyPr>
          <a:lstStyle/>
          <a:p>
            <a:endParaRPr lang="ja-JP" altLang="en-US" sz="2000">
              <a:latin typeface="Arial" pitchFamily="34" charset="0"/>
              <a:cs typeface="Arial" pitchFamily="34" charset="0"/>
            </a:endParaRPr>
          </a:p>
        </p:txBody>
      </p:sp>
      <p:sp>
        <p:nvSpPr>
          <p:cNvPr id="189" name="テキスト ボックス 3"/>
          <p:cNvSpPr txBox="1">
            <a:spLocks noChangeArrowheads="1"/>
          </p:cNvSpPr>
          <p:nvPr/>
        </p:nvSpPr>
        <p:spPr bwMode="auto">
          <a:xfrm>
            <a:off x="2448497" y="33844060"/>
            <a:ext cx="4100803" cy="400110"/>
          </a:xfrm>
          <a:prstGeom prst="rect">
            <a:avLst/>
          </a:prstGeom>
          <a:noFill/>
          <a:ln w="9525">
            <a:noFill/>
            <a:miter lim="800000"/>
            <a:headEnd/>
            <a:tailEnd/>
          </a:ln>
        </p:spPr>
        <p:txBody>
          <a:bodyPr wrap="none">
            <a:spAutoFit/>
          </a:bodyPr>
          <a:lstStyle/>
          <a:p>
            <a:pPr algn="ctr"/>
            <a:r>
              <a:rPr lang="en-US" altLang="ja-JP" sz="2000" b="0" dirty="0">
                <a:latin typeface="Arial" pitchFamily="34" charset="0"/>
                <a:cs typeface="Arial" pitchFamily="34" charset="0"/>
              </a:rPr>
              <a:t>MeV accelerator in 2007 geometry</a:t>
            </a:r>
            <a:endParaRPr lang="ja-JP" altLang="en-US" sz="2000" b="0" dirty="0">
              <a:latin typeface="Arial" pitchFamily="34" charset="0"/>
              <a:cs typeface="Arial" pitchFamily="34" charset="0"/>
            </a:endParaRPr>
          </a:p>
        </p:txBody>
      </p:sp>
      <p:sp>
        <p:nvSpPr>
          <p:cNvPr id="192" name="角丸四角形 191"/>
          <p:cNvSpPr/>
          <p:nvPr/>
        </p:nvSpPr>
        <p:spPr bwMode="auto">
          <a:xfrm>
            <a:off x="14043306" y="33904696"/>
            <a:ext cx="708707" cy="12292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193" name="テキスト ボックス 50"/>
          <p:cNvSpPr txBox="1">
            <a:spLocks noChangeArrowheads="1"/>
          </p:cNvSpPr>
          <p:nvPr/>
        </p:nvSpPr>
        <p:spPr bwMode="auto">
          <a:xfrm>
            <a:off x="9623796" y="33381273"/>
            <a:ext cx="2626663" cy="1015663"/>
          </a:xfrm>
          <a:prstGeom prst="rect">
            <a:avLst/>
          </a:prstGeom>
          <a:noFill/>
          <a:ln w="9525">
            <a:noFill/>
            <a:miter lim="800000"/>
            <a:headEnd/>
            <a:tailEnd/>
          </a:ln>
        </p:spPr>
        <p:txBody>
          <a:bodyPr>
            <a:spAutoFit/>
          </a:bodyPr>
          <a:lstStyle/>
          <a:p>
            <a:r>
              <a:rPr lang="en-US" altLang="ja-JP" sz="2000" dirty="0">
                <a:latin typeface="Arial" pitchFamily="34" charset="0"/>
                <a:cs typeface="Arial" pitchFamily="34" charset="0"/>
              </a:rPr>
              <a:t>Stripped electrons generated in and around extractor</a:t>
            </a:r>
            <a:endParaRPr lang="ja-JP" altLang="en-US" sz="2000" dirty="0">
              <a:latin typeface="Arial" pitchFamily="34" charset="0"/>
              <a:cs typeface="Arial" pitchFamily="34" charset="0"/>
            </a:endParaRPr>
          </a:p>
        </p:txBody>
      </p:sp>
      <p:cxnSp>
        <p:nvCxnSpPr>
          <p:cNvPr id="194" name="直線矢印コネクタ 193"/>
          <p:cNvCxnSpPr/>
          <p:nvPr/>
        </p:nvCxnSpPr>
        <p:spPr bwMode="auto">
          <a:xfrm flipV="1">
            <a:off x="11737529" y="33628036"/>
            <a:ext cx="657587" cy="23933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95" name="テキスト ボックス 52"/>
          <p:cNvSpPr txBox="1">
            <a:spLocks noChangeArrowheads="1"/>
          </p:cNvSpPr>
          <p:nvPr/>
        </p:nvSpPr>
        <p:spPr bwMode="auto">
          <a:xfrm>
            <a:off x="9577289" y="35752717"/>
            <a:ext cx="2488652" cy="1323439"/>
          </a:xfrm>
          <a:prstGeom prst="rect">
            <a:avLst/>
          </a:prstGeom>
          <a:noFill/>
          <a:ln w="9525">
            <a:noFill/>
            <a:miter lim="800000"/>
            <a:headEnd/>
            <a:tailEnd/>
          </a:ln>
        </p:spPr>
        <p:txBody>
          <a:bodyPr>
            <a:spAutoFit/>
          </a:bodyPr>
          <a:lstStyle/>
          <a:p>
            <a:r>
              <a:rPr lang="en-US" altLang="ja-JP" sz="2000">
                <a:latin typeface="Arial" pitchFamily="34" charset="0"/>
                <a:cs typeface="Arial" pitchFamily="34" charset="0"/>
              </a:rPr>
              <a:t>Secondary electron emission by collision of H</a:t>
            </a:r>
            <a:r>
              <a:rPr lang="en-US" altLang="ja-JP" sz="2000" baseline="30000">
                <a:latin typeface="Arial" pitchFamily="34" charset="0"/>
                <a:cs typeface="Arial" pitchFamily="34" charset="0"/>
              </a:rPr>
              <a:t>0</a:t>
            </a:r>
            <a:r>
              <a:rPr lang="en-US" altLang="ja-JP" sz="2000">
                <a:latin typeface="Arial" pitchFamily="34" charset="0"/>
                <a:cs typeface="Arial" pitchFamily="34" charset="0"/>
              </a:rPr>
              <a:t> on grid side wall</a:t>
            </a:r>
            <a:endParaRPr lang="ja-JP" altLang="en-US" sz="2000">
              <a:latin typeface="Arial" pitchFamily="34" charset="0"/>
              <a:cs typeface="Arial" pitchFamily="34" charset="0"/>
            </a:endParaRPr>
          </a:p>
        </p:txBody>
      </p:sp>
      <p:cxnSp>
        <p:nvCxnSpPr>
          <p:cNvPr id="196" name="直線矢印コネクタ 195"/>
          <p:cNvCxnSpPr>
            <a:endCxn id="202" idx="11"/>
          </p:cNvCxnSpPr>
          <p:nvPr/>
        </p:nvCxnSpPr>
        <p:spPr bwMode="auto">
          <a:xfrm flipV="1">
            <a:off x="11377489" y="36067996"/>
            <a:ext cx="871975" cy="22433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97" name="角丸四角形 196"/>
          <p:cNvSpPr/>
          <p:nvPr/>
        </p:nvSpPr>
        <p:spPr bwMode="auto">
          <a:xfrm>
            <a:off x="12457609" y="33412012"/>
            <a:ext cx="1979733" cy="476345"/>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cxnSp>
        <p:nvCxnSpPr>
          <p:cNvPr id="198" name="直線矢印コネクタ 197"/>
          <p:cNvCxnSpPr/>
          <p:nvPr/>
        </p:nvCxnSpPr>
        <p:spPr bwMode="auto">
          <a:xfrm flipV="1">
            <a:off x="11898596" y="34357803"/>
            <a:ext cx="2114504" cy="68547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99" name="正方形/長方形 56"/>
          <p:cNvSpPr>
            <a:spLocks noChangeArrowheads="1"/>
          </p:cNvSpPr>
          <p:nvPr/>
        </p:nvSpPr>
        <p:spPr bwMode="auto">
          <a:xfrm>
            <a:off x="9616005" y="34644649"/>
            <a:ext cx="2645316" cy="1015663"/>
          </a:xfrm>
          <a:prstGeom prst="rect">
            <a:avLst/>
          </a:prstGeom>
          <a:noFill/>
          <a:ln w="9525">
            <a:noFill/>
            <a:miter lim="800000"/>
            <a:headEnd/>
            <a:tailEnd/>
          </a:ln>
        </p:spPr>
        <p:txBody>
          <a:bodyPr>
            <a:spAutoFit/>
          </a:bodyPr>
          <a:lstStyle/>
          <a:p>
            <a:r>
              <a:rPr lang="en-US" altLang="ja-JP" sz="2000" dirty="0">
                <a:latin typeface="Arial" pitchFamily="34" charset="0"/>
                <a:cs typeface="Arial" pitchFamily="34" charset="0"/>
              </a:rPr>
              <a:t>Stripped electrons deflected by EXG magnet </a:t>
            </a:r>
            <a:endParaRPr lang="ja-JP" altLang="en-US" sz="2000" dirty="0">
              <a:latin typeface="Arial" pitchFamily="34" charset="0"/>
              <a:cs typeface="Arial" pitchFamily="34" charset="0"/>
            </a:endParaRPr>
          </a:p>
        </p:txBody>
      </p:sp>
      <p:sp>
        <p:nvSpPr>
          <p:cNvPr id="200" name="フリーフォーム 199"/>
          <p:cNvSpPr/>
          <p:nvPr/>
        </p:nvSpPr>
        <p:spPr bwMode="auto">
          <a:xfrm>
            <a:off x="12200667" y="35926255"/>
            <a:ext cx="2616408" cy="1633511"/>
          </a:xfrm>
          <a:custGeom>
            <a:avLst/>
            <a:gdLst>
              <a:gd name="connsiteX0" fmla="*/ 1784420 w 1879787"/>
              <a:gd name="connsiteY0" fmla="*/ 0 h 1172489"/>
              <a:gd name="connsiteX1" fmla="*/ 1470270 w 1879787"/>
              <a:gd name="connsiteY1" fmla="*/ 123416 h 1172489"/>
              <a:gd name="connsiteX2" fmla="*/ 1285146 w 1879787"/>
              <a:gd name="connsiteY2" fmla="*/ 201954 h 1172489"/>
              <a:gd name="connsiteX3" fmla="*/ 858800 w 1879787"/>
              <a:gd name="connsiteY3" fmla="*/ 426346 h 1172489"/>
              <a:gd name="connsiteX4" fmla="*/ 578309 w 1879787"/>
              <a:gd name="connsiteY4" fmla="*/ 589031 h 1172489"/>
              <a:gd name="connsiteX5" fmla="*/ 213671 w 1879787"/>
              <a:gd name="connsiteY5" fmla="*/ 841473 h 1172489"/>
              <a:gd name="connsiteX6" fmla="*/ 34157 w 1879787"/>
              <a:gd name="connsiteY6" fmla="*/ 981718 h 1172489"/>
              <a:gd name="connsiteX7" fmla="*/ 11718 w 1879787"/>
              <a:gd name="connsiteY7" fmla="*/ 1020987 h 1172489"/>
              <a:gd name="connsiteX8" fmla="*/ 17328 w 1879787"/>
              <a:gd name="connsiteY8" fmla="*/ 1172452 h 1172489"/>
              <a:gd name="connsiteX9" fmla="*/ 213671 w 1879787"/>
              <a:gd name="connsiteY9" fmla="*/ 1032206 h 1172489"/>
              <a:gd name="connsiteX10" fmla="*/ 583919 w 1879787"/>
              <a:gd name="connsiteY10" fmla="*/ 734886 h 1172489"/>
              <a:gd name="connsiteX11" fmla="*/ 886849 w 1879787"/>
              <a:gd name="connsiteY11" fmla="*/ 544152 h 1172489"/>
              <a:gd name="connsiteX12" fmla="*/ 1133681 w 1879787"/>
              <a:gd name="connsiteY12" fmla="*/ 420736 h 1172489"/>
              <a:gd name="connsiteX13" fmla="*/ 1481490 w 1879787"/>
              <a:gd name="connsiteY13" fmla="*/ 241222 h 1172489"/>
              <a:gd name="connsiteX14" fmla="*/ 1689053 w 1879787"/>
              <a:gd name="connsiteY14" fmla="*/ 173904 h 1172489"/>
              <a:gd name="connsiteX15" fmla="*/ 1846128 w 1879787"/>
              <a:gd name="connsiteY15" fmla="*/ 106587 h 1172489"/>
              <a:gd name="connsiteX16" fmla="*/ 1879787 w 1879787"/>
              <a:gd name="connsiteY16" fmla="*/ 100977 h 1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787" h="1172489">
                <a:moveTo>
                  <a:pt x="1784420" y="0"/>
                </a:moveTo>
                <a:lnTo>
                  <a:pt x="1470270" y="123416"/>
                </a:lnTo>
                <a:cubicBezTo>
                  <a:pt x="1387058" y="157075"/>
                  <a:pt x="1387058" y="151466"/>
                  <a:pt x="1285146" y="201954"/>
                </a:cubicBezTo>
                <a:cubicBezTo>
                  <a:pt x="1183234" y="252442"/>
                  <a:pt x="976606" y="361833"/>
                  <a:pt x="858800" y="426346"/>
                </a:cubicBezTo>
                <a:cubicBezTo>
                  <a:pt x="740994" y="490859"/>
                  <a:pt x="685831" y="519843"/>
                  <a:pt x="578309" y="589031"/>
                </a:cubicBezTo>
                <a:cubicBezTo>
                  <a:pt x="470787" y="658219"/>
                  <a:pt x="304363" y="776025"/>
                  <a:pt x="213671" y="841473"/>
                </a:cubicBezTo>
                <a:cubicBezTo>
                  <a:pt x="122979" y="906921"/>
                  <a:pt x="67816" y="951799"/>
                  <a:pt x="34157" y="981718"/>
                </a:cubicBezTo>
                <a:cubicBezTo>
                  <a:pt x="498" y="1011637"/>
                  <a:pt x="14523" y="989198"/>
                  <a:pt x="11718" y="1020987"/>
                </a:cubicBezTo>
                <a:cubicBezTo>
                  <a:pt x="8913" y="1052776"/>
                  <a:pt x="-16331" y="1170582"/>
                  <a:pt x="17328" y="1172452"/>
                </a:cubicBezTo>
                <a:cubicBezTo>
                  <a:pt x="50987" y="1174322"/>
                  <a:pt x="119239" y="1105134"/>
                  <a:pt x="213671" y="1032206"/>
                </a:cubicBezTo>
                <a:cubicBezTo>
                  <a:pt x="308103" y="959278"/>
                  <a:pt x="471723" y="816228"/>
                  <a:pt x="583919" y="734886"/>
                </a:cubicBezTo>
                <a:cubicBezTo>
                  <a:pt x="696115" y="653544"/>
                  <a:pt x="795222" y="596510"/>
                  <a:pt x="886849" y="544152"/>
                </a:cubicBezTo>
                <a:cubicBezTo>
                  <a:pt x="978476" y="491794"/>
                  <a:pt x="1133681" y="420736"/>
                  <a:pt x="1133681" y="420736"/>
                </a:cubicBezTo>
                <a:cubicBezTo>
                  <a:pt x="1232788" y="370248"/>
                  <a:pt x="1388928" y="282361"/>
                  <a:pt x="1481490" y="241222"/>
                </a:cubicBezTo>
                <a:cubicBezTo>
                  <a:pt x="1574052" y="200083"/>
                  <a:pt x="1628280" y="196343"/>
                  <a:pt x="1689053" y="173904"/>
                </a:cubicBezTo>
                <a:cubicBezTo>
                  <a:pt x="1749826" y="151465"/>
                  <a:pt x="1814339" y="118742"/>
                  <a:pt x="1846128" y="106587"/>
                </a:cubicBezTo>
                <a:cubicBezTo>
                  <a:pt x="1877917" y="94432"/>
                  <a:pt x="1878852" y="97704"/>
                  <a:pt x="1879787" y="100977"/>
                </a:cubicBezTo>
              </a:path>
            </a:pathLst>
          </a:custGeom>
          <a:noFill/>
          <a:ln w="285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201" name="フリーフォーム 200"/>
          <p:cNvSpPr/>
          <p:nvPr/>
        </p:nvSpPr>
        <p:spPr bwMode="auto">
          <a:xfrm>
            <a:off x="12230875" y="35115306"/>
            <a:ext cx="2205124" cy="834183"/>
          </a:xfrm>
          <a:custGeom>
            <a:avLst/>
            <a:gdLst>
              <a:gd name="connsiteX0" fmla="*/ 1247196 w 1573956"/>
              <a:gd name="connsiteY0" fmla="*/ 0 h 584054"/>
              <a:gd name="connsiteX1" fmla="*/ 1409880 w 1573956"/>
              <a:gd name="connsiteY1" fmla="*/ 196344 h 584054"/>
              <a:gd name="connsiteX2" fmla="*/ 1550126 w 1573956"/>
              <a:gd name="connsiteY2" fmla="*/ 330979 h 584054"/>
              <a:gd name="connsiteX3" fmla="*/ 1561345 w 1573956"/>
              <a:gd name="connsiteY3" fmla="*/ 375858 h 584054"/>
              <a:gd name="connsiteX4" fmla="*/ 1421100 w 1573956"/>
              <a:gd name="connsiteY4" fmla="*/ 387077 h 584054"/>
              <a:gd name="connsiteX5" fmla="*/ 1163048 w 1573956"/>
              <a:gd name="connsiteY5" fmla="*/ 370248 h 584054"/>
              <a:gd name="connsiteX6" fmla="*/ 725483 w 1573956"/>
              <a:gd name="connsiteY6" fmla="*/ 409517 h 584054"/>
              <a:gd name="connsiteX7" fmla="*/ 388894 w 1573956"/>
              <a:gd name="connsiteY7" fmla="*/ 476835 h 584054"/>
              <a:gd name="connsiteX8" fmla="*/ 46695 w 1573956"/>
              <a:gd name="connsiteY8" fmla="*/ 555372 h 584054"/>
              <a:gd name="connsiteX9" fmla="*/ 1816 w 1573956"/>
              <a:gd name="connsiteY9" fmla="*/ 583421 h 584054"/>
              <a:gd name="connsiteX10" fmla="*/ 13036 w 1573956"/>
              <a:gd name="connsiteY10" fmla="*/ 572201 h 5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3956" h="584054">
                <a:moveTo>
                  <a:pt x="1247196" y="0"/>
                </a:moveTo>
                <a:cubicBezTo>
                  <a:pt x="1303294" y="70590"/>
                  <a:pt x="1359392" y="141181"/>
                  <a:pt x="1409880" y="196344"/>
                </a:cubicBezTo>
                <a:cubicBezTo>
                  <a:pt x="1460368" y="251507"/>
                  <a:pt x="1524882" y="301060"/>
                  <a:pt x="1550126" y="330979"/>
                </a:cubicBezTo>
                <a:cubicBezTo>
                  <a:pt x="1575370" y="360898"/>
                  <a:pt x="1582849" y="366508"/>
                  <a:pt x="1561345" y="375858"/>
                </a:cubicBezTo>
                <a:cubicBezTo>
                  <a:pt x="1539841" y="385208"/>
                  <a:pt x="1487483" y="388012"/>
                  <a:pt x="1421100" y="387077"/>
                </a:cubicBezTo>
                <a:cubicBezTo>
                  <a:pt x="1354717" y="386142"/>
                  <a:pt x="1278984" y="366508"/>
                  <a:pt x="1163048" y="370248"/>
                </a:cubicBezTo>
                <a:cubicBezTo>
                  <a:pt x="1047112" y="373988"/>
                  <a:pt x="854509" y="391753"/>
                  <a:pt x="725483" y="409517"/>
                </a:cubicBezTo>
                <a:cubicBezTo>
                  <a:pt x="596457" y="427281"/>
                  <a:pt x="502025" y="452526"/>
                  <a:pt x="388894" y="476835"/>
                </a:cubicBezTo>
                <a:cubicBezTo>
                  <a:pt x="275763" y="501144"/>
                  <a:pt x="111208" y="537608"/>
                  <a:pt x="46695" y="555372"/>
                </a:cubicBezTo>
                <a:cubicBezTo>
                  <a:pt x="-17818" y="573136"/>
                  <a:pt x="7426" y="580616"/>
                  <a:pt x="1816" y="583421"/>
                </a:cubicBezTo>
                <a:cubicBezTo>
                  <a:pt x="-3794" y="586226"/>
                  <a:pt x="4621" y="579213"/>
                  <a:pt x="13036" y="572201"/>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202" name="フリーフォーム 201"/>
          <p:cNvSpPr/>
          <p:nvPr/>
        </p:nvSpPr>
        <p:spPr bwMode="auto">
          <a:xfrm>
            <a:off x="12249464" y="34950330"/>
            <a:ext cx="2407281" cy="1117666"/>
          </a:xfrm>
          <a:custGeom>
            <a:avLst/>
            <a:gdLst>
              <a:gd name="connsiteX0" fmla="*/ 1222940 w 1730219"/>
              <a:gd name="connsiteY0" fmla="*/ 0 h 802204"/>
              <a:gd name="connsiteX1" fmla="*/ 1497821 w 1730219"/>
              <a:gd name="connsiteY1" fmla="*/ 297320 h 802204"/>
              <a:gd name="connsiteX2" fmla="*/ 1649286 w 1730219"/>
              <a:gd name="connsiteY2" fmla="*/ 454395 h 802204"/>
              <a:gd name="connsiteX3" fmla="*/ 1722214 w 1730219"/>
              <a:gd name="connsiteY3" fmla="*/ 521713 h 802204"/>
              <a:gd name="connsiteX4" fmla="*/ 1694165 w 1730219"/>
              <a:gd name="connsiteY4" fmla="*/ 589031 h 802204"/>
              <a:gd name="connsiteX5" fmla="*/ 1419284 w 1730219"/>
              <a:gd name="connsiteY5" fmla="*/ 583421 h 802204"/>
              <a:gd name="connsiteX6" fmla="*/ 1183671 w 1730219"/>
              <a:gd name="connsiteY6" fmla="*/ 600251 h 802204"/>
              <a:gd name="connsiteX7" fmla="*/ 768545 w 1730219"/>
              <a:gd name="connsiteY7" fmla="*/ 633909 h 802204"/>
              <a:gd name="connsiteX8" fmla="*/ 516103 w 1730219"/>
              <a:gd name="connsiteY8" fmla="*/ 673178 h 802204"/>
              <a:gd name="connsiteX9" fmla="*/ 224393 w 1730219"/>
              <a:gd name="connsiteY9" fmla="*/ 734886 h 802204"/>
              <a:gd name="connsiteX10" fmla="*/ 61708 w 1730219"/>
              <a:gd name="connsiteY10" fmla="*/ 785374 h 802204"/>
              <a:gd name="connsiteX11" fmla="*/ 0 w 1730219"/>
              <a:gd name="connsiteY11" fmla="*/ 802204 h 8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219" h="802204">
                <a:moveTo>
                  <a:pt x="1222940" y="0"/>
                </a:moveTo>
                <a:lnTo>
                  <a:pt x="1497821" y="297320"/>
                </a:lnTo>
                <a:cubicBezTo>
                  <a:pt x="1568879" y="373053"/>
                  <a:pt x="1611887" y="416996"/>
                  <a:pt x="1649286" y="454395"/>
                </a:cubicBezTo>
                <a:cubicBezTo>
                  <a:pt x="1686685" y="491794"/>
                  <a:pt x="1714734" y="499274"/>
                  <a:pt x="1722214" y="521713"/>
                </a:cubicBezTo>
                <a:cubicBezTo>
                  <a:pt x="1729694" y="544152"/>
                  <a:pt x="1744653" y="578746"/>
                  <a:pt x="1694165" y="589031"/>
                </a:cubicBezTo>
                <a:cubicBezTo>
                  <a:pt x="1643677" y="599316"/>
                  <a:pt x="1504366" y="581551"/>
                  <a:pt x="1419284" y="583421"/>
                </a:cubicBezTo>
                <a:cubicBezTo>
                  <a:pt x="1334202" y="585291"/>
                  <a:pt x="1183671" y="600251"/>
                  <a:pt x="1183671" y="600251"/>
                </a:cubicBezTo>
                <a:cubicBezTo>
                  <a:pt x="1075214" y="608666"/>
                  <a:pt x="879806" y="621755"/>
                  <a:pt x="768545" y="633909"/>
                </a:cubicBezTo>
                <a:cubicBezTo>
                  <a:pt x="657284" y="646063"/>
                  <a:pt x="606795" y="656349"/>
                  <a:pt x="516103" y="673178"/>
                </a:cubicBezTo>
                <a:cubicBezTo>
                  <a:pt x="425411" y="690007"/>
                  <a:pt x="300125" y="716187"/>
                  <a:pt x="224393" y="734886"/>
                </a:cubicBezTo>
                <a:cubicBezTo>
                  <a:pt x="148661" y="753585"/>
                  <a:pt x="99107" y="774154"/>
                  <a:pt x="61708" y="785374"/>
                </a:cubicBezTo>
                <a:cubicBezTo>
                  <a:pt x="24309" y="796594"/>
                  <a:pt x="12154" y="799399"/>
                  <a:pt x="0" y="802204"/>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203" name="フリーフォーム 202"/>
          <p:cNvSpPr/>
          <p:nvPr/>
        </p:nvSpPr>
        <p:spPr bwMode="auto">
          <a:xfrm>
            <a:off x="14445295" y="37239105"/>
            <a:ext cx="411284" cy="439167"/>
          </a:xfrm>
          <a:custGeom>
            <a:avLst/>
            <a:gdLst>
              <a:gd name="connsiteX0" fmla="*/ 222068 w 266947"/>
              <a:gd name="connsiteY0" fmla="*/ 0 h 305462"/>
              <a:gd name="connsiteX1" fmla="*/ 93042 w 266947"/>
              <a:gd name="connsiteY1" fmla="*/ 129025 h 305462"/>
              <a:gd name="connsiteX2" fmla="*/ 8895 w 266947"/>
              <a:gd name="connsiteY2" fmla="*/ 201953 h 305462"/>
              <a:gd name="connsiteX3" fmla="*/ 14505 w 266947"/>
              <a:gd name="connsiteY3" fmla="*/ 280491 h 305462"/>
              <a:gd name="connsiteX4" fmla="*/ 115482 w 266947"/>
              <a:gd name="connsiteY4" fmla="*/ 297320 h 305462"/>
              <a:gd name="connsiteX5" fmla="*/ 194019 w 266947"/>
              <a:gd name="connsiteY5" fmla="*/ 297320 h 305462"/>
              <a:gd name="connsiteX6" fmla="*/ 266947 w 266947"/>
              <a:gd name="connsiteY6" fmla="*/ 196343 h 30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47" h="305462">
                <a:moveTo>
                  <a:pt x="222068" y="0"/>
                </a:moveTo>
                <a:cubicBezTo>
                  <a:pt x="175319" y="47683"/>
                  <a:pt x="128571" y="95366"/>
                  <a:pt x="93042" y="129025"/>
                </a:cubicBezTo>
                <a:cubicBezTo>
                  <a:pt x="57513" y="162684"/>
                  <a:pt x="21984" y="176709"/>
                  <a:pt x="8895" y="201953"/>
                </a:cubicBezTo>
                <a:cubicBezTo>
                  <a:pt x="-4194" y="227197"/>
                  <a:pt x="-3259" y="264597"/>
                  <a:pt x="14505" y="280491"/>
                </a:cubicBezTo>
                <a:cubicBezTo>
                  <a:pt x="32269" y="296385"/>
                  <a:pt x="85563" y="294515"/>
                  <a:pt x="115482" y="297320"/>
                </a:cubicBezTo>
                <a:cubicBezTo>
                  <a:pt x="145401" y="300125"/>
                  <a:pt x="168775" y="314149"/>
                  <a:pt x="194019" y="297320"/>
                </a:cubicBezTo>
                <a:cubicBezTo>
                  <a:pt x="219263" y="280491"/>
                  <a:pt x="243105" y="238417"/>
                  <a:pt x="266947" y="196343"/>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204" name="テキスト ボックス 61"/>
          <p:cNvSpPr txBox="1">
            <a:spLocks noChangeArrowheads="1"/>
          </p:cNvSpPr>
          <p:nvPr/>
        </p:nvSpPr>
        <p:spPr bwMode="auto">
          <a:xfrm>
            <a:off x="14739387" y="33195988"/>
            <a:ext cx="726481" cy="707886"/>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PG</a:t>
            </a:r>
          </a:p>
          <a:p>
            <a:r>
              <a:rPr lang="en-US" altLang="ja-JP" sz="2000">
                <a:latin typeface="Arial" pitchFamily="34" charset="0"/>
                <a:cs typeface="Arial" pitchFamily="34" charset="0"/>
              </a:rPr>
              <a:t>EXG</a:t>
            </a:r>
            <a:endParaRPr lang="ja-JP" altLang="en-US" sz="2000">
              <a:latin typeface="Arial" pitchFamily="34" charset="0"/>
              <a:cs typeface="Arial" pitchFamily="34" charset="0"/>
            </a:endParaRPr>
          </a:p>
        </p:txBody>
      </p:sp>
      <p:sp>
        <p:nvSpPr>
          <p:cNvPr id="205" name="テキスト ボックス 62"/>
          <p:cNvSpPr txBox="1">
            <a:spLocks noChangeArrowheads="1"/>
          </p:cNvSpPr>
          <p:nvPr/>
        </p:nvSpPr>
        <p:spPr bwMode="auto">
          <a:xfrm>
            <a:off x="14775093" y="34363360"/>
            <a:ext cx="697627" cy="400110"/>
          </a:xfrm>
          <a:prstGeom prst="rect">
            <a:avLst/>
          </a:prstGeom>
          <a:noFill/>
          <a:ln w="9525">
            <a:noFill/>
            <a:miter lim="800000"/>
            <a:headEnd/>
            <a:tailEnd/>
          </a:ln>
        </p:spPr>
        <p:txBody>
          <a:bodyPr wrap="none">
            <a:spAutoFit/>
          </a:bodyPr>
          <a:lstStyle/>
          <a:p>
            <a:r>
              <a:rPr lang="en-US" altLang="ja-JP" sz="2000" dirty="0">
                <a:latin typeface="Arial" pitchFamily="34" charset="0"/>
                <a:cs typeface="Arial" pitchFamily="34" charset="0"/>
              </a:rPr>
              <a:t>A1G</a:t>
            </a:r>
            <a:endParaRPr lang="ja-JP" altLang="en-US" sz="2000" dirty="0">
              <a:latin typeface="Arial" pitchFamily="34" charset="0"/>
              <a:cs typeface="Arial" pitchFamily="34" charset="0"/>
            </a:endParaRPr>
          </a:p>
        </p:txBody>
      </p:sp>
      <p:sp>
        <p:nvSpPr>
          <p:cNvPr id="206" name="テキスト ボックス 63"/>
          <p:cNvSpPr txBox="1">
            <a:spLocks noChangeArrowheads="1"/>
          </p:cNvSpPr>
          <p:nvPr/>
        </p:nvSpPr>
        <p:spPr bwMode="auto">
          <a:xfrm>
            <a:off x="14775093" y="35393654"/>
            <a:ext cx="697627" cy="400110"/>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A2G</a:t>
            </a:r>
            <a:endParaRPr lang="ja-JP" altLang="en-US" sz="2000">
              <a:latin typeface="Arial" pitchFamily="34" charset="0"/>
              <a:cs typeface="Arial" pitchFamily="34" charset="0"/>
            </a:endParaRPr>
          </a:p>
        </p:txBody>
      </p:sp>
      <p:sp>
        <p:nvSpPr>
          <p:cNvPr id="207" name="テキスト ボックス 64"/>
          <p:cNvSpPr txBox="1">
            <a:spLocks noChangeArrowheads="1"/>
          </p:cNvSpPr>
          <p:nvPr/>
        </p:nvSpPr>
        <p:spPr bwMode="auto">
          <a:xfrm>
            <a:off x="14775093" y="36419526"/>
            <a:ext cx="697627" cy="400110"/>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A3G</a:t>
            </a:r>
            <a:endParaRPr lang="ja-JP" altLang="en-US" sz="2000">
              <a:latin typeface="Arial" pitchFamily="34" charset="0"/>
              <a:cs typeface="Arial" pitchFamily="34" charset="0"/>
            </a:endParaRPr>
          </a:p>
        </p:txBody>
      </p:sp>
      <p:sp>
        <p:nvSpPr>
          <p:cNvPr id="208" name="テキスト ボックス 65"/>
          <p:cNvSpPr txBox="1">
            <a:spLocks noChangeArrowheads="1"/>
          </p:cNvSpPr>
          <p:nvPr/>
        </p:nvSpPr>
        <p:spPr bwMode="auto">
          <a:xfrm>
            <a:off x="14775093" y="37449820"/>
            <a:ext cx="697627" cy="400110"/>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A4G</a:t>
            </a:r>
            <a:endParaRPr lang="ja-JP" altLang="en-US" sz="2000">
              <a:latin typeface="Arial" pitchFamily="34" charset="0"/>
              <a:cs typeface="Arial" pitchFamily="34" charset="0"/>
            </a:endParaRPr>
          </a:p>
        </p:txBody>
      </p:sp>
      <p:sp>
        <p:nvSpPr>
          <p:cNvPr id="209" name="テキスト ボックス 66"/>
          <p:cNvSpPr txBox="1">
            <a:spLocks noChangeArrowheads="1"/>
          </p:cNvSpPr>
          <p:nvPr/>
        </p:nvSpPr>
        <p:spPr bwMode="auto">
          <a:xfrm>
            <a:off x="14738869" y="38409364"/>
            <a:ext cx="768159" cy="400110"/>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GRG</a:t>
            </a:r>
            <a:endParaRPr lang="ja-JP" altLang="en-US" sz="2000">
              <a:latin typeface="Arial" pitchFamily="34" charset="0"/>
              <a:cs typeface="Arial" pitchFamily="34" charset="0"/>
            </a:endParaRPr>
          </a:p>
        </p:txBody>
      </p:sp>
      <p:sp>
        <p:nvSpPr>
          <p:cNvPr id="210" name="左中かっこ 209"/>
          <p:cNvSpPr/>
          <p:nvPr/>
        </p:nvSpPr>
        <p:spPr>
          <a:xfrm>
            <a:off x="9145241" y="33772052"/>
            <a:ext cx="398554" cy="1390557"/>
          </a:xfrm>
          <a:prstGeom prst="leftBrace">
            <a:avLst>
              <a:gd name="adj1" fmla="val 8333"/>
              <a:gd name="adj2" fmla="val 50000"/>
            </a:avLst>
          </a:prstGeom>
          <a:ln w="57150">
            <a:solidFill>
              <a:srgbClr val="00B050"/>
            </a:solidFill>
          </a:ln>
          <a:effectLst/>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sz="2000">
              <a:latin typeface="Arial" pitchFamily="34" charset="0"/>
              <a:cs typeface="Arial" pitchFamily="34" charset="0"/>
            </a:endParaRPr>
          </a:p>
        </p:txBody>
      </p:sp>
      <p:sp>
        <p:nvSpPr>
          <p:cNvPr id="216" name="正方形/長方形 215"/>
          <p:cNvSpPr/>
          <p:nvPr/>
        </p:nvSpPr>
        <p:spPr>
          <a:xfrm>
            <a:off x="6840985" y="35068196"/>
            <a:ext cx="1512168" cy="79208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sp>
        <p:nvSpPr>
          <p:cNvPr id="217" name="正方形/長方形 216"/>
          <p:cNvSpPr/>
          <p:nvPr/>
        </p:nvSpPr>
        <p:spPr>
          <a:xfrm>
            <a:off x="6840985" y="36724380"/>
            <a:ext cx="1512168" cy="7200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grpSp>
        <p:nvGrpSpPr>
          <p:cNvPr id="218" name="グループ化 126"/>
          <p:cNvGrpSpPr>
            <a:grpSpLocks/>
          </p:cNvGrpSpPr>
          <p:nvPr/>
        </p:nvGrpSpPr>
        <p:grpSpPr bwMode="auto">
          <a:xfrm>
            <a:off x="12385601" y="38884620"/>
            <a:ext cx="2006750" cy="800120"/>
            <a:chOff x="6695696" y="5862150"/>
            <a:chExt cx="1455401" cy="579998"/>
          </a:xfrm>
        </p:grpSpPr>
        <p:cxnSp>
          <p:nvCxnSpPr>
            <p:cNvPr id="219" name="直線コネクタ 218"/>
            <p:cNvCxnSpPr/>
            <p:nvPr/>
          </p:nvCxnSpPr>
          <p:spPr>
            <a:xfrm>
              <a:off x="6695696" y="6043114"/>
              <a:ext cx="317640" cy="0"/>
            </a:xfrm>
            <a:prstGeom prst="line">
              <a:avLst/>
            </a:prstGeom>
            <a:ln>
              <a:solidFill>
                <a:srgbClr val="FF00FF"/>
              </a:solidFill>
            </a:ln>
          </p:spPr>
          <p:style>
            <a:lnRef idx="2">
              <a:schemeClr val="dk1"/>
            </a:lnRef>
            <a:fillRef idx="0">
              <a:schemeClr val="dk1"/>
            </a:fillRef>
            <a:effectRef idx="1">
              <a:schemeClr val="dk1"/>
            </a:effectRef>
            <a:fontRef idx="minor">
              <a:schemeClr val="tx1"/>
            </a:fontRef>
          </p:style>
        </p:cxnSp>
        <p:sp>
          <p:nvSpPr>
            <p:cNvPr id="220" name="テキスト ボックス 119"/>
            <p:cNvSpPr txBox="1">
              <a:spLocks noChangeArrowheads="1"/>
            </p:cNvSpPr>
            <p:nvPr/>
          </p:nvSpPr>
          <p:spPr bwMode="auto">
            <a:xfrm>
              <a:off x="7040023" y="5862150"/>
              <a:ext cx="361796" cy="290035"/>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H</a:t>
              </a:r>
              <a:r>
                <a:rPr lang="en-US" altLang="ja-JP" sz="2000" baseline="30000">
                  <a:latin typeface="Arial" pitchFamily="34" charset="0"/>
                  <a:cs typeface="Arial" pitchFamily="34" charset="0"/>
                </a:rPr>
                <a:t>-</a:t>
              </a:r>
              <a:r>
                <a:rPr lang="en-US" altLang="ja-JP" sz="2000">
                  <a:latin typeface="Arial" pitchFamily="34" charset="0"/>
                  <a:cs typeface="Arial" pitchFamily="34" charset="0"/>
                </a:rPr>
                <a:t> </a:t>
              </a:r>
              <a:endParaRPr lang="ja-JP" altLang="en-US" sz="2000">
                <a:latin typeface="Arial" pitchFamily="34" charset="0"/>
                <a:cs typeface="Arial" pitchFamily="34" charset="0"/>
              </a:endParaRPr>
            </a:p>
          </p:txBody>
        </p:sp>
        <p:cxnSp>
          <p:nvCxnSpPr>
            <p:cNvPr id="221" name="直線コネクタ 220"/>
            <p:cNvCxnSpPr/>
            <p:nvPr/>
          </p:nvCxnSpPr>
          <p:spPr>
            <a:xfrm>
              <a:off x="6695696" y="6306622"/>
              <a:ext cx="31764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22" name="テキスト ボックス 121"/>
            <p:cNvSpPr txBox="1">
              <a:spLocks noChangeArrowheads="1"/>
            </p:cNvSpPr>
            <p:nvPr/>
          </p:nvSpPr>
          <p:spPr bwMode="auto">
            <a:xfrm>
              <a:off x="7058146" y="6124926"/>
              <a:ext cx="279253" cy="290035"/>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e</a:t>
              </a:r>
              <a:r>
                <a:rPr lang="en-US" altLang="ja-JP" sz="2000" baseline="30000">
                  <a:latin typeface="Arial" pitchFamily="34" charset="0"/>
                  <a:cs typeface="Arial" pitchFamily="34" charset="0"/>
                </a:rPr>
                <a:t>-</a:t>
              </a:r>
              <a:endParaRPr lang="ja-JP" altLang="en-US" sz="2000" baseline="30000">
                <a:latin typeface="Arial" pitchFamily="34" charset="0"/>
                <a:cs typeface="Arial" pitchFamily="34" charset="0"/>
              </a:endParaRPr>
            </a:p>
          </p:txBody>
        </p:sp>
        <p:cxnSp>
          <p:nvCxnSpPr>
            <p:cNvPr id="223" name="直線コネクタ 222"/>
            <p:cNvCxnSpPr/>
            <p:nvPr/>
          </p:nvCxnSpPr>
          <p:spPr>
            <a:xfrm>
              <a:off x="7456444" y="6043114"/>
              <a:ext cx="317640" cy="0"/>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sp>
          <p:nvSpPr>
            <p:cNvPr id="224" name="テキスト ボックス 123"/>
            <p:cNvSpPr txBox="1">
              <a:spLocks noChangeArrowheads="1"/>
            </p:cNvSpPr>
            <p:nvPr/>
          </p:nvSpPr>
          <p:spPr bwMode="auto">
            <a:xfrm>
              <a:off x="7801168" y="5880275"/>
              <a:ext cx="337382" cy="290035"/>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H</a:t>
              </a:r>
              <a:r>
                <a:rPr lang="en-US" altLang="ja-JP" sz="2000" baseline="30000">
                  <a:latin typeface="Arial" pitchFamily="34" charset="0"/>
                  <a:cs typeface="Arial" pitchFamily="34" charset="0"/>
                </a:rPr>
                <a:t>0</a:t>
              </a:r>
              <a:endParaRPr lang="ja-JP" altLang="en-US" sz="2000" baseline="30000">
                <a:latin typeface="Arial" pitchFamily="34" charset="0"/>
                <a:cs typeface="Arial" pitchFamily="34" charset="0"/>
              </a:endParaRPr>
            </a:p>
          </p:txBody>
        </p:sp>
        <p:cxnSp>
          <p:nvCxnSpPr>
            <p:cNvPr id="225" name="直線コネクタ 224"/>
            <p:cNvCxnSpPr/>
            <p:nvPr/>
          </p:nvCxnSpPr>
          <p:spPr>
            <a:xfrm>
              <a:off x="7456444" y="6314559"/>
              <a:ext cx="317640" cy="0"/>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sp>
          <p:nvSpPr>
            <p:cNvPr id="226" name="テキスト ボックス 125"/>
            <p:cNvSpPr txBox="1">
              <a:spLocks noChangeArrowheads="1"/>
            </p:cNvSpPr>
            <p:nvPr/>
          </p:nvSpPr>
          <p:spPr bwMode="auto">
            <a:xfrm>
              <a:off x="7810228" y="6152113"/>
              <a:ext cx="340869" cy="290035"/>
            </a:xfrm>
            <a:prstGeom prst="rect">
              <a:avLst/>
            </a:prstGeom>
            <a:noFill/>
            <a:ln w="9525">
              <a:noFill/>
              <a:miter lim="800000"/>
              <a:headEnd/>
              <a:tailEnd/>
            </a:ln>
          </p:spPr>
          <p:txBody>
            <a:bodyPr wrap="none">
              <a:spAutoFit/>
            </a:bodyPr>
            <a:lstStyle/>
            <a:p>
              <a:r>
                <a:rPr lang="en-US" altLang="ja-JP" sz="2000">
                  <a:latin typeface="Arial" pitchFamily="34" charset="0"/>
                  <a:cs typeface="Arial" pitchFamily="34" charset="0"/>
                </a:rPr>
                <a:t>H</a:t>
              </a:r>
              <a:r>
                <a:rPr lang="en-US" altLang="ja-JP" sz="2000" baseline="30000">
                  <a:latin typeface="Arial" pitchFamily="34" charset="0"/>
                  <a:cs typeface="Arial" pitchFamily="34" charset="0"/>
                </a:rPr>
                <a:t>+</a:t>
              </a:r>
              <a:endParaRPr lang="ja-JP" altLang="en-US" sz="2000" baseline="30000">
                <a:latin typeface="Arial" pitchFamily="34" charset="0"/>
                <a:cs typeface="Arial" pitchFamily="34" charset="0"/>
              </a:endParaRPr>
            </a:p>
          </p:txBody>
        </p:sp>
      </p:grpSp>
      <p:grpSp>
        <p:nvGrpSpPr>
          <p:cNvPr id="273" name="グループ化 272"/>
          <p:cNvGrpSpPr/>
          <p:nvPr/>
        </p:nvGrpSpPr>
        <p:grpSpPr>
          <a:xfrm>
            <a:off x="12083224" y="33306536"/>
            <a:ext cx="2917296" cy="5666964"/>
            <a:chOff x="12083224" y="33306536"/>
            <a:chExt cx="2917296" cy="5666964"/>
          </a:xfrm>
        </p:grpSpPr>
        <p:pic>
          <p:nvPicPr>
            <p:cNvPr id="191" name="Picture 3" descr="C:\USR\EAMCC\孔径比較\24mA-電極厚20mm\6.4V-24mA\trajectory\Figs\xz.jpg"/>
            <p:cNvPicPr>
              <a:picLocks noChangeAspect="1" noChangeArrowheads="1"/>
            </p:cNvPicPr>
            <p:nvPr/>
          </p:nvPicPr>
          <p:blipFill>
            <a:blip r:embed="rId18" cstate="print"/>
            <a:srcRect l="18646" t="3848" r="51750" b="15800"/>
            <a:stretch>
              <a:fillRect/>
            </a:stretch>
          </p:blipFill>
          <p:spPr bwMode="auto">
            <a:xfrm>
              <a:off x="12083224" y="33306536"/>
              <a:ext cx="2917296" cy="5545016"/>
            </a:xfrm>
            <a:prstGeom prst="rect">
              <a:avLst/>
            </a:prstGeom>
            <a:noFill/>
            <a:ln w="28575">
              <a:noFill/>
              <a:prstDash val="sysDot"/>
              <a:miter lim="800000"/>
              <a:headEnd/>
              <a:tailEnd/>
            </a:ln>
          </p:spPr>
        </p:pic>
        <p:sp>
          <p:nvSpPr>
            <p:cNvPr id="227" name="角丸四角形 226"/>
            <p:cNvSpPr/>
            <p:nvPr/>
          </p:nvSpPr>
          <p:spPr>
            <a:xfrm>
              <a:off x="14473833" y="38524580"/>
              <a:ext cx="356946" cy="44892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grpSp>
      <p:sp>
        <p:nvSpPr>
          <p:cNvPr id="228" name="正方形/長方形 227"/>
          <p:cNvSpPr/>
          <p:nvPr/>
        </p:nvSpPr>
        <p:spPr>
          <a:xfrm>
            <a:off x="6840985" y="38092532"/>
            <a:ext cx="1656184" cy="792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latin typeface="Arial" pitchFamily="34" charset="0"/>
              <a:cs typeface="Arial" pitchFamily="34" charset="0"/>
            </a:endParaRPr>
          </a:p>
        </p:txBody>
      </p:sp>
      <p:cxnSp>
        <p:nvCxnSpPr>
          <p:cNvPr id="229" name="直線矢印コネクタ 228"/>
          <p:cNvCxnSpPr>
            <a:stCxn id="230" idx="3"/>
          </p:cNvCxnSpPr>
          <p:nvPr/>
        </p:nvCxnSpPr>
        <p:spPr>
          <a:xfrm>
            <a:off x="11443303" y="38312332"/>
            <a:ext cx="2958522" cy="28425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230" name="正方形/長方形 131"/>
          <p:cNvSpPr>
            <a:spLocks noChangeArrowheads="1"/>
          </p:cNvSpPr>
          <p:nvPr/>
        </p:nvSpPr>
        <p:spPr bwMode="auto">
          <a:xfrm>
            <a:off x="9505281" y="37804500"/>
            <a:ext cx="1938022" cy="1015663"/>
          </a:xfrm>
          <a:prstGeom prst="rect">
            <a:avLst/>
          </a:prstGeom>
          <a:noFill/>
          <a:ln w="9525">
            <a:noFill/>
            <a:miter lim="800000"/>
            <a:headEnd/>
            <a:tailEnd/>
          </a:ln>
        </p:spPr>
        <p:txBody>
          <a:bodyPr>
            <a:spAutoFit/>
          </a:bodyPr>
          <a:lstStyle/>
          <a:p>
            <a:r>
              <a:rPr lang="en-US" altLang="ja-JP" sz="2000" dirty="0">
                <a:latin typeface="Arial" pitchFamily="34" charset="0"/>
                <a:cs typeface="Arial" pitchFamily="34" charset="0"/>
              </a:rPr>
              <a:t>Direct interception of H</a:t>
            </a:r>
            <a:r>
              <a:rPr lang="en-US" altLang="ja-JP" sz="2000" baseline="30000" dirty="0">
                <a:latin typeface="Arial" pitchFamily="34" charset="0"/>
                <a:cs typeface="Arial" pitchFamily="34" charset="0"/>
              </a:rPr>
              <a:t>-</a:t>
            </a:r>
            <a:r>
              <a:rPr lang="en-US" altLang="ja-JP" sz="2000" dirty="0">
                <a:latin typeface="Arial" pitchFamily="34" charset="0"/>
                <a:cs typeface="Arial" pitchFamily="34" charset="0"/>
              </a:rPr>
              <a:t> ions</a:t>
            </a:r>
            <a:endParaRPr lang="ja-JP" altLang="en-US" sz="2000" dirty="0">
              <a:latin typeface="Arial" pitchFamily="34" charset="0"/>
              <a:cs typeface="Arial" pitchFamily="34" charset="0"/>
            </a:endParaRPr>
          </a:p>
        </p:txBody>
      </p:sp>
      <p:cxnSp>
        <p:nvCxnSpPr>
          <p:cNvPr id="231" name="直線矢印コネクタ 230"/>
          <p:cNvCxnSpPr/>
          <p:nvPr/>
        </p:nvCxnSpPr>
        <p:spPr>
          <a:xfrm flipH="1">
            <a:off x="8425161" y="38308556"/>
            <a:ext cx="1080120" cy="0"/>
          </a:xfrm>
          <a:prstGeom prst="straightConnector1">
            <a:avLst/>
          </a:prstGeom>
          <a:ln w="57150">
            <a:solidFill>
              <a:schemeClr val="accent1">
                <a:lumMod val="75000"/>
              </a:schemeClr>
            </a:solidFill>
            <a:tailEnd type="arrow"/>
          </a:ln>
          <a:effectLst/>
        </p:spPr>
        <p:style>
          <a:lnRef idx="2">
            <a:schemeClr val="dk1"/>
          </a:lnRef>
          <a:fillRef idx="0">
            <a:schemeClr val="dk1"/>
          </a:fillRef>
          <a:effectRef idx="1">
            <a:schemeClr val="dk1"/>
          </a:effectRef>
          <a:fontRef idx="minor">
            <a:schemeClr val="tx1"/>
          </a:fontRef>
        </p:style>
      </p:cxnSp>
      <p:sp>
        <p:nvSpPr>
          <p:cNvPr id="234" name="テキスト ボックス 143"/>
          <p:cNvSpPr txBox="1">
            <a:spLocks noChangeArrowheads="1"/>
          </p:cNvSpPr>
          <p:nvPr/>
        </p:nvSpPr>
        <p:spPr bwMode="auto">
          <a:xfrm>
            <a:off x="7428792" y="32744776"/>
            <a:ext cx="8917249" cy="523220"/>
          </a:xfrm>
          <a:prstGeom prst="rect">
            <a:avLst/>
          </a:prstGeom>
          <a:noFill/>
          <a:ln w="9525">
            <a:noFill/>
            <a:miter lim="800000"/>
            <a:headEnd/>
            <a:tailEnd/>
          </a:ln>
        </p:spPr>
        <p:txBody>
          <a:bodyPr wrap="none">
            <a:spAutoFit/>
          </a:bodyPr>
          <a:lstStyle/>
          <a:p>
            <a:pPr algn="ctr"/>
            <a:r>
              <a:rPr lang="en-US" altLang="ja-JP" sz="2800" b="0" dirty="0">
                <a:latin typeface="Arial" pitchFamily="34" charset="0"/>
                <a:cs typeface="Arial" pitchFamily="34" charset="0"/>
              </a:rPr>
              <a:t>(EAMCC: Electrostatic Accelerator Monte-Carlo Code) </a:t>
            </a:r>
            <a:endParaRPr lang="ja-JP" altLang="en-US" sz="2800" b="0" dirty="0">
              <a:latin typeface="Arial" pitchFamily="34" charset="0"/>
              <a:cs typeface="Arial" pitchFamily="34" charset="0"/>
            </a:endParaRPr>
          </a:p>
        </p:txBody>
      </p:sp>
      <p:sp>
        <p:nvSpPr>
          <p:cNvPr id="236" name="タイトル 1"/>
          <p:cNvSpPr txBox="1">
            <a:spLocks/>
          </p:cNvSpPr>
          <p:nvPr/>
        </p:nvSpPr>
        <p:spPr bwMode="auto">
          <a:xfrm>
            <a:off x="19010336" y="31395789"/>
            <a:ext cx="10845330" cy="792088"/>
          </a:xfrm>
          <a:prstGeom prst="rect">
            <a:avLst/>
          </a:prstGeom>
          <a:noFill/>
          <a:ln w="9525">
            <a:noFill/>
            <a:miter lim="800000"/>
            <a:headEnd/>
            <a:tailEnd/>
          </a:ln>
        </p:spPr>
        <p:txBody>
          <a:bodyPr anchor="ctr"/>
          <a:lstStyle/>
          <a:p>
            <a:pPr algn="ctr" eaLnBrk="0" hangingPunct="0">
              <a:lnSpc>
                <a:spcPts val="2800"/>
              </a:lnSpc>
            </a:pPr>
            <a:r>
              <a:rPr lang="en-US" altLang="ja-JP" sz="3600" b="1" dirty="0">
                <a:solidFill>
                  <a:srgbClr val="0000FF"/>
                </a:solidFill>
                <a:latin typeface="Arial" pitchFamily="34" charset="0"/>
                <a:cs typeface="Arial" pitchFamily="34" charset="0"/>
              </a:rPr>
              <a:t>Experimental and EAMCC results</a:t>
            </a:r>
            <a:endParaRPr lang="ja-JP" altLang="en-US" sz="3600" b="1" dirty="0">
              <a:solidFill>
                <a:srgbClr val="0000FF"/>
              </a:solidFill>
              <a:latin typeface="Arial" pitchFamily="34" charset="0"/>
              <a:cs typeface="Arial" pitchFamily="34" charset="0"/>
            </a:endParaRPr>
          </a:p>
        </p:txBody>
      </p:sp>
      <p:sp>
        <p:nvSpPr>
          <p:cNvPr id="240" name="テキスト ボックス 15"/>
          <p:cNvSpPr txBox="1">
            <a:spLocks noChangeArrowheads="1"/>
          </p:cNvSpPr>
          <p:nvPr/>
        </p:nvSpPr>
        <p:spPr bwMode="auto">
          <a:xfrm>
            <a:off x="25275033" y="32043860"/>
            <a:ext cx="4852610" cy="584775"/>
          </a:xfrm>
          <a:prstGeom prst="rect">
            <a:avLst/>
          </a:prstGeom>
          <a:noFill/>
          <a:ln w="9525">
            <a:noFill/>
            <a:miter lim="800000"/>
            <a:headEnd/>
            <a:tailEnd/>
          </a:ln>
        </p:spPr>
        <p:txBody>
          <a:bodyPr wrap="none">
            <a:spAutoFit/>
          </a:bodyPr>
          <a:lstStyle/>
          <a:p>
            <a:r>
              <a:rPr lang="en-US" altLang="ja-JP" sz="3200" b="0" dirty="0">
                <a:latin typeface="Arial" pitchFamily="34" charset="0"/>
                <a:cs typeface="Arial" pitchFamily="34" charset="0"/>
              </a:rPr>
              <a:t>Comparison of heat loads</a:t>
            </a:r>
            <a:endParaRPr lang="ja-JP" altLang="en-US" sz="3200" b="0" dirty="0">
              <a:latin typeface="Arial" pitchFamily="34" charset="0"/>
              <a:cs typeface="Arial" pitchFamily="34" charset="0"/>
            </a:endParaRPr>
          </a:p>
        </p:txBody>
      </p:sp>
      <p:grpSp>
        <p:nvGrpSpPr>
          <p:cNvPr id="241" name="グループ化 19"/>
          <p:cNvGrpSpPr>
            <a:grpSpLocks/>
          </p:cNvGrpSpPr>
          <p:nvPr/>
        </p:nvGrpSpPr>
        <p:grpSpPr bwMode="auto">
          <a:xfrm>
            <a:off x="17138129" y="32986534"/>
            <a:ext cx="6840758" cy="5760972"/>
            <a:chOff x="45483" y="1299891"/>
            <a:chExt cx="4586371" cy="3861985"/>
          </a:xfrm>
        </p:grpSpPr>
        <p:pic>
          <p:nvPicPr>
            <p:cNvPr id="242" name="Picture 8"/>
            <p:cNvPicPr>
              <a:picLocks noChangeAspect="1" noChangeArrowheads="1"/>
            </p:cNvPicPr>
            <p:nvPr/>
          </p:nvPicPr>
          <p:blipFill>
            <a:blip r:embed="rId19" cstate="print"/>
            <a:srcRect/>
            <a:stretch>
              <a:fillRect/>
            </a:stretch>
          </p:blipFill>
          <p:spPr bwMode="auto">
            <a:xfrm>
              <a:off x="45483" y="1299891"/>
              <a:ext cx="3773482" cy="3861985"/>
            </a:xfrm>
            <a:prstGeom prst="rect">
              <a:avLst/>
            </a:prstGeom>
            <a:noFill/>
            <a:ln w="9525">
              <a:noFill/>
              <a:miter lim="800000"/>
              <a:headEnd/>
              <a:tailEnd/>
            </a:ln>
          </p:spPr>
        </p:pic>
        <p:sp>
          <p:nvSpPr>
            <p:cNvPr id="243" name="右中かっこ 242"/>
            <p:cNvSpPr/>
            <p:nvPr/>
          </p:nvSpPr>
          <p:spPr>
            <a:xfrm>
              <a:off x="3218803" y="2339425"/>
              <a:ext cx="125394" cy="511038"/>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ja-JP" altLang="en-US" sz="3600">
                <a:latin typeface="Arial" pitchFamily="34" charset="0"/>
                <a:cs typeface="Arial" pitchFamily="34" charset="0"/>
              </a:endParaRPr>
            </a:p>
          </p:txBody>
        </p:sp>
        <p:sp>
          <p:nvSpPr>
            <p:cNvPr id="244" name="右矢印 243"/>
            <p:cNvSpPr/>
            <p:nvPr/>
          </p:nvSpPr>
          <p:spPr>
            <a:xfrm>
              <a:off x="3907690" y="2598831"/>
              <a:ext cx="724164" cy="48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grpSp>
      <p:sp>
        <p:nvSpPr>
          <p:cNvPr id="245" name="テキスト ボックス 14"/>
          <p:cNvSpPr txBox="1">
            <a:spLocks noChangeArrowheads="1"/>
          </p:cNvSpPr>
          <p:nvPr/>
        </p:nvSpPr>
        <p:spPr bwMode="auto">
          <a:xfrm>
            <a:off x="18434273" y="32068360"/>
            <a:ext cx="4824536" cy="1077218"/>
          </a:xfrm>
          <a:prstGeom prst="rect">
            <a:avLst/>
          </a:prstGeom>
          <a:noFill/>
          <a:ln w="9525">
            <a:noFill/>
            <a:miter lim="800000"/>
            <a:headEnd/>
            <a:tailEnd/>
          </a:ln>
        </p:spPr>
        <p:txBody>
          <a:bodyPr wrap="square">
            <a:spAutoFit/>
          </a:bodyPr>
          <a:lstStyle/>
          <a:p>
            <a:r>
              <a:rPr lang="en-US" altLang="ja-JP" sz="3200" b="0" dirty="0" smtClean="0">
                <a:latin typeface="Arial" pitchFamily="34" charset="0"/>
                <a:cs typeface="Arial" pitchFamily="34" charset="0"/>
              </a:rPr>
              <a:t>Measured heat load </a:t>
            </a:r>
          </a:p>
          <a:p>
            <a:r>
              <a:rPr lang="en-US" altLang="ja-JP" sz="3200" b="0" dirty="0" smtClean="0">
                <a:latin typeface="Arial" pitchFamily="34" charset="0"/>
                <a:cs typeface="Arial" pitchFamily="34" charset="0"/>
              </a:rPr>
              <a:t>by </a:t>
            </a:r>
            <a:r>
              <a:rPr lang="en-US" altLang="ja-JP" sz="3200" b="0" dirty="0">
                <a:latin typeface="Arial" pitchFamily="34" charset="0"/>
                <a:cs typeface="Arial" pitchFamily="34" charset="0"/>
              </a:rPr>
              <a:t>water </a:t>
            </a:r>
            <a:r>
              <a:rPr lang="en-US" altLang="ja-JP" sz="3200" b="0" dirty="0" err="1" smtClean="0">
                <a:latin typeface="Arial" pitchFamily="34" charset="0"/>
                <a:cs typeface="Arial" pitchFamily="34" charset="0"/>
              </a:rPr>
              <a:t>calorimetry</a:t>
            </a:r>
            <a:endParaRPr lang="ja-JP" altLang="en-US" sz="3200" b="0" dirty="0">
              <a:latin typeface="Arial" pitchFamily="34" charset="0"/>
              <a:cs typeface="Arial" pitchFamily="34" charset="0"/>
            </a:endParaRPr>
          </a:p>
        </p:txBody>
      </p:sp>
      <p:grpSp>
        <p:nvGrpSpPr>
          <p:cNvPr id="263" name="グループ化 262"/>
          <p:cNvGrpSpPr/>
          <p:nvPr/>
        </p:nvGrpSpPr>
        <p:grpSpPr>
          <a:xfrm>
            <a:off x="23978889" y="32763940"/>
            <a:ext cx="6899760" cy="5775258"/>
            <a:chOff x="23978889" y="32763940"/>
            <a:chExt cx="6899760" cy="5775258"/>
          </a:xfrm>
        </p:grpSpPr>
        <p:grpSp>
          <p:nvGrpSpPr>
            <p:cNvPr id="262" name="グループ化 261"/>
            <p:cNvGrpSpPr/>
            <p:nvPr/>
          </p:nvGrpSpPr>
          <p:grpSpPr>
            <a:xfrm>
              <a:off x="23978889" y="32763940"/>
              <a:ext cx="6899760" cy="5775258"/>
              <a:chOff x="23978889" y="32763940"/>
              <a:chExt cx="6899760" cy="5775258"/>
            </a:xfrm>
          </p:grpSpPr>
          <p:pic>
            <p:nvPicPr>
              <p:cNvPr id="239" name="図 1"/>
              <p:cNvPicPr>
                <a:picLocks noChangeAspect="1" noChangeArrowheads="1"/>
              </p:cNvPicPr>
              <p:nvPr/>
            </p:nvPicPr>
            <p:blipFill>
              <a:blip r:embed="rId20" cstate="print"/>
              <a:srcRect/>
              <a:stretch>
                <a:fillRect/>
              </a:stretch>
            </p:blipFill>
            <p:spPr bwMode="auto">
              <a:xfrm>
                <a:off x="23978889" y="32907956"/>
                <a:ext cx="6899760" cy="5631242"/>
              </a:xfrm>
              <a:prstGeom prst="rect">
                <a:avLst/>
              </a:prstGeom>
              <a:noFill/>
              <a:ln w="9525">
                <a:noFill/>
                <a:miter lim="800000"/>
                <a:headEnd/>
                <a:tailEnd/>
              </a:ln>
            </p:spPr>
          </p:pic>
          <p:sp>
            <p:nvSpPr>
              <p:cNvPr id="246" name="右中かっこ 245"/>
              <p:cNvSpPr/>
              <p:nvPr/>
            </p:nvSpPr>
            <p:spPr>
              <a:xfrm>
                <a:off x="25995113" y="32763940"/>
                <a:ext cx="504056" cy="1610797"/>
              </a:xfrm>
              <a:prstGeom prst="rightBrace">
                <a:avLst>
                  <a:gd name="adj1" fmla="val 8333"/>
                  <a:gd name="adj2" fmla="val 44824"/>
                </a:avLst>
              </a:prstGeom>
              <a:ln w="1905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3600">
                  <a:latin typeface="Arial" pitchFamily="34" charset="0"/>
                  <a:cs typeface="Arial" pitchFamily="34" charset="0"/>
                </a:endParaRPr>
              </a:p>
            </p:txBody>
          </p:sp>
        </p:grpSp>
        <p:sp>
          <p:nvSpPr>
            <p:cNvPr id="247" name="テキスト ボックス 12"/>
            <p:cNvSpPr txBox="1">
              <a:spLocks noChangeArrowheads="1"/>
            </p:cNvSpPr>
            <p:nvPr/>
          </p:nvSpPr>
          <p:spPr bwMode="auto">
            <a:xfrm>
              <a:off x="25131017" y="32835948"/>
              <a:ext cx="2212465" cy="400110"/>
            </a:xfrm>
            <a:prstGeom prst="rect">
              <a:avLst/>
            </a:prstGeom>
            <a:noFill/>
            <a:ln w="9525">
              <a:noFill/>
              <a:miter lim="800000"/>
              <a:headEnd/>
              <a:tailEnd/>
            </a:ln>
          </p:spPr>
          <p:txBody>
            <a:bodyPr wrap="none">
              <a:spAutoFit/>
            </a:bodyPr>
            <a:lstStyle/>
            <a:p>
              <a:r>
                <a:rPr lang="en-US" altLang="ja-JP" sz="2000" b="0" dirty="0">
                  <a:latin typeface="Arial" pitchFamily="34" charset="0"/>
                  <a:cs typeface="Arial" pitchFamily="34" charset="0"/>
                </a:rPr>
                <a:t>Aperture dia. </a:t>
              </a:r>
              <a:r>
                <a:rPr lang="en-US" altLang="ja-JP" sz="2000" i="1" dirty="0" smtClean="0">
                  <a:latin typeface="Arial" pitchFamily="34" charset="0"/>
                  <a:cs typeface="Arial" pitchFamily="34" charset="0"/>
                </a:rPr>
                <a:t>Φ</a:t>
              </a:r>
              <a:r>
                <a:rPr lang="en-US" altLang="ja-JP" sz="2000" b="0" dirty="0" smtClean="0">
                  <a:latin typeface="Arial" pitchFamily="34" charset="0"/>
                  <a:cs typeface="Arial" pitchFamily="34" charset="0"/>
                </a:rPr>
                <a:t>14</a:t>
              </a:r>
              <a:endParaRPr lang="ja-JP" altLang="en-US" sz="2000" b="0" dirty="0">
                <a:latin typeface="Arial" pitchFamily="34" charset="0"/>
                <a:cs typeface="Arial" pitchFamily="34" charset="0"/>
              </a:endParaRPr>
            </a:p>
          </p:txBody>
        </p:sp>
      </p:grpSp>
      <p:sp>
        <p:nvSpPr>
          <p:cNvPr id="249" name="正方形/長方形 248"/>
          <p:cNvSpPr/>
          <p:nvPr/>
        </p:nvSpPr>
        <p:spPr>
          <a:xfrm>
            <a:off x="576289" y="6409012"/>
            <a:ext cx="16633848" cy="12889432"/>
          </a:xfrm>
          <a:prstGeom prst="rect">
            <a:avLst/>
          </a:prstGeom>
          <a:noFill/>
          <a:ln w="127000" cmpd="tri">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itchFamily="34" charset="0"/>
              <a:cs typeface="Arial" pitchFamily="34" charset="0"/>
            </a:endParaRPr>
          </a:p>
        </p:txBody>
      </p:sp>
      <p:sp>
        <p:nvSpPr>
          <p:cNvPr id="250" name="正方形/長方形 249"/>
          <p:cNvSpPr/>
          <p:nvPr/>
        </p:nvSpPr>
        <p:spPr>
          <a:xfrm>
            <a:off x="17570177" y="6409012"/>
            <a:ext cx="14185575" cy="12889432"/>
          </a:xfrm>
          <a:prstGeom prst="rect">
            <a:avLst/>
          </a:prstGeom>
          <a:noFill/>
          <a:ln w="127000" cmpd="tri">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itchFamily="34" charset="0"/>
              <a:cs typeface="Arial" pitchFamily="34" charset="0"/>
            </a:endParaRPr>
          </a:p>
        </p:txBody>
      </p:sp>
      <p:sp>
        <p:nvSpPr>
          <p:cNvPr id="251" name="正方形/長方形 250"/>
          <p:cNvSpPr/>
          <p:nvPr/>
        </p:nvSpPr>
        <p:spPr>
          <a:xfrm>
            <a:off x="576289" y="19586476"/>
            <a:ext cx="14113568" cy="11161240"/>
          </a:xfrm>
          <a:prstGeom prst="rect">
            <a:avLst/>
          </a:prstGeom>
          <a:noFill/>
          <a:ln w="127000" cmpd="tri">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itchFamily="34" charset="0"/>
              <a:cs typeface="Arial" pitchFamily="34" charset="0"/>
            </a:endParaRPr>
          </a:p>
        </p:txBody>
      </p:sp>
      <p:sp>
        <p:nvSpPr>
          <p:cNvPr id="252" name="正方形/長方形 251"/>
          <p:cNvSpPr/>
          <p:nvPr/>
        </p:nvSpPr>
        <p:spPr>
          <a:xfrm>
            <a:off x="15121905" y="19586476"/>
            <a:ext cx="16633848" cy="11161240"/>
          </a:xfrm>
          <a:prstGeom prst="rect">
            <a:avLst/>
          </a:prstGeom>
          <a:noFill/>
          <a:ln w="114300"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itchFamily="34" charset="0"/>
              <a:cs typeface="Arial" pitchFamily="34" charset="0"/>
            </a:endParaRPr>
          </a:p>
        </p:txBody>
      </p:sp>
      <p:grpSp>
        <p:nvGrpSpPr>
          <p:cNvPr id="257" name="グループ化 256"/>
          <p:cNvGrpSpPr/>
          <p:nvPr/>
        </p:nvGrpSpPr>
        <p:grpSpPr>
          <a:xfrm>
            <a:off x="22466720" y="11737604"/>
            <a:ext cx="4239906" cy="2745015"/>
            <a:chOff x="22538730" y="11737604"/>
            <a:chExt cx="4239906" cy="2745015"/>
          </a:xfrm>
        </p:grpSpPr>
        <p:grpSp>
          <p:nvGrpSpPr>
            <p:cNvPr id="131" name="グループ化 18"/>
            <p:cNvGrpSpPr>
              <a:grpSpLocks/>
            </p:cNvGrpSpPr>
            <p:nvPr/>
          </p:nvGrpSpPr>
          <p:grpSpPr bwMode="auto">
            <a:xfrm>
              <a:off x="22538730" y="11737604"/>
              <a:ext cx="3528978" cy="2745015"/>
              <a:chOff x="5220072" y="782517"/>
              <a:chExt cx="3044921" cy="2298055"/>
            </a:xfrm>
          </p:grpSpPr>
          <p:pic>
            <p:nvPicPr>
              <p:cNvPr id="132" name="Picture 9" descr="E:\Old stacks\'02\Old stack'02-2\SOFT_Helsinki-Kurchatov\SOFT poster\Stress ring.pct"/>
              <p:cNvPicPr>
                <a:picLocks noChangeAspect="1" noChangeArrowheads="1"/>
              </p:cNvPicPr>
              <p:nvPr/>
            </p:nvPicPr>
            <p:blipFill>
              <a:blip r:embed="rId21" cstate="print"/>
              <a:srcRect/>
              <a:stretch>
                <a:fillRect/>
              </a:stretch>
            </p:blipFill>
            <p:spPr bwMode="auto">
              <a:xfrm>
                <a:off x="5220072" y="836712"/>
                <a:ext cx="2977425" cy="2232248"/>
              </a:xfrm>
              <a:prstGeom prst="rect">
                <a:avLst/>
              </a:prstGeom>
              <a:noFill/>
              <a:ln w="9525">
                <a:noFill/>
                <a:miter lim="800000"/>
                <a:headEnd/>
                <a:tailEnd/>
              </a:ln>
            </p:spPr>
          </p:pic>
          <p:sp>
            <p:nvSpPr>
              <p:cNvPr id="134" name="テキスト ボックス 15"/>
              <p:cNvSpPr txBox="1">
                <a:spLocks noChangeArrowheads="1"/>
              </p:cNvSpPr>
              <p:nvPr/>
            </p:nvSpPr>
            <p:spPr bwMode="auto">
              <a:xfrm>
                <a:off x="5282202" y="2591014"/>
                <a:ext cx="2982791" cy="489558"/>
              </a:xfrm>
              <a:prstGeom prst="rect">
                <a:avLst/>
              </a:prstGeom>
              <a:noFill/>
              <a:ln w="9525">
                <a:noFill/>
                <a:miter lim="800000"/>
                <a:headEnd/>
                <a:tailEnd/>
              </a:ln>
            </p:spPr>
            <p:txBody>
              <a:bodyPr wrap="none">
                <a:spAutoFit/>
              </a:bodyPr>
              <a:lstStyle/>
              <a:p>
                <a:r>
                  <a:rPr lang="en-US" altLang="ja-JP" sz="3200" b="0" dirty="0">
                    <a:latin typeface="Arial" pitchFamily="34" charset="0"/>
                    <a:cs typeface="Arial" pitchFamily="34" charset="0"/>
                  </a:rPr>
                  <a:t>FRP insulator ring</a:t>
                </a:r>
                <a:endParaRPr lang="ja-JP" altLang="en-US" sz="3200" b="0" dirty="0">
                  <a:latin typeface="Arial" pitchFamily="34" charset="0"/>
                  <a:cs typeface="Arial" pitchFamily="34" charset="0"/>
                </a:endParaRPr>
              </a:p>
            </p:txBody>
          </p:sp>
          <p:sp>
            <p:nvSpPr>
              <p:cNvPr id="136" name="テキスト ボックス 17"/>
              <p:cNvSpPr txBox="1">
                <a:spLocks noChangeArrowheads="1"/>
              </p:cNvSpPr>
              <p:nvPr/>
            </p:nvSpPr>
            <p:spPr bwMode="auto">
              <a:xfrm>
                <a:off x="5344333" y="782517"/>
                <a:ext cx="1850898" cy="438026"/>
              </a:xfrm>
              <a:prstGeom prst="rect">
                <a:avLst/>
              </a:prstGeom>
              <a:noFill/>
              <a:ln w="9525">
                <a:noFill/>
                <a:miter lim="800000"/>
                <a:headEnd/>
                <a:tailEnd/>
              </a:ln>
            </p:spPr>
            <p:txBody>
              <a:bodyPr wrap="none">
                <a:spAutoFit/>
              </a:bodyPr>
              <a:lstStyle/>
              <a:p>
                <a:r>
                  <a:rPr lang="en-US" altLang="ja-JP" sz="2800" b="0" dirty="0">
                    <a:latin typeface="Arial" pitchFamily="34" charset="0"/>
                    <a:cs typeface="Arial" pitchFamily="34" charset="0"/>
                  </a:rPr>
                  <a:t>Metal flange</a:t>
                </a:r>
                <a:endParaRPr lang="ja-JP" altLang="en-US" sz="2800" b="0" dirty="0">
                  <a:latin typeface="Arial" pitchFamily="34" charset="0"/>
                  <a:cs typeface="Arial" pitchFamily="34" charset="0"/>
                </a:endParaRPr>
              </a:p>
            </p:txBody>
          </p:sp>
        </p:grpSp>
        <p:cxnSp>
          <p:nvCxnSpPr>
            <p:cNvPr id="137" name="直線矢印コネクタ 136"/>
            <p:cNvCxnSpPr/>
            <p:nvPr/>
          </p:nvCxnSpPr>
          <p:spPr>
            <a:xfrm>
              <a:off x="24482945" y="12457684"/>
              <a:ext cx="502527" cy="486191"/>
            </a:xfrm>
            <a:prstGeom prst="straightConnector1">
              <a:avLst/>
            </a:prstGeom>
            <a:ln w="1905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4" name="テキスト ボックス 17"/>
            <p:cNvSpPr txBox="1">
              <a:spLocks noChangeArrowheads="1"/>
            </p:cNvSpPr>
            <p:nvPr/>
          </p:nvSpPr>
          <p:spPr bwMode="auto">
            <a:xfrm>
              <a:off x="24266923" y="12961740"/>
              <a:ext cx="2511713" cy="954107"/>
            </a:xfrm>
            <a:prstGeom prst="rect">
              <a:avLst/>
            </a:prstGeom>
            <a:noFill/>
            <a:ln w="9525">
              <a:noFill/>
              <a:miter lim="800000"/>
              <a:headEnd/>
              <a:tailEnd/>
            </a:ln>
          </p:spPr>
          <p:txBody>
            <a:bodyPr wrap="none">
              <a:spAutoFit/>
            </a:bodyPr>
            <a:lstStyle/>
            <a:p>
              <a:r>
                <a:rPr lang="en-US" altLang="ja-JP" sz="2800" b="0" dirty="0" smtClean="0">
                  <a:latin typeface="Arial" pitchFamily="34" charset="0"/>
                  <a:cs typeface="Arial" pitchFamily="34" charset="0"/>
                </a:rPr>
                <a:t>Triple junction </a:t>
              </a:r>
            </a:p>
            <a:p>
              <a:pPr algn="ctr"/>
              <a:r>
                <a:rPr lang="en-US" altLang="ja-JP" sz="2800" b="0" dirty="0" smtClean="0">
                  <a:latin typeface="Arial" pitchFamily="34" charset="0"/>
                  <a:cs typeface="Arial" pitchFamily="34" charset="0"/>
                </a:rPr>
                <a:t>(cathode)</a:t>
              </a:r>
              <a:endParaRPr lang="ja-JP" altLang="en-US" sz="2800" b="0" dirty="0">
                <a:latin typeface="Arial" pitchFamily="34" charset="0"/>
                <a:cs typeface="Arial" pitchFamily="34" charset="0"/>
              </a:endParaRPr>
            </a:p>
          </p:txBody>
        </p:sp>
        <p:sp>
          <p:nvSpPr>
            <p:cNvPr id="255" name="テキスト ボックス 17"/>
            <p:cNvSpPr txBox="1">
              <a:spLocks noChangeArrowheads="1"/>
            </p:cNvSpPr>
            <p:nvPr/>
          </p:nvSpPr>
          <p:spPr bwMode="auto">
            <a:xfrm>
              <a:off x="22538731" y="12457684"/>
              <a:ext cx="1843774" cy="954107"/>
            </a:xfrm>
            <a:prstGeom prst="rect">
              <a:avLst/>
            </a:prstGeom>
            <a:noFill/>
            <a:ln w="9525">
              <a:noFill/>
              <a:miter lim="800000"/>
              <a:headEnd/>
              <a:tailEnd/>
            </a:ln>
          </p:spPr>
          <p:txBody>
            <a:bodyPr wrap="none">
              <a:spAutoFit/>
            </a:bodyPr>
            <a:lstStyle/>
            <a:p>
              <a:r>
                <a:rPr lang="en-US" altLang="ja-JP" sz="2800" b="0" dirty="0" smtClean="0">
                  <a:solidFill>
                    <a:srgbClr val="0000FF"/>
                  </a:solidFill>
                  <a:latin typeface="Arial" pitchFamily="34" charset="0"/>
                  <a:cs typeface="Arial" pitchFamily="34" charset="0"/>
                </a:rPr>
                <a:t>Large </a:t>
              </a:r>
            </a:p>
            <a:p>
              <a:r>
                <a:rPr lang="en-US" altLang="ja-JP" sz="2800" b="0" dirty="0" smtClean="0">
                  <a:solidFill>
                    <a:srgbClr val="0000FF"/>
                  </a:solidFill>
                  <a:latin typeface="Arial" pitchFamily="34" charset="0"/>
                  <a:cs typeface="Arial" pitchFamily="34" charset="0"/>
                </a:rPr>
                <a:t>stress ring</a:t>
              </a:r>
              <a:endParaRPr lang="ja-JP" altLang="en-US" sz="2800" b="0" dirty="0">
                <a:solidFill>
                  <a:srgbClr val="0000FF"/>
                </a:solidFill>
                <a:latin typeface="Arial" pitchFamily="34" charset="0"/>
                <a:cs typeface="Arial" pitchFamily="34" charset="0"/>
              </a:endParaRPr>
            </a:p>
          </p:txBody>
        </p:sp>
      </p:grpSp>
      <p:sp>
        <p:nvSpPr>
          <p:cNvPr id="256" name="テキスト ボックス 15"/>
          <p:cNvSpPr txBox="1">
            <a:spLocks noChangeArrowheads="1"/>
          </p:cNvSpPr>
          <p:nvPr/>
        </p:nvSpPr>
        <p:spPr bwMode="auto">
          <a:xfrm>
            <a:off x="18434273" y="14617924"/>
            <a:ext cx="10801200" cy="584775"/>
          </a:xfrm>
          <a:prstGeom prst="rect">
            <a:avLst/>
          </a:prstGeom>
          <a:noFill/>
          <a:ln w="9525">
            <a:noFill/>
            <a:miter lim="800000"/>
            <a:headEnd/>
            <a:tailEnd/>
          </a:ln>
        </p:spPr>
        <p:txBody>
          <a:bodyPr wrap="square">
            <a:spAutoFit/>
          </a:bodyPr>
          <a:lstStyle/>
          <a:p>
            <a:r>
              <a:rPr lang="en-US" altLang="ja-JP" sz="3200" b="0" dirty="0" smtClean="0">
                <a:latin typeface="Arial" pitchFamily="34" charset="0"/>
                <a:cs typeface="Arial" pitchFamily="34" charset="0"/>
              </a:rPr>
              <a:t>The stress rings suppress surface flashover on FRP.</a:t>
            </a:r>
            <a:endParaRPr lang="ja-JP" altLang="en-US" sz="3200" b="0" dirty="0">
              <a:latin typeface="Arial" pitchFamily="34" charset="0"/>
              <a:cs typeface="Arial" pitchFamily="34" charset="0"/>
            </a:endParaRPr>
          </a:p>
        </p:txBody>
      </p:sp>
      <p:sp>
        <p:nvSpPr>
          <p:cNvPr id="138" name="フリーフォーム 137"/>
          <p:cNvSpPr/>
          <p:nvPr/>
        </p:nvSpPr>
        <p:spPr>
          <a:xfrm>
            <a:off x="25284908" y="11034278"/>
            <a:ext cx="1875093" cy="1384325"/>
          </a:xfrm>
          <a:custGeom>
            <a:avLst/>
            <a:gdLst>
              <a:gd name="connsiteX0" fmla="*/ 0 w 1314450"/>
              <a:gd name="connsiteY0" fmla="*/ 942975 h 942975"/>
              <a:gd name="connsiteX1" fmla="*/ 847725 w 1314450"/>
              <a:gd name="connsiteY1" fmla="*/ 419100 h 942975"/>
              <a:gd name="connsiteX2" fmla="*/ 819150 w 1314450"/>
              <a:gd name="connsiteY2" fmla="*/ 647700 h 942975"/>
              <a:gd name="connsiteX3" fmla="*/ 1314450 w 1314450"/>
              <a:gd name="connsiteY3" fmla="*/ 0 h 942975"/>
              <a:gd name="connsiteX4" fmla="*/ 400050 w 1314450"/>
              <a:gd name="connsiteY4" fmla="*/ 190500 h 942975"/>
              <a:gd name="connsiteX5" fmla="*/ 714375 w 1314450"/>
              <a:gd name="connsiteY5" fmla="*/ 219075 h 942975"/>
              <a:gd name="connsiteX6" fmla="*/ 0 w 1314450"/>
              <a:gd name="connsiteY6" fmla="*/ 942975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0" h="942975">
                <a:moveTo>
                  <a:pt x="0" y="942975"/>
                </a:moveTo>
                <a:lnTo>
                  <a:pt x="847725" y="419100"/>
                </a:lnTo>
                <a:lnTo>
                  <a:pt x="819150" y="647700"/>
                </a:lnTo>
                <a:lnTo>
                  <a:pt x="1314450" y="0"/>
                </a:lnTo>
                <a:lnTo>
                  <a:pt x="400050" y="190500"/>
                </a:lnTo>
                <a:lnTo>
                  <a:pt x="714375" y="219075"/>
                </a:lnTo>
                <a:lnTo>
                  <a:pt x="0" y="942975"/>
                </a:lnTo>
                <a:close/>
              </a:path>
            </a:pathLst>
          </a:custGeom>
          <a:solidFill>
            <a:schemeClr val="tx2">
              <a:lumMod val="20000"/>
              <a:lumOff val="80000"/>
              <a:alpha val="70000"/>
            </a:schemeClr>
          </a:solidFill>
          <a:ln>
            <a:solidFill>
              <a:srgbClr val="0000FF"/>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258" name="フリーフォーム 257"/>
          <p:cNvSpPr/>
          <p:nvPr/>
        </p:nvSpPr>
        <p:spPr>
          <a:xfrm>
            <a:off x="788276" y="31184193"/>
            <a:ext cx="31657158" cy="11225048"/>
          </a:xfrm>
          <a:custGeom>
            <a:avLst/>
            <a:gdLst>
              <a:gd name="connsiteX0" fmla="*/ 31657158 w 31657158"/>
              <a:gd name="connsiteY0" fmla="*/ 0 h 11225048"/>
              <a:gd name="connsiteX1" fmla="*/ 0 w 31657158"/>
              <a:gd name="connsiteY1" fmla="*/ 0 h 11225048"/>
              <a:gd name="connsiteX2" fmla="*/ 0 w 31657158"/>
              <a:gd name="connsiteY2" fmla="*/ 11225048 h 11225048"/>
              <a:gd name="connsiteX3" fmla="*/ 31531034 w 31657158"/>
              <a:gd name="connsiteY3" fmla="*/ 11225048 h 11225048"/>
            </a:gdLst>
            <a:ahLst/>
            <a:cxnLst>
              <a:cxn ang="0">
                <a:pos x="connsiteX0" y="connsiteY0"/>
              </a:cxn>
              <a:cxn ang="0">
                <a:pos x="connsiteX1" y="connsiteY1"/>
              </a:cxn>
              <a:cxn ang="0">
                <a:pos x="connsiteX2" y="connsiteY2"/>
              </a:cxn>
              <a:cxn ang="0">
                <a:pos x="connsiteX3" y="connsiteY3"/>
              </a:cxn>
            </a:cxnLst>
            <a:rect l="l" t="t" r="r" b="b"/>
            <a:pathLst>
              <a:path w="31657158" h="11225048">
                <a:moveTo>
                  <a:pt x="31657158" y="0"/>
                </a:moveTo>
                <a:lnTo>
                  <a:pt x="0" y="0"/>
                </a:lnTo>
                <a:lnTo>
                  <a:pt x="0" y="11225048"/>
                </a:lnTo>
                <a:lnTo>
                  <a:pt x="31531034" y="11225048"/>
                </a:lnTo>
              </a:path>
            </a:pathLst>
          </a:custGeom>
          <a:ln w="114300" cmpd="sng">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pic>
        <p:nvPicPr>
          <p:cNvPr id="82" name="図 44" descr="HVB-whole-cross-E.jpg"/>
          <p:cNvPicPr>
            <a:picLocks noChangeAspect="1"/>
          </p:cNvPicPr>
          <p:nvPr/>
        </p:nvPicPr>
        <p:blipFill>
          <a:blip r:embed="rId22" cstate="print"/>
          <a:srcRect t="6091"/>
          <a:stretch>
            <a:fillRect/>
          </a:stretch>
        </p:blipFill>
        <p:spPr bwMode="auto">
          <a:xfrm>
            <a:off x="3672633" y="20450572"/>
            <a:ext cx="3321108" cy="3411684"/>
          </a:xfrm>
          <a:prstGeom prst="rect">
            <a:avLst/>
          </a:prstGeom>
          <a:noFill/>
          <a:ln w="28575">
            <a:solidFill>
              <a:schemeClr val="tx1"/>
            </a:solidFill>
            <a:miter lim="800000"/>
            <a:headEnd/>
            <a:tailEnd/>
          </a:ln>
        </p:spPr>
      </p:pic>
      <p:sp>
        <p:nvSpPr>
          <p:cNvPr id="115" name="Freeform 34"/>
          <p:cNvSpPr>
            <a:spLocks/>
          </p:cNvSpPr>
          <p:nvPr/>
        </p:nvSpPr>
        <p:spPr bwMode="auto">
          <a:xfrm rot="1804387">
            <a:off x="5027664" y="23926371"/>
            <a:ext cx="1041874" cy="441273"/>
          </a:xfrm>
          <a:custGeom>
            <a:avLst/>
            <a:gdLst>
              <a:gd name="T0" fmla="*/ 0 w 1256"/>
              <a:gd name="T1" fmla="*/ 2147483647 h 584"/>
              <a:gd name="T2" fmla="*/ 2147483647 w 1256"/>
              <a:gd name="T3" fmla="*/ 2147483647 h 584"/>
              <a:gd name="T4" fmla="*/ 2147483647 w 1256"/>
              <a:gd name="T5" fmla="*/ 2147483647 h 584"/>
              <a:gd name="T6" fmla="*/ 2147483647 w 1256"/>
              <a:gd name="T7" fmla="*/ 0 h 584"/>
              <a:gd name="T8" fmla="*/ 2147483647 w 1256"/>
              <a:gd name="T9" fmla="*/ 2147483647 h 584"/>
              <a:gd name="T10" fmla="*/ 2147483647 w 1256"/>
              <a:gd name="T11" fmla="*/ 2147483647 h 584"/>
              <a:gd name="T12" fmla="*/ 0 w 1256"/>
              <a:gd name="T13" fmla="*/ 2147483647 h 584"/>
              <a:gd name="T14" fmla="*/ 0 60000 65536"/>
              <a:gd name="T15" fmla="*/ 0 60000 65536"/>
              <a:gd name="T16" fmla="*/ 0 60000 65536"/>
              <a:gd name="T17" fmla="*/ 0 60000 65536"/>
              <a:gd name="T18" fmla="*/ 0 60000 65536"/>
              <a:gd name="T19" fmla="*/ 0 60000 65536"/>
              <a:gd name="T20" fmla="*/ 0 60000 65536"/>
              <a:gd name="T21" fmla="*/ 0 w 1256"/>
              <a:gd name="T22" fmla="*/ 0 h 584"/>
              <a:gd name="T23" fmla="*/ 1256 w 1256"/>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6" h="584">
                <a:moveTo>
                  <a:pt x="0" y="512"/>
                </a:moveTo>
                <a:lnTo>
                  <a:pt x="736" y="112"/>
                </a:lnTo>
                <a:cubicBezTo>
                  <a:pt x="517" y="55"/>
                  <a:pt x="445" y="56"/>
                  <a:pt x="528" y="56"/>
                </a:cubicBezTo>
                <a:lnTo>
                  <a:pt x="1256" y="0"/>
                </a:lnTo>
                <a:lnTo>
                  <a:pt x="768" y="584"/>
                </a:lnTo>
                <a:lnTo>
                  <a:pt x="864" y="304"/>
                </a:lnTo>
                <a:lnTo>
                  <a:pt x="0" y="512"/>
                </a:lnTo>
                <a:close/>
              </a:path>
            </a:pathLst>
          </a:custGeom>
          <a:solidFill>
            <a:srgbClr val="FFC000"/>
          </a:solidFill>
          <a:ln w="31750">
            <a:solidFill>
              <a:srgbClr val="FF6600"/>
            </a:solidFill>
            <a:round/>
            <a:headEnd/>
            <a:tailEnd/>
          </a:ln>
          <a:scene3d>
            <a:camera prst="orthographicFront">
              <a:rot lat="0" lon="0" rev="14700000"/>
            </a:camera>
            <a:lightRig rig="threePt" dir="t"/>
          </a:scene3d>
        </p:spPr>
        <p:txBody>
          <a:bodyPr wrap="none" anchor="ctr"/>
          <a:lstStyle/>
          <a:p>
            <a:pPr>
              <a:defRPr/>
            </a:pPr>
            <a:endParaRPr lang="ja-JP" altLang="en-US" sz="3200">
              <a:latin typeface="Arial" pitchFamily="34" charset="0"/>
              <a:cs typeface="Arial" pitchFamily="34" charset="0"/>
            </a:endParaRPr>
          </a:p>
        </p:txBody>
      </p:sp>
      <p:sp>
        <p:nvSpPr>
          <p:cNvPr id="111" name="Freeform 34"/>
          <p:cNvSpPr>
            <a:spLocks/>
          </p:cNvSpPr>
          <p:nvPr/>
        </p:nvSpPr>
        <p:spPr bwMode="auto">
          <a:xfrm rot="1804387">
            <a:off x="6669834" y="23559999"/>
            <a:ext cx="1041874" cy="441273"/>
          </a:xfrm>
          <a:custGeom>
            <a:avLst/>
            <a:gdLst>
              <a:gd name="T0" fmla="*/ 0 w 1256"/>
              <a:gd name="T1" fmla="*/ 2147483647 h 584"/>
              <a:gd name="T2" fmla="*/ 2147483647 w 1256"/>
              <a:gd name="T3" fmla="*/ 2147483647 h 584"/>
              <a:gd name="T4" fmla="*/ 2147483647 w 1256"/>
              <a:gd name="T5" fmla="*/ 2147483647 h 584"/>
              <a:gd name="T6" fmla="*/ 2147483647 w 1256"/>
              <a:gd name="T7" fmla="*/ 0 h 584"/>
              <a:gd name="T8" fmla="*/ 2147483647 w 1256"/>
              <a:gd name="T9" fmla="*/ 2147483647 h 584"/>
              <a:gd name="T10" fmla="*/ 2147483647 w 1256"/>
              <a:gd name="T11" fmla="*/ 2147483647 h 584"/>
              <a:gd name="T12" fmla="*/ 0 w 1256"/>
              <a:gd name="T13" fmla="*/ 2147483647 h 584"/>
              <a:gd name="T14" fmla="*/ 0 60000 65536"/>
              <a:gd name="T15" fmla="*/ 0 60000 65536"/>
              <a:gd name="T16" fmla="*/ 0 60000 65536"/>
              <a:gd name="T17" fmla="*/ 0 60000 65536"/>
              <a:gd name="T18" fmla="*/ 0 60000 65536"/>
              <a:gd name="T19" fmla="*/ 0 60000 65536"/>
              <a:gd name="T20" fmla="*/ 0 60000 65536"/>
              <a:gd name="T21" fmla="*/ 0 w 1256"/>
              <a:gd name="T22" fmla="*/ 0 h 584"/>
              <a:gd name="T23" fmla="*/ 1256 w 1256"/>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6" h="584">
                <a:moveTo>
                  <a:pt x="0" y="512"/>
                </a:moveTo>
                <a:lnTo>
                  <a:pt x="736" y="112"/>
                </a:lnTo>
                <a:cubicBezTo>
                  <a:pt x="517" y="55"/>
                  <a:pt x="445" y="56"/>
                  <a:pt x="528" y="56"/>
                </a:cubicBezTo>
                <a:lnTo>
                  <a:pt x="1256" y="0"/>
                </a:lnTo>
                <a:lnTo>
                  <a:pt x="768" y="584"/>
                </a:lnTo>
                <a:lnTo>
                  <a:pt x="864" y="304"/>
                </a:lnTo>
                <a:lnTo>
                  <a:pt x="0" y="512"/>
                </a:lnTo>
                <a:close/>
              </a:path>
            </a:pathLst>
          </a:custGeom>
          <a:solidFill>
            <a:srgbClr val="FFC000"/>
          </a:solidFill>
          <a:ln w="31750">
            <a:solidFill>
              <a:srgbClr val="FF6600"/>
            </a:solidFill>
            <a:round/>
            <a:headEnd/>
            <a:tailEnd/>
          </a:ln>
          <a:scene3d>
            <a:camera prst="orthographicFront">
              <a:rot lat="0" lon="0" rev="9000000"/>
            </a:camera>
            <a:lightRig rig="threePt" dir="t"/>
          </a:scene3d>
        </p:spPr>
        <p:txBody>
          <a:bodyPr wrap="none" anchor="ctr"/>
          <a:lstStyle/>
          <a:p>
            <a:pPr>
              <a:defRPr/>
            </a:pPr>
            <a:endParaRPr lang="ja-JP" altLang="en-US" sz="3200">
              <a:latin typeface="Arial" pitchFamily="34" charset="0"/>
              <a:cs typeface="Arial" pitchFamily="34" charset="0"/>
            </a:endParaRPr>
          </a:p>
        </p:txBody>
      </p:sp>
      <p:sp>
        <p:nvSpPr>
          <p:cNvPr id="68" name="Text Box 5"/>
          <p:cNvSpPr txBox="1">
            <a:spLocks noChangeArrowheads="1"/>
          </p:cNvSpPr>
          <p:nvPr/>
        </p:nvSpPr>
        <p:spPr bwMode="auto">
          <a:xfrm>
            <a:off x="792313" y="7489132"/>
            <a:ext cx="4752528" cy="4524315"/>
          </a:xfrm>
          <a:prstGeom prst="rect">
            <a:avLst/>
          </a:prstGeom>
          <a:noFill/>
          <a:ln w="28575">
            <a:noFill/>
            <a:miter lim="800000"/>
            <a:headEnd/>
            <a:tailEnd/>
          </a:ln>
          <a:effectLst/>
        </p:spPr>
        <p:txBody>
          <a:bodyPr wrap="square">
            <a:spAutoFit/>
          </a:bodyPr>
          <a:lstStyle/>
          <a:p>
            <a:pPr fontAlgn="auto">
              <a:spcBef>
                <a:spcPts val="0"/>
              </a:spcBef>
              <a:spcAft>
                <a:spcPts val="0"/>
              </a:spcAft>
              <a:defRPr/>
            </a:pPr>
            <a:r>
              <a:rPr kumimoji="0" lang="en-US" altLang="ja-JP" sz="3200" dirty="0">
                <a:solidFill>
                  <a:srgbClr val="0000FF"/>
                </a:solidFill>
                <a:latin typeface="Arial" pitchFamily="34" charset="0"/>
                <a:cs typeface="Arial" pitchFamily="34" charset="0"/>
              </a:rPr>
              <a:t>HV bushing</a:t>
            </a:r>
          </a:p>
          <a:p>
            <a:pPr fontAlgn="auto">
              <a:spcBef>
                <a:spcPts val="0"/>
              </a:spcBef>
              <a:spcAft>
                <a:spcPts val="0"/>
              </a:spcAft>
              <a:defRPr/>
            </a:pPr>
            <a:endParaRPr kumimoji="0" lang="en-US" altLang="ja-JP" sz="3200" dirty="0">
              <a:latin typeface="Arial" pitchFamily="34" charset="0"/>
              <a:cs typeface="Arial" pitchFamily="34" charset="0"/>
            </a:endParaRPr>
          </a:p>
          <a:p>
            <a:pPr marL="176213" indent="-176213" fontAlgn="auto">
              <a:spcBef>
                <a:spcPts val="0"/>
              </a:spcBef>
              <a:spcAft>
                <a:spcPts val="0"/>
              </a:spcAft>
              <a:buFont typeface="Arial" pitchFamily="34" charset="0"/>
              <a:buChar char="•"/>
              <a:defRPr/>
            </a:pPr>
            <a:r>
              <a:rPr kumimoji="0" lang="en-US" altLang="ja-JP" sz="3200" dirty="0" err="1">
                <a:solidFill>
                  <a:schemeClr val="tx2"/>
                </a:solidFill>
                <a:latin typeface="Arial" pitchFamily="34" charset="0"/>
                <a:ea typeface="ＭＳ Ｐゴシック" charset="-128"/>
                <a:cs typeface="Arial" pitchFamily="34" charset="0"/>
              </a:rPr>
              <a:t>Feedthrough</a:t>
            </a:r>
            <a:r>
              <a:rPr kumimoji="0" lang="en-US" altLang="ja-JP" sz="3200" dirty="0">
                <a:solidFill>
                  <a:schemeClr val="tx2"/>
                </a:solidFill>
                <a:latin typeface="Arial" pitchFamily="34" charset="0"/>
                <a:ea typeface="ＭＳ Ｐゴシック" charset="-128"/>
                <a:cs typeface="Arial" pitchFamily="34" charset="0"/>
              </a:rPr>
              <a:t> for bus bars and water pipes</a:t>
            </a:r>
          </a:p>
          <a:p>
            <a:pPr marL="176213" indent="-176213" fontAlgn="auto">
              <a:spcBef>
                <a:spcPts val="0"/>
              </a:spcBef>
              <a:spcAft>
                <a:spcPts val="0"/>
              </a:spcAft>
              <a:buFont typeface="Arial" pitchFamily="34" charset="0"/>
              <a:buChar char="•"/>
              <a:defRPr/>
            </a:pPr>
            <a:r>
              <a:rPr kumimoji="0" lang="en-US" altLang="ja-JP" sz="3200" dirty="0">
                <a:solidFill>
                  <a:schemeClr val="tx2"/>
                </a:solidFill>
                <a:latin typeface="Arial" pitchFamily="34" charset="0"/>
                <a:ea typeface="ＭＳ Ｐゴシック" charset="-128"/>
                <a:cs typeface="Arial" pitchFamily="34" charset="0"/>
              </a:rPr>
              <a:t>Bulkhead for SF</a:t>
            </a:r>
            <a:r>
              <a:rPr kumimoji="0" lang="en-US" altLang="ja-JP" sz="3200" baseline="-25000" dirty="0">
                <a:solidFill>
                  <a:schemeClr val="tx2"/>
                </a:solidFill>
                <a:latin typeface="Arial" pitchFamily="34" charset="0"/>
                <a:ea typeface="ＭＳ Ｐゴシック" charset="-128"/>
                <a:cs typeface="Arial" pitchFamily="34" charset="0"/>
              </a:rPr>
              <a:t>6</a:t>
            </a:r>
            <a:r>
              <a:rPr kumimoji="0" lang="ja-JP" altLang="en-US" sz="3200" dirty="0">
                <a:solidFill>
                  <a:schemeClr val="tx2"/>
                </a:solidFill>
                <a:latin typeface="Arial" pitchFamily="34" charset="0"/>
                <a:ea typeface="ＭＳ Ｐゴシック" charset="-128"/>
                <a:cs typeface="Arial" pitchFamily="34" charset="0"/>
              </a:rPr>
              <a:t> </a:t>
            </a:r>
            <a:r>
              <a:rPr kumimoji="0" lang="en-US" altLang="ja-JP" sz="3200" dirty="0">
                <a:solidFill>
                  <a:schemeClr val="tx2"/>
                </a:solidFill>
                <a:latin typeface="Arial" pitchFamily="34" charset="0"/>
                <a:ea typeface="ＭＳ Ｐゴシック" charset="-128"/>
                <a:cs typeface="Arial" pitchFamily="34" charset="0"/>
              </a:rPr>
              <a:t>and vacuum.</a:t>
            </a:r>
          </a:p>
          <a:p>
            <a:pPr marL="176213" indent="-176213" fontAlgn="auto">
              <a:spcBef>
                <a:spcPts val="0"/>
              </a:spcBef>
              <a:spcAft>
                <a:spcPts val="0"/>
              </a:spcAft>
              <a:buFont typeface="Arial" pitchFamily="34" charset="0"/>
              <a:buChar char="•"/>
              <a:defRPr/>
            </a:pPr>
            <a:r>
              <a:rPr kumimoji="0" lang="en-US" altLang="ja-JP" sz="3200" dirty="0">
                <a:solidFill>
                  <a:schemeClr val="tx2"/>
                </a:solidFill>
                <a:latin typeface="Arial" pitchFamily="34" charset="0"/>
                <a:ea typeface="ＭＳ Ｐゴシック" charset="-128"/>
                <a:cs typeface="Arial" pitchFamily="34" charset="0"/>
              </a:rPr>
              <a:t>Double layers:</a:t>
            </a:r>
          </a:p>
          <a:p>
            <a:pPr marL="354013" lvl="1" indent="-176213" fontAlgn="auto">
              <a:spcBef>
                <a:spcPts val="0"/>
              </a:spcBef>
              <a:spcAft>
                <a:spcPts val="0"/>
              </a:spcAft>
              <a:buFont typeface="Arial" pitchFamily="34" charset="0"/>
              <a:buChar char="−"/>
              <a:defRPr/>
            </a:pPr>
            <a:r>
              <a:rPr kumimoji="0" lang="en-US" altLang="ja-JP" sz="3200" dirty="0">
                <a:solidFill>
                  <a:schemeClr val="tx2"/>
                </a:solidFill>
                <a:latin typeface="Arial" pitchFamily="34" charset="0"/>
                <a:ea typeface="ＭＳ Ｐゴシック" charset="-128"/>
                <a:cs typeface="Arial" pitchFamily="34" charset="0"/>
              </a:rPr>
              <a:t>f1.56 m</a:t>
            </a:r>
            <a:r>
              <a:rPr kumimoji="0" lang="ja-JP" altLang="en-US" sz="3200" dirty="0">
                <a:solidFill>
                  <a:schemeClr val="tx2"/>
                </a:solidFill>
                <a:latin typeface="Arial" pitchFamily="34" charset="0"/>
                <a:ea typeface="ＭＳ Ｐゴシック" charset="-128"/>
                <a:cs typeface="Arial" pitchFamily="34" charset="0"/>
              </a:rPr>
              <a:t> </a:t>
            </a:r>
            <a:r>
              <a:rPr kumimoji="0" lang="en-US" altLang="ja-JP" sz="3200" dirty="0">
                <a:solidFill>
                  <a:schemeClr val="tx2"/>
                </a:solidFill>
                <a:latin typeface="Arial" pitchFamily="34" charset="0"/>
                <a:ea typeface="ＭＳ Ｐゴシック" charset="-128"/>
                <a:cs typeface="Arial" pitchFamily="34" charset="0"/>
              </a:rPr>
              <a:t>ceramic rings</a:t>
            </a:r>
          </a:p>
          <a:p>
            <a:pPr marL="354013" lvl="1" indent="-176213" fontAlgn="auto">
              <a:spcBef>
                <a:spcPts val="0"/>
              </a:spcBef>
              <a:spcAft>
                <a:spcPts val="0"/>
              </a:spcAft>
              <a:buFont typeface="Arial" pitchFamily="34" charset="0"/>
              <a:buChar char="−"/>
              <a:defRPr/>
            </a:pPr>
            <a:r>
              <a:rPr kumimoji="0" lang="en-US" altLang="ja-JP" sz="3200" dirty="0">
                <a:solidFill>
                  <a:schemeClr val="tx2"/>
                </a:solidFill>
                <a:latin typeface="Arial" pitchFamily="34" charset="0"/>
                <a:ea typeface="ＭＳ Ｐゴシック" charset="-128"/>
                <a:cs typeface="Arial" pitchFamily="34" charset="0"/>
              </a:rPr>
              <a:t>Large FRP rings</a:t>
            </a:r>
          </a:p>
        </p:txBody>
      </p:sp>
      <p:sp>
        <p:nvSpPr>
          <p:cNvPr id="274" name="フリーフォーム 273"/>
          <p:cNvSpPr/>
          <p:nvPr/>
        </p:nvSpPr>
        <p:spPr>
          <a:xfrm>
            <a:off x="8324193" y="34463421"/>
            <a:ext cx="835573" cy="2490951"/>
          </a:xfrm>
          <a:custGeom>
            <a:avLst/>
            <a:gdLst>
              <a:gd name="connsiteX0" fmla="*/ 835573 w 835573"/>
              <a:gd name="connsiteY0" fmla="*/ 0 h 2490951"/>
              <a:gd name="connsiteX1" fmla="*/ 520262 w 835573"/>
              <a:gd name="connsiteY1" fmla="*/ 0 h 2490951"/>
              <a:gd name="connsiteX2" fmla="*/ 536028 w 835573"/>
              <a:gd name="connsiteY2" fmla="*/ 2490951 h 2490951"/>
              <a:gd name="connsiteX3" fmla="*/ 0 w 835573"/>
              <a:gd name="connsiteY3" fmla="*/ 2490951 h 2490951"/>
            </a:gdLst>
            <a:ahLst/>
            <a:cxnLst>
              <a:cxn ang="0">
                <a:pos x="connsiteX0" y="connsiteY0"/>
              </a:cxn>
              <a:cxn ang="0">
                <a:pos x="connsiteX1" y="connsiteY1"/>
              </a:cxn>
              <a:cxn ang="0">
                <a:pos x="connsiteX2" y="connsiteY2"/>
              </a:cxn>
              <a:cxn ang="0">
                <a:pos x="connsiteX3" y="connsiteY3"/>
              </a:cxn>
            </a:cxnLst>
            <a:rect l="l" t="t" r="r" b="b"/>
            <a:pathLst>
              <a:path w="835573" h="2490951">
                <a:moveTo>
                  <a:pt x="835573" y="0"/>
                </a:moveTo>
                <a:lnTo>
                  <a:pt x="520262" y="0"/>
                </a:lnTo>
                <a:cubicBezTo>
                  <a:pt x="525517" y="830317"/>
                  <a:pt x="530773" y="1660634"/>
                  <a:pt x="536028" y="2490951"/>
                </a:cubicBezTo>
                <a:lnTo>
                  <a:pt x="0" y="2490951"/>
                </a:lnTo>
              </a:path>
            </a:pathLst>
          </a:cu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5" name="フリーフォーム 274"/>
          <p:cNvSpPr/>
          <p:nvPr/>
        </p:nvSpPr>
        <p:spPr>
          <a:xfrm>
            <a:off x="8339959" y="35472414"/>
            <a:ext cx="1166648" cy="804041"/>
          </a:xfrm>
          <a:custGeom>
            <a:avLst/>
            <a:gdLst>
              <a:gd name="connsiteX0" fmla="*/ 1166648 w 1166648"/>
              <a:gd name="connsiteY0" fmla="*/ 804041 h 804041"/>
              <a:gd name="connsiteX1" fmla="*/ 0 w 1166648"/>
              <a:gd name="connsiteY1" fmla="*/ 0 h 804041"/>
              <a:gd name="connsiteX2" fmla="*/ 0 w 1166648"/>
              <a:gd name="connsiteY2" fmla="*/ 0 h 804041"/>
            </a:gdLst>
            <a:ahLst/>
            <a:cxnLst>
              <a:cxn ang="0">
                <a:pos x="connsiteX0" y="connsiteY0"/>
              </a:cxn>
              <a:cxn ang="0">
                <a:pos x="connsiteX1" y="connsiteY1"/>
              </a:cxn>
              <a:cxn ang="0">
                <a:pos x="connsiteX2" y="connsiteY2"/>
              </a:cxn>
            </a:cxnLst>
            <a:rect l="l" t="t" r="r" b="b"/>
            <a:pathLst>
              <a:path w="1166648" h="804041">
                <a:moveTo>
                  <a:pt x="1166648" y="804041"/>
                </a:moveTo>
                <a:lnTo>
                  <a:pt x="0" y="0"/>
                </a:lnTo>
                <a:lnTo>
                  <a:pt x="0" y="0"/>
                </a:lnTo>
              </a:path>
            </a:pathLst>
          </a:custGeom>
          <a:ln w="5715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7" name="正方形/長方形 4"/>
          <p:cNvSpPr>
            <a:spLocks noChangeArrowheads="1"/>
          </p:cNvSpPr>
          <p:nvPr/>
        </p:nvSpPr>
        <p:spPr bwMode="auto">
          <a:xfrm>
            <a:off x="15049897" y="38740604"/>
            <a:ext cx="16489832" cy="3440942"/>
          </a:xfrm>
          <a:prstGeom prst="rect">
            <a:avLst/>
          </a:prstGeom>
          <a:noFill/>
          <a:ln w="9525">
            <a:solidFill>
              <a:schemeClr val="tx1"/>
            </a:solidFill>
            <a:miter lim="800000"/>
            <a:headEnd/>
            <a:tailEnd/>
          </a:ln>
        </p:spPr>
        <p:txBody>
          <a:bodyPr wrap="square">
            <a:spAutoFit/>
          </a:bodyPr>
          <a:lstStyle/>
          <a:p>
            <a:pPr marL="180975" indent="-180975" algn="r">
              <a:spcAft>
                <a:spcPct val="20000"/>
              </a:spcAft>
              <a:buFontTx/>
              <a:buChar char="•"/>
            </a:pPr>
            <a:r>
              <a:rPr lang="en-US" altLang="ja-JP" sz="3400" b="0" dirty="0">
                <a:latin typeface="Arial" pitchFamily="34" charset="0"/>
                <a:cs typeface="Arial" pitchFamily="34" charset="0"/>
              </a:rPr>
              <a:t>Comparison of heat load by stripping &amp; ionization between EAMCC and experiment. </a:t>
            </a:r>
            <a:r>
              <a:rPr lang="en-US" altLang="ja-JP" sz="3400" b="0" dirty="0" smtClean="0">
                <a:latin typeface="Arial" pitchFamily="34" charset="0"/>
                <a:cs typeface="Arial" pitchFamily="34" charset="0"/>
              </a:rPr>
              <a:t>	(</a:t>
            </a:r>
            <a:r>
              <a:rPr lang="en-US" altLang="ja-JP" sz="3400" b="0" dirty="0">
                <a:latin typeface="Arial" pitchFamily="34" charset="0"/>
                <a:cs typeface="Arial" pitchFamily="34" charset="0"/>
              </a:rPr>
              <a:t>32 kW by EAMCC and 31 kW by experiment)</a:t>
            </a:r>
          </a:p>
          <a:p>
            <a:pPr marL="180975" indent="-180975">
              <a:spcAft>
                <a:spcPct val="20000"/>
              </a:spcAft>
              <a:buFontTx/>
              <a:buChar char="•"/>
            </a:pPr>
            <a:r>
              <a:rPr lang="en-US" altLang="ja-JP" sz="3400" b="0" dirty="0">
                <a:latin typeface="Arial" pitchFamily="34" charset="0"/>
                <a:cs typeface="Arial" pitchFamily="34" charset="0"/>
              </a:rPr>
              <a:t>Tendency of heat loads in each grids are well represented in EAMCC, such as heat loads high in A2G and low in A3G.</a:t>
            </a:r>
          </a:p>
          <a:p>
            <a:pPr marL="180975" indent="-180975">
              <a:spcAft>
                <a:spcPct val="20000"/>
              </a:spcAft>
              <a:buFontTx/>
              <a:buChar char="•"/>
            </a:pPr>
            <a:r>
              <a:rPr lang="en-US" altLang="ja-JP" sz="3400" b="0" dirty="0">
                <a:latin typeface="Arial" pitchFamily="34" charset="0"/>
                <a:cs typeface="Arial" pitchFamily="34" charset="0"/>
              </a:rPr>
              <a:t>Heat load on A1G is twice higher in exp., suggesting contribution of stray </a:t>
            </a:r>
            <a:r>
              <a:rPr lang="en-US" altLang="ja-JP" sz="3400" b="0" smtClean="0">
                <a:latin typeface="Arial" pitchFamily="34" charset="0"/>
                <a:cs typeface="Arial" pitchFamily="34" charset="0"/>
              </a:rPr>
              <a:t>electron/ H</a:t>
            </a:r>
            <a:r>
              <a:rPr lang="en-US" altLang="ja-JP" sz="3400" b="0" baseline="30000" smtClean="0">
                <a:latin typeface="Arial" pitchFamily="34" charset="0"/>
                <a:cs typeface="Arial" pitchFamily="34" charset="0"/>
              </a:rPr>
              <a:t>-</a:t>
            </a:r>
            <a:r>
              <a:rPr lang="en-US" altLang="ja-JP" sz="3400" b="0" smtClean="0">
                <a:latin typeface="Arial" pitchFamily="34" charset="0"/>
                <a:cs typeface="Arial" pitchFamily="34" charset="0"/>
              </a:rPr>
              <a:t> </a:t>
            </a:r>
            <a:r>
              <a:rPr lang="en-US" altLang="ja-JP" sz="3400" b="0" dirty="0">
                <a:latin typeface="Arial" pitchFamily="34" charset="0"/>
                <a:cs typeface="Arial" pitchFamily="34" charset="0"/>
              </a:rPr>
              <a:t>ion or </a:t>
            </a:r>
            <a:r>
              <a:rPr lang="en-US" altLang="ja-JP" sz="3400" b="0" dirty="0" err="1">
                <a:latin typeface="Arial" pitchFamily="34" charset="0"/>
                <a:cs typeface="Arial" pitchFamily="34" charset="0"/>
              </a:rPr>
              <a:t>backstreaming</a:t>
            </a:r>
            <a:r>
              <a:rPr lang="en-US" altLang="ja-JP" sz="3400" b="0" dirty="0">
                <a:latin typeface="Arial" pitchFamily="34" charset="0"/>
                <a:cs typeface="Arial" pitchFamily="34" charset="0"/>
              </a:rPr>
              <a:t>, which are not taken into account properly in EAMCC.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32404050" cy="9721380"/>
          </a:xfrm>
          <a:prstGeom prst="rect">
            <a:avLst/>
          </a:prstGeom>
          <a:solidFill>
            <a:schemeClr val="tx2">
              <a:lumMod val="40000"/>
              <a:lumOff val="60000"/>
            </a:schemeClr>
          </a:solidFill>
        </p:spPr>
        <p:txBody>
          <a:bodyPr vert="horz" lIns="432054" tIns="216027" rIns="432054" bIns="216027" rtlCol="0" anchor="t">
            <a:noAutofit/>
          </a:bodyPr>
          <a:lstStyle/>
          <a:p>
            <a:pPr marL="182563" indent="-182563" algn="ctr"/>
            <a:endParaRPr lang="en-GB" altLang="ja-JP" sz="3200" dirty="0" smtClean="0">
              <a:solidFill>
                <a:srgbClr val="FF0000"/>
              </a:solidFill>
              <a:latin typeface="Arial" pitchFamily="34" charset="0"/>
              <a:cs typeface="Arial" pitchFamily="34" charset="0"/>
            </a:endParaRPr>
          </a:p>
          <a:p>
            <a:pPr marL="182563" indent="-182563" algn="ctr"/>
            <a:r>
              <a:rPr lang="en-GB" altLang="ja-JP" sz="6600" dirty="0" smtClean="0">
                <a:solidFill>
                  <a:srgbClr val="FF0000"/>
                </a:solidFill>
                <a:latin typeface="Arial" pitchFamily="34" charset="0"/>
                <a:cs typeface="Arial" pitchFamily="34" charset="0"/>
              </a:rPr>
              <a:t>Conclusions</a:t>
            </a:r>
          </a:p>
        </p:txBody>
      </p:sp>
      <p:sp>
        <p:nvSpPr>
          <p:cNvPr id="7" name="テキスト ボックス 1"/>
          <p:cNvSpPr txBox="1">
            <a:spLocks noChangeArrowheads="1"/>
          </p:cNvSpPr>
          <p:nvPr/>
        </p:nvSpPr>
        <p:spPr bwMode="auto">
          <a:xfrm>
            <a:off x="1224361" y="18362340"/>
            <a:ext cx="14329592" cy="2308324"/>
          </a:xfrm>
          <a:prstGeom prst="rect">
            <a:avLst/>
          </a:prstGeom>
          <a:solidFill>
            <a:schemeClr val="bg1"/>
          </a:solidFill>
          <a:ln w="9525">
            <a:solidFill>
              <a:schemeClr val="tx1"/>
            </a:solidFill>
            <a:miter lim="800000"/>
            <a:headEnd/>
            <a:tailEnd/>
          </a:ln>
        </p:spPr>
        <p:txBody>
          <a:bodyPr wrap="square">
            <a:spAutoFit/>
          </a:bodyPr>
          <a:lstStyle/>
          <a:p>
            <a:pPr marL="92075" indent="-92075">
              <a:buFont typeface="Arial" charset="0"/>
              <a:buChar char="•"/>
            </a:pPr>
            <a:r>
              <a:rPr lang="en-US" altLang="ja-JP" sz="3600" b="0" dirty="0">
                <a:latin typeface="Arial" pitchFamily="34" charset="0"/>
                <a:cs typeface="Arial" pitchFamily="34" charset="0"/>
              </a:rPr>
              <a:t>The beamlets in each row are deflected in the alternative directions line by line due to </a:t>
            </a:r>
            <a:r>
              <a:rPr lang="en-US" altLang="ja-JP" sz="3600" b="0" dirty="0">
                <a:solidFill>
                  <a:srgbClr val="0000FF"/>
                </a:solidFill>
                <a:latin typeface="Arial" pitchFamily="34" charset="0"/>
                <a:cs typeface="Arial" pitchFamily="34" charset="0"/>
              </a:rPr>
              <a:t>the magnetic field in the extractor. </a:t>
            </a:r>
          </a:p>
          <a:p>
            <a:pPr marL="92075" indent="-92075">
              <a:buFont typeface="Arial" charset="0"/>
              <a:buChar char="•"/>
            </a:pPr>
            <a:r>
              <a:rPr lang="en-US" altLang="ja-JP" sz="3600" b="0" dirty="0">
                <a:latin typeface="Arial" pitchFamily="34" charset="0"/>
                <a:cs typeface="Arial" pitchFamily="34" charset="0"/>
              </a:rPr>
              <a:t>The peripheral beamlets are deflected outward more due to superposition of </a:t>
            </a:r>
            <a:r>
              <a:rPr lang="en-US" altLang="ja-JP" sz="3600" b="0" dirty="0">
                <a:solidFill>
                  <a:srgbClr val="0000FF"/>
                </a:solidFill>
                <a:latin typeface="Arial" pitchFamily="34" charset="0"/>
                <a:cs typeface="Arial" pitchFamily="34" charset="0"/>
              </a:rPr>
              <a:t>i)</a:t>
            </a:r>
            <a:r>
              <a:rPr lang="en-US" altLang="ja-JP" sz="3600" b="0" dirty="0">
                <a:latin typeface="Arial" pitchFamily="34" charset="0"/>
                <a:cs typeface="Arial" pitchFamily="34" charset="0"/>
              </a:rPr>
              <a:t> and </a:t>
            </a:r>
            <a:r>
              <a:rPr lang="en-US" altLang="ja-JP" sz="3600" b="0" dirty="0">
                <a:solidFill>
                  <a:srgbClr val="FF0000"/>
                </a:solidFill>
                <a:latin typeface="Arial" pitchFamily="34" charset="0"/>
                <a:cs typeface="Arial" pitchFamily="34" charset="0"/>
              </a:rPr>
              <a:t>ii) space charge repulsion</a:t>
            </a:r>
            <a:r>
              <a:rPr lang="en-US" altLang="ja-JP" sz="3600" b="0" dirty="0">
                <a:latin typeface="Arial" pitchFamily="34" charset="0"/>
                <a:cs typeface="Arial" pitchFamily="34" charset="0"/>
              </a:rPr>
              <a:t>.</a:t>
            </a:r>
          </a:p>
        </p:txBody>
      </p:sp>
      <p:pic>
        <p:nvPicPr>
          <p:cNvPr id="8" name="Picture 3" descr="H:\発表_会議\IAEA2012\MeV引出し拡大-presen.jpg"/>
          <p:cNvPicPr>
            <a:picLocks noChangeAspect="1" noChangeArrowheads="1"/>
          </p:cNvPicPr>
          <p:nvPr/>
        </p:nvPicPr>
        <p:blipFill>
          <a:blip r:embed="rId2" cstate="print"/>
          <a:srcRect/>
          <a:stretch>
            <a:fillRect/>
          </a:stretch>
        </p:blipFill>
        <p:spPr bwMode="auto">
          <a:xfrm>
            <a:off x="2088457" y="11925561"/>
            <a:ext cx="5040560" cy="5257887"/>
          </a:xfrm>
          <a:prstGeom prst="rect">
            <a:avLst/>
          </a:prstGeom>
          <a:noFill/>
          <a:ln w="9525">
            <a:noFill/>
            <a:miter lim="800000"/>
            <a:headEnd/>
            <a:tailEnd/>
          </a:ln>
        </p:spPr>
      </p:pic>
      <p:sp>
        <p:nvSpPr>
          <p:cNvPr id="9" name="テキスト ボックス 1"/>
          <p:cNvSpPr txBox="1">
            <a:spLocks noChangeArrowheads="1"/>
          </p:cNvSpPr>
          <p:nvPr/>
        </p:nvSpPr>
        <p:spPr bwMode="auto">
          <a:xfrm>
            <a:off x="864321" y="11305556"/>
            <a:ext cx="2254250" cy="646331"/>
          </a:xfrm>
          <a:prstGeom prst="rect">
            <a:avLst/>
          </a:prstGeom>
          <a:solidFill>
            <a:schemeClr val="bg1"/>
          </a:solidFill>
          <a:ln w="9525">
            <a:noFill/>
            <a:miter lim="800000"/>
            <a:headEnd/>
            <a:tailEnd/>
          </a:ln>
        </p:spPr>
        <p:txBody>
          <a:bodyPr>
            <a:spAutoFit/>
          </a:bodyPr>
          <a:lstStyle/>
          <a:p>
            <a:pPr algn="ctr"/>
            <a:r>
              <a:rPr lang="en-US" altLang="ja-JP" sz="3600" b="0" dirty="0">
                <a:latin typeface="Arial" pitchFamily="34" charset="0"/>
                <a:cs typeface="Arial" pitchFamily="34" charset="0"/>
              </a:rPr>
              <a:t>Extractor</a:t>
            </a:r>
            <a:endParaRPr lang="ja-JP" altLang="en-US" sz="3600" b="0" dirty="0">
              <a:latin typeface="Arial" pitchFamily="34" charset="0"/>
              <a:cs typeface="Arial" pitchFamily="34" charset="0"/>
            </a:endParaRPr>
          </a:p>
        </p:txBody>
      </p:sp>
      <p:sp>
        <p:nvSpPr>
          <p:cNvPr id="10" name="テキスト ボックス 1"/>
          <p:cNvSpPr txBox="1">
            <a:spLocks noChangeArrowheads="1"/>
          </p:cNvSpPr>
          <p:nvPr/>
        </p:nvSpPr>
        <p:spPr bwMode="auto">
          <a:xfrm>
            <a:off x="7489057" y="11305556"/>
            <a:ext cx="7648248" cy="646331"/>
          </a:xfrm>
          <a:prstGeom prst="rect">
            <a:avLst/>
          </a:prstGeom>
          <a:noFill/>
          <a:ln w="9525">
            <a:noFill/>
            <a:miter lim="800000"/>
            <a:headEnd/>
            <a:tailEnd/>
          </a:ln>
        </p:spPr>
        <p:txBody>
          <a:bodyPr wrap="none">
            <a:spAutoFit/>
          </a:bodyPr>
          <a:lstStyle/>
          <a:p>
            <a:pPr algn="ctr"/>
            <a:r>
              <a:rPr lang="en-US" altLang="ja-JP" sz="3600" b="0" dirty="0">
                <a:latin typeface="Arial" pitchFamily="34" charset="0"/>
                <a:cs typeface="Arial" pitchFamily="34" charset="0"/>
              </a:rPr>
              <a:t>Measured beam </a:t>
            </a:r>
            <a:r>
              <a:rPr lang="en-US" altLang="ja-JP" sz="3600" b="0" dirty="0" smtClean="0">
                <a:latin typeface="Arial" pitchFamily="34" charset="0"/>
                <a:cs typeface="Arial" pitchFamily="34" charset="0"/>
              </a:rPr>
              <a:t>footprint at 500 keV</a:t>
            </a:r>
            <a:endParaRPr lang="ja-JP" altLang="en-US" sz="3600" b="0" dirty="0">
              <a:latin typeface="Arial" pitchFamily="34" charset="0"/>
              <a:cs typeface="Arial" pitchFamily="34" charset="0"/>
            </a:endParaRPr>
          </a:p>
        </p:txBody>
      </p:sp>
      <p:sp>
        <p:nvSpPr>
          <p:cNvPr id="11" name="テキスト ボックス 31"/>
          <p:cNvSpPr txBox="1">
            <a:spLocks noChangeArrowheads="1"/>
          </p:cNvSpPr>
          <p:nvPr/>
        </p:nvSpPr>
        <p:spPr bwMode="auto">
          <a:xfrm>
            <a:off x="10297369" y="17066196"/>
            <a:ext cx="5437087" cy="1200329"/>
          </a:xfrm>
          <a:prstGeom prst="rect">
            <a:avLst/>
          </a:prstGeom>
          <a:noFill/>
          <a:ln w="9525">
            <a:noFill/>
            <a:miter lim="800000"/>
            <a:headEnd/>
            <a:tailEnd/>
          </a:ln>
        </p:spPr>
        <p:txBody>
          <a:bodyPr wrap="square">
            <a:spAutoFit/>
          </a:bodyPr>
          <a:lstStyle/>
          <a:p>
            <a:r>
              <a:rPr lang="en-US" altLang="ja-JP" sz="3600" b="0" dirty="0">
                <a:solidFill>
                  <a:srgbClr val="FF0000"/>
                </a:solidFill>
                <a:latin typeface="Arial" pitchFamily="34" charset="0"/>
                <a:cs typeface="Arial" pitchFamily="34" charset="0"/>
              </a:rPr>
              <a:t>Peripheral beamlets </a:t>
            </a:r>
          </a:p>
          <a:p>
            <a:r>
              <a:rPr lang="en-US" altLang="ja-JP" sz="3600" b="0" dirty="0">
                <a:solidFill>
                  <a:srgbClr val="FF0000"/>
                </a:solidFill>
                <a:latin typeface="Arial" pitchFamily="34" charset="0"/>
                <a:cs typeface="Arial" pitchFamily="34" charset="0"/>
              </a:rPr>
              <a:t>were much deflected.</a:t>
            </a:r>
            <a:endParaRPr lang="ja-JP" altLang="en-US" sz="3600" b="0" dirty="0">
              <a:solidFill>
                <a:srgbClr val="FF0000"/>
              </a:solidFill>
              <a:latin typeface="Arial" pitchFamily="34" charset="0"/>
              <a:cs typeface="Arial" pitchFamily="34" charset="0"/>
            </a:endParaRPr>
          </a:p>
        </p:txBody>
      </p:sp>
      <p:sp>
        <p:nvSpPr>
          <p:cNvPr id="12" name="テキスト ボックス 21"/>
          <p:cNvSpPr txBox="1">
            <a:spLocks noChangeArrowheads="1"/>
          </p:cNvSpPr>
          <p:nvPr/>
        </p:nvSpPr>
        <p:spPr bwMode="auto">
          <a:xfrm>
            <a:off x="1728417" y="17066196"/>
            <a:ext cx="6984776" cy="1200329"/>
          </a:xfrm>
          <a:prstGeom prst="rect">
            <a:avLst/>
          </a:prstGeom>
          <a:noFill/>
          <a:ln w="9525">
            <a:noFill/>
            <a:miter lim="800000"/>
            <a:headEnd/>
            <a:tailEnd/>
          </a:ln>
        </p:spPr>
        <p:txBody>
          <a:bodyPr wrap="square">
            <a:spAutoFit/>
          </a:bodyPr>
          <a:lstStyle/>
          <a:p>
            <a:r>
              <a:rPr lang="en-US" altLang="ja-JP" sz="3600" b="0" dirty="0">
                <a:solidFill>
                  <a:srgbClr val="0000FF"/>
                </a:solidFill>
                <a:latin typeface="Arial" pitchFamily="34" charset="0"/>
                <a:cs typeface="Arial" pitchFamily="34" charset="0"/>
              </a:rPr>
              <a:t>Deflection direction of the beamlets due to magnetic field.</a:t>
            </a:r>
            <a:endParaRPr lang="ja-JP" altLang="en-US" sz="3600" b="0" dirty="0">
              <a:solidFill>
                <a:srgbClr val="0000FF"/>
              </a:solidFill>
              <a:latin typeface="Arial" pitchFamily="34" charset="0"/>
              <a:cs typeface="Arial" pitchFamily="34" charset="0"/>
            </a:endParaRPr>
          </a:p>
        </p:txBody>
      </p:sp>
      <p:cxnSp>
        <p:nvCxnSpPr>
          <p:cNvPr id="13" name="直線矢印コネクタ 12"/>
          <p:cNvCxnSpPr/>
          <p:nvPr/>
        </p:nvCxnSpPr>
        <p:spPr>
          <a:xfrm flipV="1">
            <a:off x="5328916" y="15705014"/>
            <a:ext cx="71438" cy="5048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4" name="グループ化 35"/>
          <p:cNvGrpSpPr>
            <a:grpSpLocks/>
          </p:cNvGrpSpPr>
          <p:nvPr/>
        </p:nvGrpSpPr>
        <p:grpSpPr bwMode="auto">
          <a:xfrm>
            <a:off x="8929217" y="12169652"/>
            <a:ext cx="4392488" cy="4936770"/>
            <a:chOff x="4823520" y="1268859"/>
            <a:chExt cx="3024188" cy="3400425"/>
          </a:xfrm>
        </p:grpSpPr>
        <p:pic>
          <p:nvPicPr>
            <p:cNvPr id="15" name="Picture 3" descr="F:\発表_会議\NF2010\Fig-Org\MeasuredFootprint.jpg"/>
            <p:cNvPicPr>
              <a:picLocks noChangeAspect="1" noChangeArrowheads="1"/>
            </p:cNvPicPr>
            <p:nvPr/>
          </p:nvPicPr>
          <p:blipFill>
            <a:blip r:embed="rId3" cstate="print"/>
            <a:srcRect/>
            <a:stretch>
              <a:fillRect/>
            </a:stretch>
          </p:blipFill>
          <p:spPr bwMode="auto">
            <a:xfrm>
              <a:off x="4823520" y="1268859"/>
              <a:ext cx="3024188" cy="3400425"/>
            </a:xfrm>
            <a:prstGeom prst="rect">
              <a:avLst/>
            </a:prstGeom>
            <a:noFill/>
            <a:ln w="9525">
              <a:noFill/>
              <a:miter lim="800000"/>
              <a:headEnd/>
              <a:tailEnd/>
            </a:ln>
          </p:spPr>
        </p:pic>
        <p:sp>
          <p:nvSpPr>
            <p:cNvPr id="17" name="円/楕円 16"/>
            <p:cNvSpPr/>
            <p:nvPr/>
          </p:nvSpPr>
          <p:spPr>
            <a:xfrm>
              <a:off x="6875646" y="2636892"/>
              <a:ext cx="576118" cy="64782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18" name="円/楕円 17"/>
            <p:cNvSpPr/>
            <p:nvPr/>
          </p:nvSpPr>
          <p:spPr>
            <a:xfrm>
              <a:off x="5075870" y="3213265"/>
              <a:ext cx="504699" cy="50333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19" name="円/楕円 18"/>
            <p:cNvSpPr/>
            <p:nvPr/>
          </p:nvSpPr>
          <p:spPr>
            <a:xfrm>
              <a:off x="6732806" y="1917616"/>
              <a:ext cx="431692" cy="43188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20" name="円/楕円 19"/>
            <p:cNvSpPr/>
            <p:nvPr/>
          </p:nvSpPr>
          <p:spPr>
            <a:xfrm>
              <a:off x="5147289" y="2349499"/>
              <a:ext cx="433280" cy="43188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sp>
          <p:nvSpPr>
            <p:cNvPr id="21" name="円/楕円 20"/>
            <p:cNvSpPr/>
            <p:nvPr/>
          </p:nvSpPr>
          <p:spPr>
            <a:xfrm>
              <a:off x="6804226" y="3716600"/>
              <a:ext cx="360273" cy="36043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grpSp>
      <p:cxnSp>
        <p:nvCxnSpPr>
          <p:cNvPr id="22" name="直線矢印コネクタ 21"/>
          <p:cNvCxnSpPr/>
          <p:nvPr/>
        </p:nvCxnSpPr>
        <p:spPr>
          <a:xfrm flipH="1" flipV="1">
            <a:off x="12313593" y="14761942"/>
            <a:ext cx="360040" cy="23762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 name="グループ化 101"/>
          <p:cNvGrpSpPr/>
          <p:nvPr/>
        </p:nvGrpSpPr>
        <p:grpSpPr>
          <a:xfrm>
            <a:off x="22096106" y="15842060"/>
            <a:ext cx="9299607" cy="6768752"/>
            <a:chOff x="22754753" y="15049972"/>
            <a:chExt cx="8568952" cy="6236942"/>
          </a:xfrm>
        </p:grpSpPr>
        <p:pic>
          <p:nvPicPr>
            <p:cNvPr id="24" name="Picture 2" descr="F:\論文作成\ICIS2009\Paper\3DBeam.jpg"/>
            <p:cNvPicPr>
              <a:picLocks noChangeAspect="1" noChangeArrowheads="1"/>
            </p:cNvPicPr>
            <p:nvPr/>
          </p:nvPicPr>
          <p:blipFill>
            <a:blip r:embed="rId4" cstate="print"/>
            <a:srcRect/>
            <a:stretch>
              <a:fillRect/>
            </a:stretch>
          </p:blipFill>
          <p:spPr bwMode="auto">
            <a:xfrm>
              <a:off x="22754753" y="15049972"/>
              <a:ext cx="8255255" cy="6236942"/>
            </a:xfrm>
            <a:prstGeom prst="rect">
              <a:avLst/>
            </a:prstGeom>
            <a:noFill/>
            <a:ln w="9525">
              <a:noFill/>
              <a:miter lim="800000"/>
              <a:headEnd/>
              <a:tailEnd/>
            </a:ln>
          </p:spPr>
        </p:pic>
        <p:sp>
          <p:nvSpPr>
            <p:cNvPr id="26" name="テキスト ボックス 4"/>
            <p:cNvSpPr txBox="1">
              <a:spLocks noChangeArrowheads="1"/>
            </p:cNvSpPr>
            <p:nvPr/>
          </p:nvSpPr>
          <p:spPr bwMode="auto">
            <a:xfrm>
              <a:off x="23690857" y="19946516"/>
              <a:ext cx="7632848" cy="523220"/>
            </a:xfrm>
            <a:prstGeom prst="rect">
              <a:avLst/>
            </a:prstGeom>
            <a:noFill/>
            <a:ln w="9525">
              <a:noFill/>
              <a:miter lim="800000"/>
              <a:headEnd/>
              <a:tailEnd/>
            </a:ln>
          </p:spPr>
          <p:txBody>
            <a:bodyPr wrap="square">
              <a:spAutoFit/>
            </a:bodyPr>
            <a:lstStyle/>
            <a:p>
              <a:r>
                <a:rPr lang="en-US" altLang="ja-JP" sz="2800" b="0">
                  <a:latin typeface="Arial" pitchFamily="34" charset="0"/>
                  <a:cs typeface="Arial" pitchFamily="34" charset="0"/>
                </a:rPr>
                <a:t>OPERA-3D code (Vector Fields software)</a:t>
              </a:r>
              <a:endParaRPr lang="ja-JP" altLang="en-US" sz="2800" b="0">
                <a:latin typeface="Arial" pitchFamily="34" charset="0"/>
                <a:cs typeface="Arial" pitchFamily="34" charset="0"/>
              </a:endParaRPr>
            </a:p>
          </p:txBody>
        </p:sp>
        <p:sp>
          <p:nvSpPr>
            <p:cNvPr id="29" name="テキスト ボックス 23"/>
            <p:cNvSpPr txBox="1">
              <a:spLocks noChangeArrowheads="1"/>
            </p:cNvSpPr>
            <p:nvPr/>
          </p:nvSpPr>
          <p:spPr bwMode="auto">
            <a:xfrm>
              <a:off x="23546841" y="15410012"/>
              <a:ext cx="550151" cy="584774"/>
            </a:xfrm>
            <a:prstGeom prst="rect">
              <a:avLst/>
            </a:prstGeom>
            <a:noFill/>
            <a:ln w="9525">
              <a:noFill/>
              <a:miter lim="800000"/>
              <a:headEnd/>
              <a:tailEnd/>
            </a:ln>
          </p:spPr>
          <p:txBody>
            <a:bodyPr wrap="none">
              <a:spAutoFit/>
            </a:bodyPr>
            <a:lstStyle/>
            <a:p>
              <a:r>
                <a:rPr lang="ja-JP" altLang="en-US" sz="3200" b="0" dirty="0">
                  <a:latin typeface="Arial" pitchFamily="34" charset="0"/>
                  <a:cs typeface="Arial" pitchFamily="34" charset="0"/>
                  <a:sym typeface="Wingdings 2" pitchFamily="18" charset="2"/>
                </a:rPr>
                <a:t></a:t>
              </a:r>
              <a:endParaRPr lang="ja-JP" altLang="en-US" sz="3200" b="0" dirty="0">
                <a:latin typeface="Arial" pitchFamily="34" charset="0"/>
                <a:cs typeface="Arial" pitchFamily="34" charset="0"/>
              </a:endParaRPr>
            </a:p>
          </p:txBody>
        </p:sp>
        <p:sp>
          <p:nvSpPr>
            <p:cNvPr id="32" name="テキスト ボックス 29"/>
            <p:cNvSpPr txBox="1">
              <a:spLocks noChangeArrowheads="1"/>
            </p:cNvSpPr>
            <p:nvPr/>
          </p:nvSpPr>
          <p:spPr bwMode="auto">
            <a:xfrm>
              <a:off x="27507281" y="16850172"/>
              <a:ext cx="550151" cy="584774"/>
            </a:xfrm>
            <a:prstGeom prst="rect">
              <a:avLst/>
            </a:prstGeom>
            <a:noFill/>
            <a:ln w="9525">
              <a:noFill/>
              <a:miter lim="800000"/>
              <a:headEnd/>
              <a:tailEnd/>
            </a:ln>
          </p:spPr>
          <p:txBody>
            <a:bodyPr wrap="none">
              <a:spAutoFit/>
            </a:bodyPr>
            <a:lstStyle/>
            <a:p>
              <a:r>
                <a:rPr lang="ja-JP" altLang="en-US" sz="3200" b="0" dirty="0">
                  <a:latin typeface="Arial" pitchFamily="34" charset="0"/>
                  <a:cs typeface="Arial" pitchFamily="34" charset="0"/>
                  <a:sym typeface="Wingdings 2" pitchFamily="18" charset="2"/>
                </a:rPr>
                <a:t></a:t>
              </a:r>
              <a:endParaRPr lang="ja-JP" altLang="en-US" sz="3200" b="0" dirty="0">
                <a:latin typeface="Arial" pitchFamily="34" charset="0"/>
                <a:cs typeface="Arial" pitchFamily="34" charset="0"/>
              </a:endParaRPr>
            </a:p>
          </p:txBody>
        </p:sp>
      </p:grpSp>
      <p:sp>
        <p:nvSpPr>
          <p:cNvPr id="35" name="テキスト ボックス 9"/>
          <p:cNvSpPr txBox="1">
            <a:spLocks noChangeArrowheads="1"/>
          </p:cNvSpPr>
          <p:nvPr/>
        </p:nvSpPr>
        <p:spPr bwMode="auto">
          <a:xfrm>
            <a:off x="21890657" y="12025636"/>
            <a:ext cx="9577063" cy="2554545"/>
          </a:xfrm>
          <a:prstGeom prst="rect">
            <a:avLst/>
          </a:prstGeom>
          <a:noFill/>
          <a:ln w="9525">
            <a:noFill/>
            <a:miter lim="800000"/>
            <a:headEnd/>
            <a:tailEnd/>
          </a:ln>
        </p:spPr>
        <p:txBody>
          <a:bodyPr wrap="square">
            <a:spAutoFit/>
          </a:bodyPr>
          <a:lstStyle/>
          <a:p>
            <a:pPr marL="342900" indent="-342900">
              <a:buFontTx/>
              <a:buAutoNum type="circleNumDbPlain"/>
            </a:pPr>
            <a:r>
              <a:rPr lang="en-US" altLang="ja-JP" sz="3200" b="0" dirty="0">
                <a:solidFill>
                  <a:schemeClr val="tx2"/>
                </a:solidFill>
                <a:latin typeface="Arial" pitchFamily="34" charset="0"/>
                <a:cs typeface="Arial" pitchFamily="34" charset="0"/>
              </a:rPr>
              <a:t>Magnetic filter and electron suppression magnets</a:t>
            </a:r>
          </a:p>
          <a:p>
            <a:pPr marL="342900" indent="-342900">
              <a:buFontTx/>
              <a:buAutoNum type="circleNumDbPlain"/>
            </a:pPr>
            <a:r>
              <a:rPr lang="en-US" altLang="ja-JP" sz="3200" b="0" dirty="0">
                <a:solidFill>
                  <a:schemeClr val="tx2"/>
                </a:solidFill>
                <a:latin typeface="Arial" pitchFamily="34" charset="0"/>
                <a:cs typeface="Arial" pitchFamily="34" charset="0"/>
              </a:rPr>
              <a:t>Current reduction by stripping loss</a:t>
            </a:r>
          </a:p>
          <a:p>
            <a:pPr marL="342900" indent="-342900">
              <a:buFontTx/>
              <a:buAutoNum type="circleNumDbPlain"/>
            </a:pPr>
            <a:r>
              <a:rPr lang="en-US" altLang="ja-JP" sz="3200" b="0" dirty="0">
                <a:solidFill>
                  <a:schemeClr val="tx2"/>
                </a:solidFill>
                <a:latin typeface="Arial" pitchFamily="34" charset="0"/>
                <a:cs typeface="Arial" pitchFamily="34" charset="0"/>
              </a:rPr>
              <a:t>Aperture offset at ESG: 0.8 mm</a:t>
            </a:r>
          </a:p>
          <a:p>
            <a:pPr marL="342900" indent="-342900">
              <a:buFontTx/>
              <a:buAutoNum type="circleNumDbPlain"/>
            </a:pPr>
            <a:r>
              <a:rPr lang="en-US" altLang="ja-JP" sz="3200" b="0" dirty="0">
                <a:solidFill>
                  <a:schemeClr val="tx2"/>
                </a:solidFill>
                <a:latin typeface="Arial" pitchFamily="34" charset="0"/>
                <a:cs typeface="Arial" pitchFamily="34" charset="0"/>
              </a:rPr>
              <a:t>Kerb at ESG backside</a:t>
            </a:r>
            <a:r>
              <a:rPr lang="ja-JP" altLang="en-US" sz="3200" b="0" dirty="0">
                <a:solidFill>
                  <a:schemeClr val="tx2"/>
                </a:solidFill>
                <a:latin typeface="Arial" pitchFamily="34" charset="0"/>
                <a:cs typeface="Arial" pitchFamily="34" charset="0"/>
              </a:rPr>
              <a:t>：</a:t>
            </a:r>
            <a:r>
              <a:rPr lang="en-US" altLang="ja-JP" sz="3200" b="0" dirty="0">
                <a:solidFill>
                  <a:schemeClr val="tx2"/>
                </a:solidFill>
                <a:latin typeface="Arial" pitchFamily="34" charset="0"/>
                <a:cs typeface="Arial" pitchFamily="34" charset="0"/>
              </a:rPr>
              <a:t>1 </a:t>
            </a:r>
            <a:r>
              <a:rPr lang="en-US" altLang="ja-JP" sz="3200" b="0" dirty="0" err="1">
                <a:solidFill>
                  <a:schemeClr val="tx2"/>
                </a:solidFill>
                <a:latin typeface="Arial" pitchFamily="34" charset="0"/>
                <a:cs typeface="Arial" pitchFamily="34" charset="0"/>
              </a:rPr>
              <a:t>mm</a:t>
            </a:r>
            <a:r>
              <a:rPr lang="en-US" altLang="ja-JP" sz="3200" b="0" baseline="30000" dirty="0" err="1">
                <a:solidFill>
                  <a:schemeClr val="tx2"/>
                </a:solidFill>
                <a:latin typeface="Arial" pitchFamily="34" charset="0"/>
                <a:cs typeface="Arial" pitchFamily="34" charset="0"/>
              </a:rPr>
              <a:t>t</a:t>
            </a:r>
            <a:endParaRPr lang="en-US" altLang="ja-JP" sz="3200" b="0" baseline="30000" dirty="0">
              <a:solidFill>
                <a:schemeClr val="tx2"/>
              </a:solidFill>
              <a:latin typeface="Arial" pitchFamily="34" charset="0"/>
              <a:cs typeface="Arial" pitchFamily="34" charset="0"/>
            </a:endParaRPr>
          </a:p>
          <a:p>
            <a:pPr marL="342900" indent="-342900">
              <a:buFontTx/>
              <a:buAutoNum type="circleNumDbPlain"/>
            </a:pPr>
            <a:r>
              <a:rPr lang="en-US" altLang="ja-JP" sz="3200" b="0" dirty="0">
                <a:solidFill>
                  <a:schemeClr val="tx2"/>
                </a:solidFill>
                <a:latin typeface="Arial" pitchFamily="34" charset="0"/>
                <a:cs typeface="Arial" pitchFamily="34" charset="0"/>
              </a:rPr>
              <a:t>Grid support structure</a:t>
            </a:r>
            <a:endParaRPr lang="ja-JP" altLang="en-US" sz="3200" b="0" dirty="0">
              <a:solidFill>
                <a:schemeClr val="tx2"/>
              </a:solidFill>
              <a:latin typeface="Arial" pitchFamily="34" charset="0"/>
              <a:cs typeface="Arial" pitchFamily="34" charset="0"/>
            </a:endParaRPr>
          </a:p>
        </p:txBody>
      </p:sp>
      <p:grpSp>
        <p:nvGrpSpPr>
          <p:cNvPr id="103" name="グループ化 102"/>
          <p:cNvGrpSpPr/>
          <p:nvPr/>
        </p:nvGrpSpPr>
        <p:grpSpPr>
          <a:xfrm>
            <a:off x="16274033" y="11161540"/>
            <a:ext cx="5736081" cy="5397599"/>
            <a:chOff x="16274033" y="11161540"/>
            <a:chExt cx="5736081" cy="5397599"/>
          </a:xfrm>
        </p:grpSpPr>
        <p:pic>
          <p:nvPicPr>
            <p:cNvPr id="28" name="Picture 3" descr="H:\OPERA\New5stage\Results\3x5\woSupport_Beam\700keV\120Am2_withSupFSP1mm_FromPG_All\700kV_120Am2_AllFSP1mm_Beamr.png"/>
            <p:cNvPicPr>
              <a:picLocks noChangeAspect="1" noChangeArrowheads="1"/>
            </p:cNvPicPr>
            <p:nvPr/>
          </p:nvPicPr>
          <p:blipFill>
            <a:blip r:embed="rId5" cstate="print"/>
            <a:srcRect/>
            <a:stretch>
              <a:fillRect/>
            </a:stretch>
          </p:blipFill>
          <p:spPr bwMode="auto">
            <a:xfrm>
              <a:off x="16274033" y="11449572"/>
              <a:ext cx="5736081" cy="5109567"/>
            </a:xfrm>
            <a:prstGeom prst="rect">
              <a:avLst/>
            </a:prstGeom>
            <a:noFill/>
            <a:ln w="9525">
              <a:noFill/>
              <a:miter lim="800000"/>
              <a:headEnd/>
              <a:tailEnd/>
            </a:ln>
          </p:spPr>
        </p:pic>
        <p:sp>
          <p:nvSpPr>
            <p:cNvPr id="30" name="テキスト ボックス 24"/>
            <p:cNvSpPr txBox="1">
              <a:spLocks noChangeArrowheads="1"/>
            </p:cNvSpPr>
            <p:nvPr/>
          </p:nvSpPr>
          <p:spPr bwMode="auto">
            <a:xfrm>
              <a:off x="19946441" y="11809612"/>
              <a:ext cx="550151" cy="584774"/>
            </a:xfrm>
            <a:prstGeom prst="rect">
              <a:avLst/>
            </a:prstGeom>
            <a:noFill/>
            <a:ln w="9525">
              <a:noFill/>
              <a:miter lim="800000"/>
              <a:headEnd/>
              <a:tailEnd/>
            </a:ln>
          </p:spPr>
          <p:txBody>
            <a:bodyPr wrap="none">
              <a:spAutoFit/>
            </a:bodyPr>
            <a:lstStyle/>
            <a:p>
              <a:r>
                <a:rPr lang="ja-JP" altLang="en-US" sz="3200" b="0" dirty="0">
                  <a:latin typeface="Arial" pitchFamily="34" charset="0"/>
                  <a:cs typeface="Arial" pitchFamily="34" charset="0"/>
                  <a:sym typeface="Wingdings 2" pitchFamily="18" charset="2"/>
                </a:rPr>
                <a:t></a:t>
              </a:r>
              <a:endParaRPr lang="ja-JP" altLang="en-US" sz="3200" b="0" dirty="0">
                <a:latin typeface="Arial" pitchFamily="34" charset="0"/>
                <a:cs typeface="Arial" pitchFamily="34" charset="0"/>
              </a:endParaRPr>
            </a:p>
          </p:txBody>
        </p:sp>
        <p:sp>
          <p:nvSpPr>
            <p:cNvPr id="31" name="テキスト ボックス 25"/>
            <p:cNvSpPr txBox="1">
              <a:spLocks noChangeArrowheads="1"/>
            </p:cNvSpPr>
            <p:nvPr/>
          </p:nvSpPr>
          <p:spPr bwMode="auto">
            <a:xfrm>
              <a:off x="20465681" y="13156051"/>
              <a:ext cx="550151" cy="584774"/>
            </a:xfrm>
            <a:prstGeom prst="rect">
              <a:avLst/>
            </a:prstGeom>
            <a:noFill/>
            <a:ln w="9525">
              <a:noFill/>
              <a:miter lim="800000"/>
              <a:headEnd/>
              <a:tailEnd/>
            </a:ln>
          </p:spPr>
          <p:txBody>
            <a:bodyPr wrap="none">
              <a:spAutoFit/>
            </a:bodyPr>
            <a:lstStyle/>
            <a:p>
              <a:r>
                <a:rPr lang="ja-JP" altLang="en-US" sz="3200" b="0" dirty="0">
                  <a:latin typeface="Arial" pitchFamily="34" charset="0"/>
                  <a:cs typeface="Arial" pitchFamily="34" charset="0"/>
                  <a:sym typeface="Wingdings 2" pitchFamily="18" charset="2"/>
                </a:rPr>
                <a:t></a:t>
              </a:r>
              <a:endParaRPr lang="ja-JP" altLang="en-US" sz="3200" b="0" dirty="0">
                <a:latin typeface="Arial" pitchFamily="34" charset="0"/>
                <a:cs typeface="Arial" pitchFamily="34" charset="0"/>
              </a:endParaRPr>
            </a:p>
          </p:txBody>
        </p:sp>
        <p:cxnSp>
          <p:nvCxnSpPr>
            <p:cNvPr id="33" name="直線矢印コネクタ 32"/>
            <p:cNvCxnSpPr/>
            <p:nvPr/>
          </p:nvCxnSpPr>
          <p:spPr bwMode="auto">
            <a:xfrm>
              <a:off x="19298369" y="14650618"/>
              <a:ext cx="0" cy="8892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7"/>
            <p:cNvSpPr txBox="1">
              <a:spLocks noChangeArrowheads="1"/>
            </p:cNvSpPr>
            <p:nvPr/>
          </p:nvSpPr>
          <p:spPr bwMode="auto">
            <a:xfrm rot="5400000">
              <a:off x="18543939" y="13983444"/>
              <a:ext cx="2005068" cy="584775"/>
            </a:xfrm>
            <a:prstGeom prst="rect">
              <a:avLst/>
            </a:prstGeom>
            <a:noFill/>
            <a:ln w="9525">
              <a:noFill/>
              <a:miter lim="800000"/>
              <a:headEnd/>
              <a:tailEnd/>
            </a:ln>
          </p:spPr>
          <p:txBody>
            <a:bodyPr>
              <a:spAutoFit/>
            </a:bodyPr>
            <a:lstStyle/>
            <a:p>
              <a:r>
                <a:rPr lang="en-US" altLang="ja-JP" sz="3200" b="0" dirty="0">
                  <a:solidFill>
                    <a:srgbClr val="FF00FF"/>
                  </a:solidFill>
                  <a:latin typeface="Arial" pitchFamily="34" charset="0"/>
                  <a:cs typeface="Arial" pitchFamily="34" charset="0"/>
                </a:rPr>
                <a:t>H</a:t>
              </a:r>
              <a:r>
                <a:rPr lang="en-US" altLang="ja-JP" sz="3200" b="0" baseline="30000" dirty="0">
                  <a:solidFill>
                    <a:srgbClr val="FF00FF"/>
                  </a:solidFill>
                  <a:latin typeface="Arial" pitchFamily="34" charset="0"/>
                  <a:cs typeface="Arial" pitchFamily="34" charset="0"/>
                </a:rPr>
                <a:t>-</a:t>
              </a:r>
              <a:r>
                <a:rPr lang="en-US" altLang="ja-JP" sz="3200" b="0" dirty="0">
                  <a:solidFill>
                    <a:srgbClr val="FF00FF"/>
                  </a:solidFill>
                  <a:latin typeface="Arial" pitchFamily="34" charset="0"/>
                  <a:cs typeface="Arial" pitchFamily="34" charset="0"/>
                </a:rPr>
                <a:t> beam</a:t>
              </a:r>
              <a:endParaRPr lang="ja-JP" altLang="en-US" sz="3200" b="0" dirty="0">
                <a:solidFill>
                  <a:srgbClr val="FF00FF"/>
                </a:solidFill>
                <a:latin typeface="Arial" pitchFamily="34" charset="0"/>
                <a:cs typeface="Arial" pitchFamily="34" charset="0"/>
              </a:endParaRPr>
            </a:p>
          </p:txBody>
        </p:sp>
        <p:sp>
          <p:nvSpPr>
            <p:cNvPr id="36" name="テキスト ボックス 54"/>
            <p:cNvSpPr txBox="1">
              <a:spLocks noChangeArrowheads="1"/>
            </p:cNvSpPr>
            <p:nvPr/>
          </p:nvSpPr>
          <p:spPr bwMode="auto">
            <a:xfrm>
              <a:off x="16534262" y="12198546"/>
              <a:ext cx="1005404" cy="584774"/>
            </a:xfrm>
            <a:prstGeom prst="rect">
              <a:avLst/>
            </a:prstGeom>
            <a:noFill/>
            <a:ln w="9525">
              <a:noFill/>
              <a:miter lim="800000"/>
              <a:headEnd/>
              <a:tailEnd/>
            </a:ln>
          </p:spPr>
          <p:txBody>
            <a:bodyPr wrap="none">
              <a:spAutoFit/>
            </a:bodyPr>
            <a:lstStyle/>
            <a:p>
              <a:r>
                <a:rPr lang="en-US" altLang="ja-JP" sz="3200" b="0">
                  <a:latin typeface="Arial" pitchFamily="34" charset="0"/>
                  <a:cs typeface="Arial" pitchFamily="34" charset="0"/>
                </a:rPr>
                <a:t>A1G</a:t>
              </a:r>
            </a:p>
          </p:txBody>
        </p:sp>
        <p:sp>
          <p:nvSpPr>
            <p:cNvPr id="37" name="テキスト ボックス 55"/>
            <p:cNvSpPr txBox="1">
              <a:spLocks noChangeArrowheads="1"/>
            </p:cNvSpPr>
            <p:nvPr/>
          </p:nvSpPr>
          <p:spPr bwMode="auto">
            <a:xfrm>
              <a:off x="16661538" y="14084555"/>
              <a:ext cx="1005404" cy="584774"/>
            </a:xfrm>
            <a:prstGeom prst="rect">
              <a:avLst/>
            </a:prstGeom>
            <a:noFill/>
            <a:ln w="9525">
              <a:noFill/>
              <a:miter lim="800000"/>
              <a:headEnd/>
              <a:tailEnd/>
            </a:ln>
          </p:spPr>
          <p:txBody>
            <a:bodyPr wrap="none">
              <a:spAutoFit/>
            </a:bodyPr>
            <a:lstStyle/>
            <a:p>
              <a:r>
                <a:rPr lang="en-US" altLang="ja-JP" sz="3200" b="0">
                  <a:latin typeface="Arial" pitchFamily="34" charset="0"/>
                  <a:cs typeface="Arial" pitchFamily="34" charset="0"/>
                </a:rPr>
                <a:t>A3G</a:t>
              </a:r>
            </a:p>
          </p:txBody>
        </p:sp>
        <p:sp>
          <p:nvSpPr>
            <p:cNvPr id="38" name="テキスト ボックス 56"/>
            <p:cNvSpPr txBox="1">
              <a:spLocks noChangeArrowheads="1"/>
            </p:cNvSpPr>
            <p:nvPr/>
          </p:nvSpPr>
          <p:spPr bwMode="auto">
            <a:xfrm>
              <a:off x="16534262" y="12835616"/>
              <a:ext cx="1005404" cy="584774"/>
            </a:xfrm>
            <a:prstGeom prst="rect">
              <a:avLst/>
            </a:prstGeom>
            <a:noFill/>
            <a:ln w="9525">
              <a:noFill/>
              <a:miter lim="800000"/>
              <a:headEnd/>
              <a:tailEnd/>
            </a:ln>
          </p:spPr>
          <p:txBody>
            <a:bodyPr wrap="none">
              <a:spAutoFit/>
            </a:bodyPr>
            <a:lstStyle/>
            <a:p>
              <a:r>
                <a:rPr lang="en-US" altLang="ja-JP" sz="3200" b="0">
                  <a:latin typeface="Arial" pitchFamily="34" charset="0"/>
                  <a:cs typeface="Arial" pitchFamily="34" charset="0"/>
                </a:rPr>
                <a:t>A2G</a:t>
              </a:r>
            </a:p>
          </p:txBody>
        </p:sp>
        <p:sp>
          <p:nvSpPr>
            <p:cNvPr id="39" name="テキスト ボックス 57"/>
            <p:cNvSpPr txBox="1">
              <a:spLocks noChangeArrowheads="1"/>
            </p:cNvSpPr>
            <p:nvPr/>
          </p:nvSpPr>
          <p:spPr bwMode="auto">
            <a:xfrm>
              <a:off x="18037229" y="15329294"/>
              <a:ext cx="1119217" cy="584774"/>
            </a:xfrm>
            <a:prstGeom prst="rect">
              <a:avLst/>
            </a:prstGeom>
            <a:noFill/>
            <a:ln w="9525">
              <a:noFill/>
              <a:miter lim="800000"/>
              <a:headEnd/>
              <a:tailEnd/>
            </a:ln>
          </p:spPr>
          <p:txBody>
            <a:bodyPr wrap="none">
              <a:spAutoFit/>
            </a:bodyPr>
            <a:lstStyle/>
            <a:p>
              <a:r>
                <a:rPr lang="en-US" altLang="ja-JP" sz="3200" b="0">
                  <a:latin typeface="Arial" pitchFamily="34" charset="0"/>
                  <a:cs typeface="Arial" pitchFamily="34" charset="0"/>
                </a:rPr>
                <a:t>GRG</a:t>
              </a:r>
            </a:p>
          </p:txBody>
        </p:sp>
        <p:sp>
          <p:nvSpPr>
            <p:cNvPr id="40" name="テキスト ボックス 58"/>
            <p:cNvSpPr txBox="1">
              <a:spLocks noChangeArrowheads="1"/>
            </p:cNvSpPr>
            <p:nvPr/>
          </p:nvSpPr>
          <p:spPr bwMode="auto">
            <a:xfrm>
              <a:off x="17660188" y="14525804"/>
              <a:ext cx="1005404" cy="584774"/>
            </a:xfrm>
            <a:prstGeom prst="rect">
              <a:avLst/>
            </a:prstGeom>
            <a:noFill/>
            <a:ln w="9525">
              <a:noFill/>
              <a:miter lim="800000"/>
              <a:headEnd/>
              <a:tailEnd/>
            </a:ln>
          </p:spPr>
          <p:txBody>
            <a:bodyPr wrap="none">
              <a:spAutoFit/>
            </a:bodyPr>
            <a:lstStyle/>
            <a:p>
              <a:r>
                <a:rPr lang="en-US" altLang="ja-JP" sz="3200" b="0">
                  <a:latin typeface="Arial" pitchFamily="34" charset="0"/>
                  <a:cs typeface="Arial" pitchFamily="34" charset="0"/>
                </a:rPr>
                <a:t>A4G</a:t>
              </a:r>
            </a:p>
          </p:txBody>
        </p:sp>
        <p:sp>
          <p:nvSpPr>
            <p:cNvPr id="41" name="テキスト ボックス 59"/>
            <p:cNvSpPr txBox="1">
              <a:spLocks noChangeArrowheads="1"/>
            </p:cNvSpPr>
            <p:nvPr/>
          </p:nvSpPr>
          <p:spPr bwMode="auto">
            <a:xfrm>
              <a:off x="17570177" y="11161540"/>
              <a:ext cx="1824538" cy="584774"/>
            </a:xfrm>
            <a:prstGeom prst="rect">
              <a:avLst/>
            </a:prstGeom>
            <a:noFill/>
            <a:ln w="9525">
              <a:noFill/>
              <a:miter lim="800000"/>
              <a:headEnd/>
              <a:tailEnd/>
            </a:ln>
          </p:spPr>
          <p:txBody>
            <a:bodyPr wrap="none">
              <a:spAutoFit/>
            </a:bodyPr>
            <a:lstStyle/>
            <a:p>
              <a:r>
                <a:rPr lang="en-US" altLang="ja-JP" sz="3200" b="0" dirty="0">
                  <a:latin typeface="Arial" pitchFamily="34" charset="0"/>
                  <a:cs typeface="Arial" pitchFamily="34" charset="0"/>
                </a:rPr>
                <a:t>Extractor</a:t>
              </a:r>
            </a:p>
          </p:txBody>
        </p:sp>
        <p:sp>
          <p:nvSpPr>
            <p:cNvPr id="42" name="テキスト ボックス 60"/>
            <p:cNvSpPr txBox="1">
              <a:spLocks noChangeArrowheads="1"/>
            </p:cNvSpPr>
            <p:nvPr/>
          </p:nvSpPr>
          <p:spPr bwMode="auto">
            <a:xfrm>
              <a:off x="19442385" y="11737604"/>
              <a:ext cx="550151" cy="584774"/>
            </a:xfrm>
            <a:prstGeom prst="rect">
              <a:avLst/>
            </a:prstGeom>
            <a:noFill/>
            <a:ln w="9525">
              <a:noFill/>
              <a:miter lim="800000"/>
              <a:headEnd/>
              <a:tailEnd/>
            </a:ln>
          </p:spPr>
          <p:txBody>
            <a:bodyPr wrap="none">
              <a:spAutoFit/>
            </a:bodyPr>
            <a:lstStyle/>
            <a:p>
              <a:r>
                <a:rPr lang="ja-JP" altLang="en-US" sz="3200" b="0" dirty="0">
                  <a:latin typeface="Arial" pitchFamily="34" charset="0"/>
                  <a:cs typeface="Arial" pitchFamily="34" charset="0"/>
                  <a:sym typeface="Wingdings 2" pitchFamily="18" charset="2"/>
                </a:rPr>
                <a:t></a:t>
              </a:r>
              <a:endParaRPr lang="ja-JP" altLang="en-US" sz="3200" b="0" dirty="0">
                <a:latin typeface="Arial" pitchFamily="34" charset="0"/>
                <a:cs typeface="Arial" pitchFamily="34" charset="0"/>
              </a:endParaRPr>
            </a:p>
          </p:txBody>
        </p:sp>
      </p:grpSp>
      <p:grpSp>
        <p:nvGrpSpPr>
          <p:cNvPr id="107" name="グループ化 106"/>
          <p:cNvGrpSpPr/>
          <p:nvPr/>
        </p:nvGrpSpPr>
        <p:grpSpPr>
          <a:xfrm>
            <a:off x="17210137" y="17441225"/>
            <a:ext cx="4903834" cy="5169587"/>
            <a:chOff x="17858209" y="17441225"/>
            <a:chExt cx="4903834" cy="5169587"/>
          </a:xfrm>
        </p:grpSpPr>
        <p:pic>
          <p:nvPicPr>
            <p:cNvPr id="43" name="Picture 21" descr="H:\発表_会議\Plasma2011\Fig-CalcFootprint-wB-R.jpg"/>
            <p:cNvPicPr>
              <a:picLocks noChangeAspect="1" noChangeArrowheads="1"/>
            </p:cNvPicPr>
            <p:nvPr/>
          </p:nvPicPr>
          <p:blipFill>
            <a:blip r:embed="rId6" cstate="print"/>
            <a:srcRect/>
            <a:stretch>
              <a:fillRect/>
            </a:stretch>
          </p:blipFill>
          <p:spPr bwMode="auto">
            <a:xfrm>
              <a:off x="17858209" y="17441225"/>
              <a:ext cx="3960440" cy="5169587"/>
            </a:xfrm>
            <a:prstGeom prst="rect">
              <a:avLst/>
            </a:prstGeom>
            <a:noFill/>
            <a:ln w="9525">
              <a:noFill/>
              <a:miter lim="800000"/>
              <a:headEnd/>
              <a:tailEnd/>
            </a:ln>
          </p:spPr>
        </p:pic>
        <p:sp>
          <p:nvSpPr>
            <p:cNvPr id="44" name="テキスト ボックス 1"/>
            <p:cNvSpPr txBox="1">
              <a:spLocks noChangeArrowheads="1"/>
            </p:cNvSpPr>
            <p:nvPr/>
          </p:nvSpPr>
          <p:spPr bwMode="auto">
            <a:xfrm>
              <a:off x="21530617" y="20738604"/>
              <a:ext cx="1231426" cy="1077217"/>
            </a:xfrm>
            <a:prstGeom prst="rect">
              <a:avLst/>
            </a:prstGeom>
            <a:solidFill>
              <a:schemeClr val="bg1"/>
            </a:solidFill>
            <a:ln w="9525">
              <a:solidFill>
                <a:schemeClr val="tx1"/>
              </a:solidFill>
              <a:miter lim="800000"/>
              <a:headEnd/>
              <a:tailEnd/>
            </a:ln>
          </p:spPr>
          <p:txBody>
            <a:bodyPr wrap="none">
              <a:spAutoFit/>
            </a:bodyPr>
            <a:lstStyle/>
            <a:p>
              <a:pPr algn="ctr"/>
              <a:r>
                <a:rPr lang="en-US" altLang="ja-JP" sz="3200" b="0">
                  <a:solidFill>
                    <a:srgbClr val="FF0000"/>
                  </a:solidFill>
                  <a:latin typeface="Arial" pitchFamily="34" charset="0"/>
                  <a:cs typeface="Arial" pitchFamily="34" charset="0"/>
                </a:rPr>
                <a:t>9.5</a:t>
              </a:r>
            </a:p>
            <a:p>
              <a:pPr algn="ctr"/>
              <a:r>
                <a:rPr lang="en-US" altLang="ja-JP" sz="3200" b="0">
                  <a:solidFill>
                    <a:srgbClr val="FF0000"/>
                  </a:solidFill>
                  <a:latin typeface="Arial" pitchFamily="34" charset="0"/>
                  <a:cs typeface="Arial" pitchFamily="34" charset="0"/>
                </a:rPr>
                <a:t> mrad</a:t>
              </a:r>
              <a:endParaRPr lang="ja-JP" altLang="en-US" sz="3200" b="0">
                <a:solidFill>
                  <a:srgbClr val="FF0000"/>
                </a:solidFill>
                <a:latin typeface="Arial" pitchFamily="34" charset="0"/>
                <a:cs typeface="Arial" pitchFamily="34" charset="0"/>
              </a:endParaRPr>
            </a:p>
          </p:txBody>
        </p:sp>
        <p:sp>
          <p:nvSpPr>
            <p:cNvPr id="45" name="テキスト ボックス 1"/>
            <p:cNvSpPr txBox="1">
              <a:spLocks noChangeArrowheads="1"/>
            </p:cNvSpPr>
            <p:nvPr/>
          </p:nvSpPr>
          <p:spPr bwMode="auto">
            <a:xfrm>
              <a:off x="21530617" y="18722380"/>
              <a:ext cx="1231426" cy="1077217"/>
            </a:xfrm>
            <a:prstGeom prst="rect">
              <a:avLst/>
            </a:prstGeom>
            <a:solidFill>
              <a:schemeClr val="bg1"/>
            </a:solidFill>
            <a:ln w="9525">
              <a:solidFill>
                <a:schemeClr val="tx1"/>
              </a:solidFill>
              <a:miter lim="800000"/>
              <a:headEnd/>
              <a:tailEnd/>
            </a:ln>
          </p:spPr>
          <p:txBody>
            <a:bodyPr wrap="none">
              <a:spAutoFit/>
            </a:bodyPr>
            <a:lstStyle/>
            <a:p>
              <a:pPr algn="ctr"/>
              <a:r>
                <a:rPr lang="en-US" altLang="ja-JP" sz="3200" b="0" dirty="0">
                  <a:solidFill>
                    <a:srgbClr val="0000FF"/>
                  </a:solidFill>
                  <a:latin typeface="Arial" pitchFamily="34" charset="0"/>
                  <a:cs typeface="Arial" pitchFamily="34" charset="0"/>
                </a:rPr>
                <a:t>4.7</a:t>
              </a:r>
            </a:p>
            <a:p>
              <a:pPr algn="ctr"/>
              <a:r>
                <a:rPr lang="en-US" altLang="ja-JP" sz="3200" b="0" dirty="0">
                  <a:solidFill>
                    <a:srgbClr val="0000FF"/>
                  </a:solidFill>
                  <a:latin typeface="Arial" pitchFamily="34" charset="0"/>
                  <a:cs typeface="Arial" pitchFamily="34" charset="0"/>
                </a:rPr>
                <a:t> mrad</a:t>
              </a:r>
              <a:endParaRPr lang="ja-JP" altLang="en-US" sz="3200" b="0" dirty="0">
                <a:solidFill>
                  <a:srgbClr val="0000FF"/>
                </a:solidFill>
                <a:latin typeface="Arial" pitchFamily="34" charset="0"/>
                <a:cs typeface="Arial" pitchFamily="34" charset="0"/>
              </a:endParaRPr>
            </a:p>
          </p:txBody>
        </p:sp>
        <p:cxnSp>
          <p:nvCxnSpPr>
            <p:cNvPr id="46" name="直線矢印コネクタ 45"/>
            <p:cNvCxnSpPr/>
            <p:nvPr/>
          </p:nvCxnSpPr>
          <p:spPr>
            <a:xfrm flipH="1" flipV="1">
              <a:off x="21314593" y="20018524"/>
              <a:ext cx="648072"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5" idx="1"/>
            </p:cNvCxnSpPr>
            <p:nvPr/>
          </p:nvCxnSpPr>
          <p:spPr>
            <a:xfrm flipH="1">
              <a:off x="20234473" y="19260989"/>
              <a:ext cx="1296144" cy="6855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8" name="テキスト ボックス 1"/>
          <p:cNvSpPr txBox="1">
            <a:spLocks noChangeArrowheads="1"/>
          </p:cNvSpPr>
          <p:nvPr/>
        </p:nvSpPr>
        <p:spPr bwMode="auto">
          <a:xfrm>
            <a:off x="16994113" y="16346116"/>
            <a:ext cx="4326826" cy="1077218"/>
          </a:xfrm>
          <a:prstGeom prst="rect">
            <a:avLst/>
          </a:prstGeom>
          <a:noFill/>
          <a:ln w="9525">
            <a:noFill/>
            <a:miter lim="800000"/>
            <a:headEnd/>
            <a:tailEnd/>
          </a:ln>
        </p:spPr>
        <p:txBody>
          <a:bodyPr wrap="none">
            <a:spAutoFit/>
          </a:bodyPr>
          <a:lstStyle/>
          <a:p>
            <a:r>
              <a:rPr lang="en-US" altLang="ja-JP" sz="3200" b="1" dirty="0" smtClean="0">
                <a:solidFill>
                  <a:srgbClr val="0000FF"/>
                </a:solidFill>
                <a:latin typeface="Arial" pitchFamily="34" charset="0"/>
                <a:cs typeface="Arial" pitchFamily="34" charset="0"/>
              </a:rPr>
              <a:t>Beam footprint </a:t>
            </a:r>
          </a:p>
          <a:p>
            <a:r>
              <a:rPr lang="en-US" altLang="ja-JP" sz="3200" b="1" dirty="0" smtClean="0">
                <a:solidFill>
                  <a:srgbClr val="0000FF"/>
                </a:solidFill>
                <a:latin typeface="Arial" pitchFamily="34" charset="0"/>
                <a:cs typeface="Arial" pitchFamily="34" charset="0"/>
              </a:rPr>
              <a:t>before </a:t>
            </a:r>
            <a:r>
              <a:rPr lang="en-US" altLang="ja-JP" sz="3200" b="1" dirty="0">
                <a:solidFill>
                  <a:srgbClr val="0000FF"/>
                </a:solidFill>
                <a:latin typeface="Arial" pitchFamily="34" charset="0"/>
                <a:cs typeface="Arial" pitchFamily="34" charset="0"/>
              </a:rPr>
              <a:t>compensation</a:t>
            </a:r>
            <a:endParaRPr lang="ja-JP" altLang="en-US" sz="3200" b="1" dirty="0">
              <a:solidFill>
                <a:srgbClr val="0000FF"/>
              </a:solidFill>
              <a:latin typeface="Arial" pitchFamily="34" charset="0"/>
              <a:cs typeface="Arial" pitchFamily="34" charset="0"/>
            </a:endParaRPr>
          </a:p>
        </p:txBody>
      </p:sp>
      <p:sp>
        <p:nvSpPr>
          <p:cNvPr id="51" name="タイトル 1"/>
          <p:cNvSpPr txBox="1">
            <a:spLocks/>
          </p:cNvSpPr>
          <p:nvPr/>
        </p:nvSpPr>
        <p:spPr>
          <a:xfrm>
            <a:off x="1008337" y="21026636"/>
            <a:ext cx="14754840" cy="1223839"/>
          </a:xfrm>
          <a:prstGeom prst="rect">
            <a:avLst/>
          </a:prstGeom>
        </p:spPr>
        <p:txBody>
          <a:bodyPr vert="horz" lIns="432054" tIns="216027" rIns="432054" bIns="216027" rtlCol="0" anchor="ctr">
            <a:normAutofit/>
          </a:bodyPr>
          <a:lstStyle/>
          <a:p>
            <a:pPr marL="0" marR="0" lvl="0" indent="0" algn="ctr" defTabSz="4320540" rtl="0" eaLnBrk="1" fontAlgn="auto" latinLnBrk="0" hangingPunct="1">
              <a:lnSpc>
                <a:spcPct val="100000"/>
              </a:lnSpc>
              <a:spcBef>
                <a:spcPct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rPr>
              <a:t>Compensation techniques; Aperture offset and kerb</a:t>
            </a:r>
            <a:endParaRPr kumimoji="1" lang="ja-JP" altLang="en-US"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endParaRPr>
          </a:p>
        </p:txBody>
      </p:sp>
      <p:sp>
        <p:nvSpPr>
          <p:cNvPr id="52" name="テキスト ボックス 1"/>
          <p:cNvSpPr txBox="1">
            <a:spLocks noChangeArrowheads="1"/>
          </p:cNvSpPr>
          <p:nvPr/>
        </p:nvSpPr>
        <p:spPr bwMode="auto">
          <a:xfrm>
            <a:off x="1800425" y="22178764"/>
            <a:ext cx="5915693" cy="1077218"/>
          </a:xfrm>
          <a:prstGeom prst="rect">
            <a:avLst/>
          </a:prstGeom>
          <a:solidFill>
            <a:schemeClr val="bg1"/>
          </a:solidFill>
          <a:ln w="9525">
            <a:noFill/>
            <a:miter lim="800000"/>
            <a:headEnd/>
            <a:tailEnd/>
          </a:ln>
        </p:spPr>
        <p:txBody>
          <a:bodyPr>
            <a:spAutoFit/>
          </a:bodyPr>
          <a:lstStyle/>
          <a:p>
            <a:pPr algn="ctr"/>
            <a:r>
              <a:rPr lang="en-US" altLang="ja-JP" sz="3200" b="0" dirty="0">
                <a:latin typeface="Arial" pitchFamily="34" charset="0"/>
                <a:cs typeface="Arial" pitchFamily="34" charset="0"/>
              </a:rPr>
              <a:t>Aperture offset </a:t>
            </a:r>
          </a:p>
          <a:p>
            <a:pPr algn="ctr"/>
            <a:r>
              <a:rPr lang="en-US" altLang="ja-JP" sz="3200" b="0" dirty="0">
                <a:latin typeface="Arial" pitchFamily="34" charset="0"/>
                <a:cs typeface="Arial" pitchFamily="34" charset="0"/>
              </a:rPr>
              <a:t>against magnetic deflection</a:t>
            </a:r>
            <a:endParaRPr lang="ja-JP" altLang="en-US" sz="3200" b="0" dirty="0">
              <a:latin typeface="Arial" pitchFamily="34" charset="0"/>
              <a:cs typeface="Arial" pitchFamily="34" charset="0"/>
            </a:endParaRPr>
          </a:p>
        </p:txBody>
      </p:sp>
      <p:sp>
        <p:nvSpPr>
          <p:cNvPr id="53" name="テキスト ボックス 1"/>
          <p:cNvSpPr txBox="1">
            <a:spLocks noChangeArrowheads="1"/>
          </p:cNvSpPr>
          <p:nvPr/>
        </p:nvSpPr>
        <p:spPr bwMode="auto">
          <a:xfrm>
            <a:off x="1728417" y="29497446"/>
            <a:ext cx="12889432" cy="1754326"/>
          </a:xfrm>
          <a:prstGeom prst="rect">
            <a:avLst/>
          </a:prstGeom>
          <a:solidFill>
            <a:schemeClr val="bg1"/>
          </a:solidFill>
          <a:ln w="9525">
            <a:solidFill>
              <a:schemeClr val="tx1"/>
            </a:solidFill>
            <a:miter lim="800000"/>
            <a:headEnd/>
            <a:tailEnd/>
          </a:ln>
        </p:spPr>
        <p:txBody>
          <a:bodyPr wrap="square">
            <a:spAutoFit/>
          </a:bodyPr>
          <a:lstStyle/>
          <a:p>
            <a:pPr marL="85725" indent="-85725"/>
            <a:r>
              <a:rPr lang="en-US" altLang="ja-JP" sz="3600" b="0" dirty="0" smtClean="0">
                <a:latin typeface="Arial" pitchFamily="34" charset="0"/>
                <a:cs typeface="Arial" pitchFamily="34" charset="0"/>
              </a:rPr>
              <a:t>For </a:t>
            </a:r>
            <a:r>
              <a:rPr lang="en-US" altLang="ja-JP" sz="3600" b="0" dirty="0">
                <a:latin typeface="Arial" pitchFamily="34" charset="0"/>
                <a:cs typeface="Arial" pitchFamily="34" charset="0"/>
              </a:rPr>
              <a:t>compensation of the beamlet deflection </a:t>
            </a:r>
            <a:r>
              <a:rPr lang="en-US" altLang="ja-JP" sz="3600" dirty="0" smtClean="0">
                <a:latin typeface="Arial" pitchFamily="34" charset="0"/>
                <a:cs typeface="Arial" pitchFamily="34" charset="0"/>
              </a:rPr>
              <a:t>of 1 MeV beam;</a:t>
            </a:r>
            <a:endParaRPr lang="en-US" altLang="ja-JP" sz="3600" b="0" dirty="0" smtClean="0">
              <a:solidFill>
                <a:srgbClr val="0000FF"/>
              </a:solidFill>
              <a:latin typeface="Arial" pitchFamily="34" charset="0"/>
              <a:cs typeface="Arial" pitchFamily="34" charset="0"/>
            </a:endParaRPr>
          </a:p>
          <a:p>
            <a:pPr lvl="1">
              <a:buFont typeface="Arial" pitchFamily="34" charset="0"/>
              <a:buChar char="−"/>
            </a:pPr>
            <a:r>
              <a:rPr lang="en-US" altLang="ja-JP" sz="3600" b="0" dirty="0" smtClean="0">
                <a:solidFill>
                  <a:srgbClr val="0000FF"/>
                </a:solidFill>
                <a:latin typeface="Arial" pitchFamily="34" charset="0"/>
                <a:cs typeface="Arial" pitchFamily="34" charset="0"/>
              </a:rPr>
              <a:t>  Aperture </a:t>
            </a:r>
            <a:r>
              <a:rPr lang="en-US" altLang="ja-JP" sz="3600" b="0" dirty="0">
                <a:solidFill>
                  <a:srgbClr val="0000FF"/>
                </a:solidFill>
                <a:latin typeface="Arial" pitchFamily="34" charset="0"/>
                <a:cs typeface="Arial" pitchFamily="34" charset="0"/>
              </a:rPr>
              <a:t>offset δ = 0.8 mm </a:t>
            </a:r>
            <a:endParaRPr lang="en-US" altLang="ja-JP" sz="3600" dirty="0" smtClean="0">
              <a:solidFill>
                <a:srgbClr val="0000FF"/>
              </a:solidFill>
              <a:latin typeface="Arial" pitchFamily="34" charset="0"/>
              <a:cs typeface="Arial" pitchFamily="34" charset="0"/>
            </a:endParaRPr>
          </a:p>
          <a:p>
            <a:pPr lvl="1">
              <a:buFont typeface="Arial" pitchFamily="34" charset="0"/>
              <a:buChar char="−"/>
            </a:pPr>
            <a:r>
              <a:rPr lang="en-US" altLang="ja-JP" sz="3600" b="0" dirty="0" smtClean="0">
                <a:solidFill>
                  <a:srgbClr val="FF0000"/>
                </a:solidFill>
                <a:latin typeface="Arial" pitchFamily="34" charset="0"/>
                <a:cs typeface="Arial" pitchFamily="34" charset="0"/>
              </a:rPr>
              <a:t>  Kerb with 1 mm in thickness at d</a:t>
            </a:r>
            <a:r>
              <a:rPr lang="en-US" altLang="ja-JP" sz="3600" b="0" baseline="-25000" dirty="0" smtClean="0">
                <a:solidFill>
                  <a:srgbClr val="FF0000"/>
                </a:solidFill>
                <a:latin typeface="Arial" pitchFamily="34" charset="0"/>
                <a:cs typeface="Arial" pitchFamily="34" charset="0"/>
              </a:rPr>
              <a:t>k</a:t>
            </a:r>
            <a:r>
              <a:rPr lang="en-US" altLang="ja-JP" sz="3600" b="0" dirty="0" smtClean="0">
                <a:solidFill>
                  <a:srgbClr val="FF0000"/>
                </a:solidFill>
                <a:latin typeface="Arial" pitchFamily="34" charset="0"/>
                <a:cs typeface="Arial" pitchFamily="34" charset="0"/>
              </a:rPr>
              <a:t> = 16 mm.</a:t>
            </a:r>
            <a:endParaRPr lang="en-US" altLang="ja-JP" sz="3600" b="0" dirty="0">
              <a:latin typeface="Arial" pitchFamily="34" charset="0"/>
              <a:cs typeface="Arial" pitchFamily="34" charset="0"/>
            </a:endParaRPr>
          </a:p>
        </p:txBody>
      </p:sp>
      <p:pic>
        <p:nvPicPr>
          <p:cNvPr id="54" name="Picture 4" descr="H:\発表_会議\IAEA2012\ApertureOffset.jpg"/>
          <p:cNvPicPr>
            <a:picLocks noChangeAspect="1" noChangeArrowheads="1"/>
          </p:cNvPicPr>
          <p:nvPr/>
        </p:nvPicPr>
        <p:blipFill>
          <a:blip r:embed="rId7" cstate="print"/>
          <a:srcRect/>
          <a:stretch>
            <a:fillRect/>
          </a:stretch>
        </p:blipFill>
        <p:spPr bwMode="auto">
          <a:xfrm>
            <a:off x="2592513" y="23402900"/>
            <a:ext cx="4869555" cy="5861238"/>
          </a:xfrm>
          <a:prstGeom prst="rect">
            <a:avLst/>
          </a:prstGeom>
          <a:noFill/>
          <a:ln w="9525">
            <a:noFill/>
            <a:miter lim="800000"/>
            <a:headEnd/>
            <a:tailEnd/>
          </a:ln>
        </p:spPr>
      </p:pic>
      <p:pic>
        <p:nvPicPr>
          <p:cNvPr id="55" name="Picture 5" descr="H:\発表_会議\IAEA2012\Kerb.jpg"/>
          <p:cNvPicPr>
            <a:picLocks noChangeAspect="1" noChangeArrowheads="1"/>
          </p:cNvPicPr>
          <p:nvPr/>
        </p:nvPicPr>
        <p:blipFill>
          <a:blip r:embed="rId8" cstate="print"/>
          <a:srcRect/>
          <a:stretch>
            <a:fillRect/>
          </a:stretch>
        </p:blipFill>
        <p:spPr bwMode="auto">
          <a:xfrm>
            <a:off x="9203757" y="23391509"/>
            <a:ext cx="4838028" cy="5844039"/>
          </a:xfrm>
          <a:prstGeom prst="rect">
            <a:avLst/>
          </a:prstGeom>
          <a:noFill/>
          <a:ln w="9525">
            <a:noFill/>
            <a:miter lim="800000"/>
            <a:headEnd/>
            <a:tailEnd/>
          </a:ln>
        </p:spPr>
      </p:pic>
      <p:sp>
        <p:nvSpPr>
          <p:cNvPr id="56" name="テキスト ボックス 1"/>
          <p:cNvSpPr txBox="1">
            <a:spLocks noChangeArrowheads="1"/>
          </p:cNvSpPr>
          <p:nvPr/>
        </p:nvSpPr>
        <p:spPr bwMode="auto">
          <a:xfrm>
            <a:off x="8641185" y="22250772"/>
            <a:ext cx="5849773" cy="1077218"/>
          </a:xfrm>
          <a:prstGeom prst="rect">
            <a:avLst/>
          </a:prstGeom>
          <a:solidFill>
            <a:schemeClr val="bg1"/>
          </a:solidFill>
          <a:ln w="9525">
            <a:noFill/>
            <a:miter lim="800000"/>
            <a:headEnd/>
            <a:tailEnd/>
          </a:ln>
        </p:spPr>
        <p:txBody>
          <a:bodyPr>
            <a:spAutoFit/>
          </a:bodyPr>
          <a:lstStyle/>
          <a:p>
            <a:pPr algn="ctr"/>
            <a:r>
              <a:rPr lang="en-US" altLang="ja-JP" sz="3200" b="0" dirty="0">
                <a:latin typeface="Arial" pitchFamily="34" charset="0"/>
                <a:cs typeface="Arial" pitchFamily="34" charset="0"/>
              </a:rPr>
              <a:t>Kerb against space charge repulsion</a:t>
            </a:r>
            <a:endParaRPr lang="ja-JP" altLang="en-US" sz="3200" b="0" dirty="0">
              <a:latin typeface="Arial" pitchFamily="34" charset="0"/>
              <a:cs typeface="Arial" pitchFamily="34" charset="0"/>
            </a:endParaRPr>
          </a:p>
        </p:txBody>
      </p:sp>
      <p:sp>
        <p:nvSpPr>
          <p:cNvPr id="59" name="タイトル 1"/>
          <p:cNvSpPr txBox="1">
            <a:spLocks/>
          </p:cNvSpPr>
          <p:nvPr/>
        </p:nvSpPr>
        <p:spPr>
          <a:xfrm>
            <a:off x="16850097" y="22728844"/>
            <a:ext cx="11599126" cy="962088"/>
          </a:xfrm>
          <a:prstGeom prst="rect">
            <a:avLst/>
          </a:prstGeom>
        </p:spPr>
        <p:txBody>
          <a:bodyPr vert="horz" lIns="432054" tIns="216027" rIns="432054" bIns="216027" rtlCol="0" anchor="ctr">
            <a:normAutofit/>
          </a:bodyPr>
          <a:lstStyle/>
          <a:p>
            <a:pPr marL="0" marR="0" lvl="0" indent="0" defTabSz="432054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rPr>
              <a:t>After compensations</a:t>
            </a:r>
            <a:endParaRPr kumimoji="1" lang="ja-JP" altLang="en-US" sz="32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endParaRPr>
          </a:p>
        </p:txBody>
      </p:sp>
      <p:cxnSp>
        <p:nvCxnSpPr>
          <p:cNvPr id="60" name="直線矢印コネクタ 59"/>
          <p:cNvCxnSpPr/>
          <p:nvPr/>
        </p:nvCxnSpPr>
        <p:spPr bwMode="auto">
          <a:xfrm>
            <a:off x="27299243" y="23686518"/>
            <a:ext cx="119415" cy="24108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1" name="Picture 2" descr="F:\発表_会議\NF2010\Fig-new\Fig-CalcFootprint-afterCom-2.jpg"/>
          <p:cNvPicPr>
            <a:picLocks noChangeAspect="1" noChangeArrowheads="1"/>
          </p:cNvPicPr>
          <p:nvPr/>
        </p:nvPicPr>
        <p:blipFill>
          <a:blip r:embed="rId9" cstate="print"/>
          <a:srcRect/>
          <a:stretch>
            <a:fillRect/>
          </a:stretch>
        </p:blipFill>
        <p:spPr bwMode="auto">
          <a:xfrm>
            <a:off x="17210137" y="23546916"/>
            <a:ext cx="3960440" cy="5125969"/>
          </a:xfrm>
          <a:prstGeom prst="rect">
            <a:avLst/>
          </a:prstGeom>
          <a:noFill/>
          <a:ln w="9525">
            <a:noFill/>
            <a:miter lim="800000"/>
            <a:headEnd/>
            <a:tailEnd/>
          </a:ln>
        </p:spPr>
      </p:pic>
      <p:pic>
        <p:nvPicPr>
          <p:cNvPr id="62" name="Picture 4" descr="F:\発表_会議\NF2010\Fig-Org\980keV-Footprint-0823r.jpg"/>
          <p:cNvPicPr>
            <a:picLocks noChangeAspect="1" noChangeArrowheads="1"/>
          </p:cNvPicPr>
          <p:nvPr/>
        </p:nvPicPr>
        <p:blipFill>
          <a:blip r:embed="rId10" cstate="print"/>
          <a:srcRect/>
          <a:stretch>
            <a:fillRect/>
          </a:stretch>
        </p:blipFill>
        <p:spPr bwMode="auto">
          <a:xfrm>
            <a:off x="25995113" y="23474908"/>
            <a:ext cx="4216046" cy="5021571"/>
          </a:xfrm>
          <a:prstGeom prst="rect">
            <a:avLst/>
          </a:prstGeom>
          <a:noFill/>
          <a:ln w="9525">
            <a:noFill/>
            <a:miter lim="800000"/>
            <a:headEnd/>
            <a:tailEnd/>
          </a:ln>
        </p:spPr>
      </p:pic>
      <p:sp>
        <p:nvSpPr>
          <p:cNvPr id="63" name="テキスト ボックス 1"/>
          <p:cNvSpPr txBox="1">
            <a:spLocks noChangeArrowheads="1"/>
          </p:cNvSpPr>
          <p:nvPr/>
        </p:nvSpPr>
        <p:spPr bwMode="auto">
          <a:xfrm>
            <a:off x="27363265" y="22826836"/>
            <a:ext cx="2723823" cy="646331"/>
          </a:xfrm>
          <a:prstGeom prst="rect">
            <a:avLst/>
          </a:prstGeom>
          <a:noFill/>
          <a:ln w="9525">
            <a:noFill/>
            <a:miter lim="800000"/>
            <a:headEnd/>
            <a:tailEnd/>
          </a:ln>
        </p:spPr>
        <p:txBody>
          <a:bodyPr wrap="none">
            <a:spAutoFit/>
          </a:bodyPr>
          <a:lstStyle/>
          <a:p>
            <a:pPr algn="ctr"/>
            <a:r>
              <a:rPr lang="en-US" altLang="ja-JP" sz="3600" b="0" dirty="0" smtClean="0">
                <a:latin typeface="Arial" pitchFamily="34" charset="0"/>
                <a:cs typeface="Arial" pitchFamily="34" charset="0"/>
              </a:rPr>
              <a:t>At 0.98 MeV</a:t>
            </a:r>
            <a:endParaRPr lang="ja-JP" altLang="en-US" sz="3600" b="0" dirty="0">
              <a:latin typeface="Arial" pitchFamily="34" charset="0"/>
              <a:cs typeface="Arial" pitchFamily="34" charset="0"/>
            </a:endParaRPr>
          </a:p>
        </p:txBody>
      </p:sp>
      <p:sp>
        <p:nvSpPr>
          <p:cNvPr id="67" name="テキスト ボックス 1"/>
          <p:cNvSpPr txBox="1">
            <a:spLocks noChangeArrowheads="1"/>
          </p:cNvSpPr>
          <p:nvPr/>
        </p:nvSpPr>
        <p:spPr bwMode="auto">
          <a:xfrm>
            <a:off x="17138129" y="29019524"/>
            <a:ext cx="13465496" cy="2308324"/>
          </a:xfrm>
          <a:prstGeom prst="rect">
            <a:avLst/>
          </a:prstGeom>
          <a:solidFill>
            <a:schemeClr val="bg1"/>
          </a:solidFill>
          <a:ln w="9525">
            <a:solidFill>
              <a:schemeClr val="tx1"/>
            </a:solidFill>
            <a:miter lim="800000"/>
            <a:headEnd/>
            <a:tailEnd/>
          </a:ln>
        </p:spPr>
        <p:txBody>
          <a:bodyPr wrap="square">
            <a:spAutoFit/>
          </a:bodyPr>
          <a:lstStyle/>
          <a:p>
            <a:pPr marL="188913" indent="-188913">
              <a:buFont typeface="Arial" charset="0"/>
              <a:buChar char="•"/>
            </a:pPr>
            <a:r>
              <a:rPr lang="en-US" altLang="ja-JP" sz="3600" b="0" dirty="0" smtClean="0">
                <a:latin typeface="Arial" pitchFamily="34" charset="0"/>
                <a:cs typeface="Arial" pitchFamily="34" charset="0"/>
              </a:rPr>
              <a:t>The </a:t>
            </a:r>
            <a:r>
              <a:rPr lang="en-US" altLang="ja-JP" sz="3600" b="0" dirty="0">
                <a:latin typeface="Arial" pitchFamily="34" charset="0"/>
                <a:cs typeface="Arial" pitchFamily="34" charset="0"/>
              </a:rPr>
              <a:t>beamlet deflections were compensated in the beam acceleration test as the 3D multi beam analysis.</a:t>
            </a:r>
          </a:p>
          <a:p>
            <a:pPr marL="188913" indent="-188913">
              <a:buFont typeface="Arial" charset="0"/>
              <a:buChar char="•"/>
            </a:pPr>
            <a:r>
              <a:rPr lang="en-US" altLang="ja-JP" sz="3600" b="0" dirty="0">
                <a:latin typeface="Arial" pitchFamily="34" charset="0"/>
                <a:cs typeface="Arial" pitchFamily="34" charset="0"/>
              </a:rPr>
              <a:t>The compensation techniques were successfully demonstrated using 1 MeV beams.</a:t>
            </a:r>
            <a:endParaRPr lang="ja-JP" altLang="en-US" sz="3600" b="0" dirty="0">
              <a:latin typeface="Arial" pitchFamily="34" charset="0"/>
              <a:cs typeface="Arial" pitchFamily="34" charset="0"/>
            </a:endParaRPr>
          </a:p>
        </p:txBody>
      </p:sp>
      <p:sp>
        <p:nvSpPr>
          <p:cNvPr id="69" name="タイトル 1"/>
          <p:cNvSpPr txBox="1">
            <a:spLocks/>
          </p:cNvSpPr>
          <p:nvPr/>
        </p:nvSpPr>
        <p:spPr>
          <a:xfrm>
            <a:off x="22754978" y="31539804"/>
            <a:ext cx="8568727" cy="1008112"/>
          </a:xfrm>
          <a:prstGeom prst="rect">
            <a:avLst/>
          </a:prstGeom>
        </p:spPr>
        <p:txBody>
          <a:bodyPr vert="horz" lIns="432054" tIns="216027" rIns="432054" bIns="216027" rtlCol="0" anchor="ctr">
            <a:normAutofit fontScale="92500"/>
          </a:bodyPr>
          <a:lstStyle/>
          <a:p>
            <a:pPr marL="0" marR="0" lvl="0" indent="0" algn="ctr" defTabSz="4320540" rtl="0" eaLnBrk="1" fontAlgn="auto" latinLnBrk="0" hangingPunct="1">
              <a:lnSpc>
                <a:spcPct val="100000"/>
              </a:lnSpc>
              <a:spcBef>
                <a:spcPct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rPr>
              <a:t>Achievement of 0.98 MeV H</a:t>
            </a:r>
            <a:r>
              <a:rPr kumimoji="1" lang="en-US" altLang="ja-JP" sz="3600" b="1" i="0" u="none" strike="noStrike" kern="1200" cap="none" spc="0" normalizeH="0" baseline="30000" noProof="0" dirty="0" smtClean="0">
                <a:ln>
                  <a:noFill/>
                </a:ln>
                <a:solidFill>
                  <a:srgbClr val="0000FF"/>
                </a:solidFill>
                <a:effectLst/>
                <a:uLnTx/>
                <a:uFillTx/>
                <a:latin typeface="Arial" pitchFamily="34" charset="0"/>
                <a:ea typeface="ＭＳ Ｐゴシック" pitchFamily="50" charset="-128"/>
                <a:cs typeface="Arial" pitchFamily="34" charset="0"/>
              </a:rPr>
              <a:t>-</a:t>
            </a:r>
            <a:r>
              <a:rPr kumimoji="1" lang="en-US" altLang="ja-JP"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rPr>
              <a:t> ion beam</a:t>
            </a:r>
            <a:endParaRPr kumimoji="1" lang="en-US" altLang="ja-JP" sz="3600" b="1" i="0" u="none" strike="noStrike" kern="1200" cap="none" spc="0" normalizeH="0" baseline="30000" noProof="0" dirty="0" smtClean="0">
              <a:ln>
                <a:noFill/>
              </a:ln>
              <a:solidFill>
                <a:srgbClr val="0000FF"/>
              </a:solidFill>
              <a:effectLst/>
              <a:uLnTx/>
              <a:uFillTx/>
              <a:latin typeface="Arial" pitchFamily="34" charset="0"/>
              <a:ea typeface="ＭＳ Ｐゴシック" pitchFamily="50" charset="-128"/>
              <a:cs typeface="Arial" pitchFamily="34" charset="0"/>
            </a:endParaRPr>
          </a:p>
        </p:txBody>
      </p:sp>
      <p:sp>
        <p:nvSpPr>
          <p:cNvPr id="70" name="テキスト ボックス 146"/>
          <p:cNvSpPr txBox="1">
            <a:spLocks noChangeArrowheads="1"/>
          </p:cNvSpPr>
          <p:nvPr/>
        </p:nvSpPr>
        <p:spPr bwMode="auto">
          <a:xfrm>
            <a:off x="17138129" y="39820724"/>
            <a:ext cx="14041560" cy="2308324"/>
          </a:xfrm>
          <a:prstGeom prst="rect">
            <a:avLst/>
          </a:prstGeom>
          <a:solidFill>
            <a:srgbClr val="FFFF66"/>
          </a:solidFill>
          <a:ln w="19050">
            <a:solidFill>
              <a:srgbClr val="FF0000"/>
            </a:solidFill>
            <a:miter lim="800000"/>
            <a:headEnd/>
            <a:tailEnd/>
          </a:ln>
        </p:spPr>
        <p:txBody>
          <a:bodyPr wrap="square">
            <a:spAutoFit/>
          </a:bodyPr>
          <a:lstStyle/>
          <a:p>
            <a:pPr marL="188913" indent="-188913">
              <a:buFont typeface="Arial" charset="0"/>
              <a:buChar char="•"/>
            </a:pPr>
            <a:r>
              <a:rPr lang="en-US" altLang="ja-JP" sz="3600" b="0" dirty="0">
                <a:latin typeface="Arial" pitchFamily="34" charset="0"/>
                <a:cs typeface="Arial" pitchFamily="34" charset="0"/>
              </a:rPr>
              <a:t> Compensation of beam deflection resulted in reduction of grid heat load (17% </a:t>
            </a:r>
            <a:r>
              <a:rPr lang="en-US" altLang="ja-JP" sz="3600" dirty="0" smtClean="0">
                <a:latin typeface="Arial" pitchFamily="34" charset="0"/>
                <a:cs typeface="Arial" pitchFamily="34" charset="0"/>
                <a:sym typeface="Wingdings" pitchFamily="2" charset="2"/>
              </a:rPr>
              <a:t></a:t>
            </a:r>
            <a:r>
              <a:rPr lang="en-US" altLang="ja-JP" sz="3600" b="0" dirty="0" smtClean="0">
                <a:latin typeface="Arial" pitchFamily="34" charset="0"/>
                <a:cs typeface="Arial" pitchFamily="34" charset="0"/>
              </a:rPr>
              <a:t> </a:t>
            </a:r>
            <a:r>
              <a:rPr lang="en-US" altLang="ja-JP" sz="3600" b="0" dirty="0">
                <a:latin typeface="Arial" pitchFamily="34" charset="0"/>
                <a:cs typeface="Arial" pitchFamily="34" charset="0"/>
              </a:rPr>
              <a:t>10%). </a:t>
            </a:r>
          </a:p>
          <a:p>
            <a:pPr marL="188913" indent="-188913">
              <a:buFont typeface="Arial" charset="0"/>
              <a:buChar char="•"/>
            </a:pPr>
            <a:r>
              <a:rPr lang="en-US" altLang="ja-JP" sz="3600" b="0" dirty="0">
                <a:latin typeface="Arial" pitchFamily="34" charset="0"/>
                <a:cs typeface="Arial" pitchFamily="34" charset="0"/>
              </a:rPr>
              <a:t> Improvement in </a:t>
            </a:r>
            <a:r>
              <a:rPr lang="en-US" altLang="ja-JP" sz="3600" b="0" dirty="0" smtClean="0">
                <a:latin typeface="Arial" pitchFamily="34" charset="0"/>
                <a:cs typeface="Arial" pitchFamily="34" charset="0"/>
              </a:rPr>
              <a:t>voltage </a:t>
            </a:r>
            <a:r>
              <a:rPr lang="en-US" altLang="ja-JP" sz="3600" b="0" dirty="0">
                <a:latin typeface="Arial" pitchFamily="34" charset="0"/>
                <a:cs typeface="Arial" pitchFamily="34" charset="0"/>
              </a:rPr>
              <a:t>holding during beam acceleration, </a:t>
            </a:r>
          </a:p>
          <a:p>
            <a:pPr marL="188913" indent="-188913">
              <a:buFont typeface="Arial" charset="0"/>
              <a:buChar char="•"/>
            </a:pPr>
            <a:r>
              <a:rPr lang="en-US" altLang="ja-JP" sz="3600" b="0" dirty="0">
                <a:latin typeface="Arial" pitchFamily="34" charset="0"/>
                <a:cs typeface="Arial" pitchFamily="34" charset="0"/>
              </a:rPr>
              <a:t> Consequently the achievement of 0.98 MeV 185 A/m</a:t>
            </a:r>
            <a:r>
              <a:rPr lang="en-US" altLang="ja-JP" sz="3600" b="0" baseline="30000" dirty="0">
                <a:latin typeface="Arial" pitchFamily="34" charset="0"/>
                <a:cs typeface="Arial" pitchFamily="34" charset="0"/>
              </a:rPr>
              <a:t>2</a:t>
            </a:r>
            <a:r>
              <a:rPr lang="en-US" altLang="ja-JP" sz="3600" b="0" dirty="0">
                <a:latin typeface="Arial" pitchFamily="34" charset="0"/>
                <a:cs typeface="Arial" pitchFamily="34" charset="0"/>
              </a:rPr>
              <a:t> H</a:t>
            </a:r>
            <a:r>
              <a:rPr lang="en-US" altLang="ja-JP" sz="3600" b="0" baseline="30000" dirty="0">
                <a:latin typeface="Arial" pitchFamily="34" charset="0"/>
                <a:cs typeface="Arial" pitchFamily="34" charset="0"/>
              </a:rPr>
              <a:t>-</a:t>
            </a:r>
            <a:r>
              <a:rPr lang="en-US" altLang="ja-JP" sz="3600" b="0" dirty="0">
                <a:latin typeface="Arial" pitchFamily="34" charset="0"/>
                <a:cs typeface="Arial" pitchFamily="34" charset="0"/>
              </a:rPr>
              <a:t> ion beam.</a:t>
            </a:r>
          </a:p>
        </p:txBody>
      </p:sp>
      <p:grpSp>
        <p:nvGrpSpPr>
          <p:cNvPr id="105" name="グループ化 104"/>
          <p:cNvGrpSpPr/>
          <p:nvPr/>
        </p:nvGrpSpPr>
        <p:grpSpPr>
          <a:xfrm>
            <a:off x="17138129" y="33051972"/>
            <a:ext cx="5433803" cy="6318828"/>
            <a:chOff x="188502" y="21828258"/>
            <a:chExt cx="6729947" cy="7826081"/>
          </a:xfrm>
        </p:grpSpPr>
        <p:sp>
          <p:nvSpPr>
            <p:cNvPr id="71" name="テキスト ボックス 14"/>
            <p:cNvSpPr txBox="1">
              <a:spLocks noChangeArrowheads="1"/>
            </p:cNvSpPr>
            <p:nvPr/>
          </p:nvSpPr>
          <p:spPr bwMode="auto">
            <a:xfrm>
              <a:off x="1437082" y="21828258"/>
              <a:ext cx="4191663" cy="1486648"/>
            </a:xfrm>
            <a:prstGeom prst="rect">
              <a:avLst/>
            </a:prstGeom>
            <a:noFill/>
            <a:ln w="9525">
              <a:noFill/>
              <a:miter lim="800000"/>
              <a:headEnd/>
              <a:tailEnd/>
            </a:ln>
          </p:spPr>
          <p:txBody>
            <a:bodyPr wrap="square">
              <a:spAutoFit/>
            </a:bodyPr>
            <a:lstStyle/>
            <a:p>
              <a:pPr algn="ctr"/>
              <a:r>
                <a:rPr lang="en-US" altLang="ja-JP" sz="3600" dirty="0">
                  <a:latin typeface="Arial" pitchFamily="34" charset="0"/>
                  <a:cs typeface="Arial" pitchFamily="34" charset="0"/>
                </a:rPr>
                <a:t>Grid </a:t>
              </a:r>
              <a:r>
                <a:rPr lang="en-US" altLang="ja-JP" sz="3600" dirty="0" err="1" smtClean="0">
                  <a:latin typeface="Arial" pitchFamily="34" charset="0"/>
                  <a:cs typeface="Arial" pitchFamily="34" charset="0"/>
                </a:rPr>
                <a:t>heatload</a:t>
              </a:r>
              <a:r>
                <a:rPr lang="en-US" altLang="ja-JP" sz="3600" dirty="0" smtClean="0">
                  <a:latin typeface="Arial" pitchFamily="34" charset="0"/>
                  <a:cs typeface="Arial" pitchFamily="34" charset="0"/>
                </a:rPr>
                <a:t> </a:t>
              </a:r>
              <a:r>
                <a:rPr lang="en-US" altLang="ja-JP" sz="3600" dirty="0">
                  <a:latin typeface="Arial" pitchFamily="34" charset="0"/>
                  <a:cs typeface="Arial" pitchFamily="34" charset="0"/>
                </a:rPr>
                <a:t>load</a:t>
              </a:r>
              <a:endParaRPr lang="ja-JP" altLang="en-US" sz="3600" dirty="0">
                <a:latin typeface="Arial" pitchFamily="34" charset="0"/>
                <a:cs typeface="Arial" pitchFamily="34" charset="0"/>
              </a:endParaRPr>
            </a:p>
          </p:txBody>
        </p:sp>
        <p:pic>
          <p:nvPicPr>
            <p:cNvPr id="73" name="Picture 14" descr="F:\発表_会議\NIBS2012\Fig\偏向前後の熱負荷-R.jpg"/>
            <p:cNvPicPr>
              <a:picLocks noChangeAspect="1" noChangeArrowheads="1"/>
            </p:cNvPicPr>
            <p:nvPr/>
          </p:nvPicPr>
          <p:blipFill>
            <a:blip r:embed="rId11" cstate="print"/>
            <a:srcRect/>
            <a:stretch>
              <a:fillRect/>
            </a:stretch>
          </p:blipFill>
          <p:spPr bwMode="auto">
            <a:xfrm>
              <a:off x="188502" y="22809286"/>
              <a:ext cx="6729947" cy="6845053"/>
            </a:xfrm>
            <a:prstGeom prst="rect">
              <a:avLst/>
            </a:prstGeom>
            <a:noFill/>
            <a:ln w="9525">
              <a:noFill/>
              <a:miter lim="800000"/>
              <a:headEnd/>
              <a:tailEnd/>
            </a:ln>
          </p:spPr>
        </p:pic>
        <p:sp>
          <p:nvSpPr>
            <p:cNvPr id="74" name="下矢印 73"/>
            <p:cNvSpPr/>
            <p:nvPr/>
          </p:nvSpPr>
          <p:spPr bwMode="auto">
            <a:xfrm>
              <a:off x="2123985" y="26640549"/>
              <a:ext cx="289048" cy="58065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0">
                <a:latin typeface="Arial" pitchFamily="34" charset="0"/>
                <a:cs typeface="Arial" pitchFamily="34" charset="0"/>
              </a:endParaRPr>
            </a:p>
          </p:txBody>
        </p:sp>
      </p:grpSp>
      <p:pic>
        <p:nvPicPr>
          <p:cNvPr id="76" name="図 1" descr="H:\発表_会議\IAEA2012\最高電流密度記録_r2011-Jan24-MeVUnit.jpg"/>
          <p:cNvPicPr>
            <a:picLocks noChangeAspect="1" noChangeArrowheads="1"/>
          </p:cNvPicPr>
          <p:nvPr/>
        </p:nvPicPr>
        <p:blipFill>
          <a:blip r:embed="rId12" cstate="print"/>
          <a:srcRect/>
          <a:stretch>
            <a:fillRect/>
          </a:stretch>
        </p:blipFill>
        <p:spPr bwMode="auto">
          <a:xfrm>
            <a:off x="23330817" y="32528486"/>
            <a:ext cx="7056784" cy="6859754"/>
          </a:xfrm>
          <a:prstGeom prst="rect">
            <a:avLst/>
          </a:prstGeom>
          <a:noFill/>
          <a:ln w="9525">
            <a:noFill/>
            <a:miter lim="800000"/>
            <a:headEnd/>
            <a:tailEnd/>
          </a:ln>
        </p:spPr>
      </p:pic>
      <p:sp>
        <p:nvSpPr>
          <p:cNvPr id="78" name="タイトル 1"/>
          <p:cNvSpPr txBox="1">
            <a:spLocks/>
          </p:cNvSpPr>
          <p:nvPr/>
        </p:nvSpPr>
        <p:spPr bwMode="auto">
          <a:xfrm>
            <a:off x="648297" y="31899844"/>
            <a:ext cx="14977664" cy="792088"/>
          </a:xfrm>
          <a:prstGeom prst="rect">
            <a:avLst/>
          </a:prstGeom>
          <a:noFill/>
          <a:ln w="9525">
            <a:noFill/>
            <a:miter lim="800000"/>
            <a:headEnd/>
            <a:tailEnd/>
          </a:ln>
        </p:spPr>
        <p:txBody>
          <a:bodyPr anchor="ctr"/>
          <a:lstStyle/>
          <a:p>
            <a:pPr algn="ctr" eaLnBrk="0" hangingPunct="0">
              <a:lnSpc>
                <a:spcPts val="2800"/>
              </a:lnSpc>
            </a:pPr>
            <a:r>
              <a:rPr lang="en-US" altLang="ja-JP" sz="3600" b="1" dirty="0">
                <a:solidFill>
                  <a:srgbClr val="0000FF"/>
                </a:solidFill>
                <a:latin typeface="Arial" pitchFamily="34" charset="0"/>
                <a:cs typeface="Arial" pitchFamily="34" charset="0"/>
              </a:rPr>
              <a:t>Suppression of secondary electrons</a:t>
            </a:r>
            <a:endParaRPr lang="ja-JP" altLang="en-US" sz="3600" b="1" dirty="0">
              <a:solidFill>
                <a:srgbClr val="0000FF"/>
              </a:solidFill>
              <a:latin typeface="Arial" pitchFamily="34" charset="0"/>
              <a:cs typeface="Arial" pitchFamily="34" charset="0"/>
            </a:endParaRPr>
          </a:p>
        </p:txBody>
      </p:sp>
      <p:graphicFrame>
        <p:nvGraphicFramePr>
          <p:cNvPr id="79" name="表 78"/>
          <p:cNvGraphicFramePr>
            <a:graphicFrameLocks noGrp="1"/>
          </p:cNvGraphicFramePr>
          <p:nvPr/>
        </p:nvGraphicFramePr>
        <p:xfrm>
          <a:off x="864321" y="33051972"/>
          <a:ext cx="6626508" cy="2186857"/>
        </p:xfrm>
        <a:graphic>
          <a:graphicData uri="http://schemas.openxmlformats.org/drawingml/2006/table">
            <a:tbl>
              <a:tblPr firstRow="1" bandRow="1">
                <a:tableStyleId>{5C22544A-7EE6-4342-B048-85BDC9FD1C3A}</a:tableStyleId>
              </a:tblPr>
              <a:tblGrid>
                <a:gridCol w="2032238"/>
                <a:gridCol w="1711360"/>
                <a:gridCol w="2882910"/>
              </a:tblGrid>
              <a:tr h="585202">
                <a:tc>
                  <a:txBody>
                    <a:bodyPr/>
                    <a:lstStyle/>
                    <a:p>
                      <a:pPr algn="ctr"/>
                      <a:r>
                        <a:rPr kumimoji="1" lang="en-US" altLang="ja-JP" sz="2700" dirty="0" smtClean="0">
                          <a:latin typeface="Calibri" pitchFamily="34" charset="0"/>
                        </a:rPr>
                        <a:t>Geometry</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Calibri" pitchFamily="34" charset="0"/>
                        </a:rPr>
                        <a:t>2007</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Calibri" pitchFamily="34" charset="0"/>
                        </a:rPr>
                        <a:t>2010</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777">
                <a:tc>
                  <a:txBody>
                    <a:bodyPr/>
                    <a:lstStyle/>
                    <a:p>
                      <a:pPr algn="ctr"/>
                      <a:r>
                        <a:rPr kumimoji="1" lang="en-US" altLang="ja-JP" sz="2700" dirty="0" smtClean="0">
                          <a:latin typeface="Calibri" pitchFamily="34" charset="0"/>
                        </a:rPr>
                        <a:t>Thickness</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Calibri" pitchFamily="34" charset="0"/>
                        </a:rPr>
                        <a:t>20 mm</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Calibri" pitchFamily="34" charset="0"/>
                        </a:rPr>
                        <a:t>10 mm</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0908">
                <a:tc>
                  <a:txBody>
                    <a:bodyPr/>
                    <a:lstStyle/>
                    <a:p>
                      <a:pPr algn="ctr"/>
                      <a:r>
                        <a:rPr kumimoji="1" lang="en-US" altLang="ja-JP" sz="2700" dirty="0" smtClean="0">
                          <a:latin typeface="Calibri" pitchFamily="34" charset="0"/>
                        </a:rPr>
                        <a:t>Aperture</a:t>
                      </a:r>
                      <a:r>
                        <a:rPr kumimoji="1" lang="en-US" altLang="ja-JP" sz="2700" baseline="0" dirty="0" smtClean="0">
                          <a:latin typeface="Calibri" pitchFamily="34" charset="0"/>
                        </a:rPr>
                        <a:t> dia.</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Symbol" pitchFamily="18" charset="2"/>
                        </a:rPr>
                        <a:t>f</a:t>
                      </a:r>
                      <a:r>
                        <a:rPr kumimoji="1" lang="en-US" altLang="ja-JP" sz="2700" dirty="0" smtClean="0">
                          <a:latin typeface="Calibri" pitchFamily="34" charset="0"/>
                        </a:rPr>
                        <a:t>16 mm</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700" dirty="0" smtClean="0">
                          <a:latin typeface="Calibri" pitchFamily="34" charset="0"/>
                        </a:rPr>
                        <a:t>A1-A2G:</a:t>
                      </a:r>
                      <a:r>
                        <a:rPr kumimoji="1" lang="en-US" altLang="ja-JP" sz="2700" baseline="0" dirty="0" smtClean="0">
                          <a:latin typeface="Calibri" pitchFamily="34" charset="0"/>
                        </a:rPr>
                        <a:t>     </a:t>
                      </a:r>
                      <a:r>
                        <a:rPr kumimoji="1" lang="en-US" altLang="ja-JP" sz="2700" dirty="0" smtClean="0">
                          <a:latin typeface="Symbol" pitchFamily="18" charset="2"/>
                        </a:rPr>
                        <a:t>f</a:t>
                      </a:r>
                      <a:r>
                        <a:rPr kumimoji="1" lang="en-US" altLang="ja-JP" sz="2700" dirty="0" smtClean="0">
                          <a:latin typeface="Calibri" pitchFamily="34" charset="0"/>
                        </a:rPr>
                        <a:t>14</a:t>
                      </a:r>
                    </a:p>
                    <a:p>
                      <a:pPr algn="ctr"/>
                      <a:r>
                        <a:rPr kumimoji="1" lang="en-US" altLang="ja-JP" sz="2700" dirty="0" smtClean="0">
                          <a:latin typeface="Calibri" pitchFamily="34" charset="0"/>
                        </a:rPr>
                        <a:t>A3G-GRG: </a:t>
                      </a:r>
                      <a:r>
                        <a:rPr kumimoji="1" lang="en-US" altLang="ja-JP" sz="2700" dirty="0" smtClean="0">
                          <a:latin typeface="Symbol" pitchFamily="18" charset="2"/>
                        </a:rPr>
                        <a:t>f</a:t>
                      </a:r>
                      <a:r>
                        <a:rPr kumimoji="1" lang="en-US" altLang="ja-JP" sz="2700" dirty="0" smtClean="0">
                          <a:latin typeface="Calibri" pitchFamily="34" charset="0"/>
                        </a:rPr>
                        <a:t>16</a:t>
                      </a:r>
                      <a:endParaRPr kumimoji="1" lang="ja-JP" altLang="en-US" sz="2700" dirty="0">
                        <a:latin typeface="Calibri" pitchFamily="34" charset="0"/>
                      </a:endParaRPr>
                    </a:p>
                  </a:txBody>
                  <a:tcPr marL="135824" marR="135824" marT="67959" marB="67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0" name="テキスト ボックス 18"/>
          <p:cNvSpPr txBox="1">
            <a:spLocks noChangeArrowheads="1"/>
          </p:cNvSpPr>
          <p:nvPr/>
        </p:nvSpPr>
        <p:spPr bwMode="auto">
          <a:xfrm>
            <a:off x="720305" y="39388676"/>
            <a:ext cx="15567039" cy="954107"/>
          </a:xfrm>
          <a:prstGeom prst="rect">
            <a:avLst/>
          </a:prstGeom>
          <a:noFill/>
          <a:ln w="9525">
            <a:noFill/>
            <a:miter lim="800000"/>
            <a:headEnd/>
            <a:tailEnd/>
          </a:ln>
        </p:spPr>
        <p:txBody>
          <a:bodyPr wrap="square">
            <a:spAutoFit/>
          </a:bodyPr>
          <a:lstStyle/>
          <a:p>
            <a:pPr marL="542925" lvl="1" indent="-276225">
              <a:buFont typeface="Arial" charset="0"/>
              <a:buChar char="•"/>
            </a:pPr>
            <a:r>
              <a:rPr lang="en-US" altLang="ja-JP" sz="2800" b="0" dirty="0">
                <a:latin typeface="Arial" pitchFamily="34" charset="0"/>
                <a:cs typeface="Arial" pitchFamily="34" charset="0"/>
              </a:rPr>
              <a:t>By reduced aperture dia. stripped electrons were intercepted in A1G and A2G, and subsequently heat loads on A3G- GRG were decreased. </a:t>
            </a:r>
          </a:p>
        </p:txBody>
      </p:sp>
      <p:sp>
        <p:nvSpPr>
          <p:cNvPr id="82" name="Rectangle 30"/>
          <p:cNvSpPr>
            <a:spLocks noChangeArrowheads="1"/>
          </p:cNvSpPr>
          <p:nvPr/>
        </p:nvSpPr>
        <p:spPr bwMode="auto">
          <a:xfrm>
            <a:off x="2880545" y="33013142"/>
            <a:ext cx="274413" cy="523220"/>
          </a:xfrm>
          <a:prstGeom prst="rect">
            <a:avLst/>
          </a:prstGeom>
          <a:noFill/>
          <a:ln w="9525">
            <a:noFill/>
            <a:miter lim="800000"/>
            <a:headEnd/>
            <a:tailEnd/>
          </a:ln>
        </p:spPr>
        <p:txBody>
          <a:bodyPr wrap="square" anchor="ctr">
            <a:spAutoFit/>
          </a:bodyPr>
          <a:lstStyle/>
          <a:p>
            <a:endParaRPr lang="ja-JP" altLang="en-US" sz="2800">
              <a:latin typeface="Arial" pitchFamily="34" charset="0"/>
              <a:cs typeface="Arial" pitchFamily="34" charset="0"/>
            </a:endParaRPr>
          </a:p>
        </p:txBody>
      </p:sp>
      <p:pic>
        <p:nvPicPr>
          <p:cNvPr id="83" name="Picture 29"/>
          <p:cNvPicPr>
            <a:picLocks noChangeAspect="1" noChangeArrowheads="1"/>
          </p:cNvPicPr>
          <p:nvPr/>
        </p:nvPicPr>
        <p:blipFill>
          <a:blip r:embed="rId13" cstate="print"/>
          <a:srcRect/>
          <a:stretch>
            <a:fillRect/>
          </a:stretch>
        </p:blipFill>
        <p:spPr bwMode="auto">
          <a:xfrm>
            <a:off x="7993113" y="33051972"/>
            <a:ext cx="8493623" cy="6107109"/>
          </a:xfrm>
          <a:prstGeom prst="rect">
            <a:avLst/>
          </a:prstGeom>
          <a:noFill/>
          <a:ln w="9525">
            <a:noFill/>
            <a:miter lim="800000"/>
            <a:headEnd/>
            <a:tailEnd/>
          </a:ln>
        </p:spPr>
      </p:pic>
      <p:sp>
        <p:nvSpPr>
          <p:cNvPr id="84" name="正方形/長方形 9"/>
          <p:cNvSpPr>
            <a:spLocks noChangeArrowheads="1"/>
          </p:cNvSpPr>
          <p:nvPr/>
        </p:nvSpPr>
        <p:spPr bwMode="auto">
          <a:xfrm>
            <a:off x="792313" y="32475908"/>
            <a:ext cx="8424936" cy="523220"/>
          </a:xfrm>
          <a:prstGeom prst="rect">
            <a:avLst/>
          </a:prstGeom>
          <a:noFill/>
          <a:ln w="9525">
            <a:noFill/>
            <a:miter lim="800000"/>
            <a:headEnd/>
            <a:tailEnd/>
          </a:ln>
        </p:spPr>
        <p:txBody>
          <a:bodyPr wrap="square">
            <a:spAutoFit/>
          </a:bodyPr>
          <a:lstStyle/>
          <a:p>
            <a:r>
              <a:rPr lang="en-US" altLang="ja-JP" sz="2800" b="0" dirty="0">
                <a:latin typeface="Arial" pitchFamily="34" charset="0"/>
                <a:cs typeface="Arial" pitchFamily="34" charset="0"/>
              </a:rPr>
              <a:t>Modification of grid structure:</a:t>
            </a:r>
          </a:p>
        </p:txBody>
      </p:sp>
      <p:sp>
        <p:nvSpPr>
          <p:cNvPr id="85" name="テキスト ボックス 3"/>
          <p:cNvSpPr txBox="1">
            <a:spLocks noChangeArrowheads="1"/>
          </p:cNvSpPr>
          <p:nvPr/>
        </p:nvSpPr>
        <p:spPr bwMode="auto">
          <a:xfrm>
            <a:off x="9333161" y="32528752"/>
            <a:ext cx="5644728" cy="523220"/>
          </a:xfrm>
          <a:prstGeom prst="rect">
            <a:avLst/>
          </a:prstGeom>
          <a:noFill/>
          <a:ln w="9525">
            <a:noFill/>
            <a:miter lim="800000"/>
            <a:headEnd/>
            <a:tailEnd/>
          </a:ln>
        </p:spPr>
        <p:txBody>
          <a:bodyPr wrap="square">
            <a:spAutoFit/>
          </a:bodyPr>
          <a:lstStyle/>
          <a:p>
            <a:r>
              <a:rPr lang="en-US" altLang="ja-JP" sz="2800" b="0" dirty="0">
                <a:latin typeface="Arial" pitchFamily="34" charset="0"/>
                <a:cs typeface="Arial" pitchFamily="34" charset="0"/>
              </a:rPr>
              <a:t>MeV accelerator in 2010 geometry</a:t>
            </a:r>
            <a:endParaRPr lang="ja-JP" altLang="en-US" sz="2800" b="0" dirty="0">
              <a:latin typeface="Arial" pitchFamily="34" charset="0"/>
              <a:cs typeface="Arial" pitchFamily="34" charset="0"/>
            </a:endParaRPr>
          </a:p>
        </p:txBody>
      </p:sp>
      <p:sp>
        <p:nvSpPr>
          <p:cNvPr id="86" name="テキスト ボックス 10"/>
          <p:cNvSpPr txBox="1">
            <a:spLocks noChangeArrowheads="1"/>
          </p:cNvSpPr>
          <p:nvPr/>
        </p:nvSpPr>
        <p:spPr bwMode="auto">
          <a:xfrm>
            <a:off x="792313" y="35356228"/>
            <a:ext cx="7112298" cy="1384995"/>
          </a:xfrm>
          <a:prstGeom prst="rect">
            <a:avLst/>
          </a:prstGeom>
          <a:solidFill>
            <a:srgbClr val="FFFF66"/>
          </a:solidFill>
          <a:ln w="9525">
            <a:solidFill>
              <a:srgbClr val="FF0000"/>
            </a:solidFill>
            <a:miter lim="800000"/>
            <a:headEnd/>
            <a:tailEnd/>
          </a:ln>
        </p:spPr>
        <p:txBody>
          <a:bodyPr wrap="square">
            <a:spAutoFit/>
          </a:bodyPr>
          <a:lstStyle/>
          <a:p>
            <a:r>
              <a:rPr lang="en-US" altLang="ja-JP" sz="2800" b="0" dirty="0">
                <a:latin typeface="Arial" pitchFamily="34" charset="0"/>
                <a:cs typeface="Arial" pitchFamily="34" charset="0"/>
              </a:rPr>
              <a:t>EAMCC shows reduction in  total heat load from 49 kW to 35 kW by </a:t>
            </a:r>
            <a:r>
              <a:rPr lang="en-US" altLang="ja-JP" sz="2800" b="0" dirty="0" smtClean="0">
                <a:latin typeface="Arial" pitchFamily="34" charset="0"/>
                <a:cs typeface="Arial" pitchFamily="34" charset="0"/>
              </a:rPr>
              <a:t>reducing thickness and aperture diameter.</a:t>
            </a:r>
            <a:endParaRPr lang="ja-JP" altLang="en-US" sz="2800" b="0" dirty="0">
              <a:latin typeface="Arial" pitchFamily="34" charset="0"/>
              <a:cs typeface="Arial" pitchFamily="34" charset="0"/>
            </a:endParaRPr>
          </a:p>
        </p:txBody>
      </p:sp>
      <p:sp>
        <p:nvSpPr>
          <p:cNvPr id="87" name="正方形/長方形 13"/>
          <p:cNvSpPr>
            <a:spLocks noChangeArrowheads="1"/>
          </p:cNvSpPr>
          <p:nvPr/>
        </p:nvSpPr>
        <p:spPr bwMode="auto">
          <a:xfrm>
            <a:off x="720305" y="37156428"/>
            <a:ext cx="7560840" cy="2246769"/>
          </a:xfrm>
          <a:prstGeom prst="rect">
            <a:avLst/>
          </a:prstGeom>
          <a:noFill/>
          <a:ln w="9525">
            <a:noFill/>
            <a:miter lim="800000"/>
            <a:headEnd/>
            <a:tailEnd/>
          </a:ln>
        </p:spPr>
        <p:txBody>
          <a:bodyPr wrap="square">
            <a:spAutoFit/>
          </a:bodyPr>
          <a:lstStyle/>
          <a:p>
            <a:pPr marL="542925" lvl="1" indent="-276225">
              <a:buFont typeface="Arial" charset="0"/>
              <a:buChar char="•"/>
            </a:pPr>
            <a:r>
              <a:rPr lang="en-US" altLang="ja-JP" sz="2800" b="0" dirty="0">
                <a:latin typeface="Arial" pitchFamily="34" charset="0"/>
                <a:cs typeface="Arial" pitchFamily="34" charset="0"/>
              </a:rPr>
              <a:t>By reduced grid thickness, </a:t>
            </a:r>
          </a:p>
          <a:p>
            <a:pPr marL="1000125" lvl="2" indent="-276225">
              <a:buFont typeface="Arial" charset="0"/>
              <a:buChar char="−"/>
            </a:pPr>
            <a:r>
              <a:rPr lang="en-US" altLang="ja-JP" sz="2800" b="0" dirty="0">
                <a:latin typeface="Arial" pitchFamily="34" charset="0"/>
                <a:cs typeface="Arial" pitchFamily="34" charset="0"/>
              </a:rPr>
              <a:t>heat loads by secondary electrons decreased in all grids,</a:t>
            </a:r>
            <a:r>
              <a:rPr lang="ja-JP" altLang="en-US" sz="2800" b="0" dirty="0">
                <a:latin typeface="Arial" pitchFamily="34" charset="0"/>
                <a:cs typeface="Arial" pitchFamily="34" charset="0"/>
              </a:rPr>
              <a:t> </a:t>
            </a:r>
            <a:endParaRPr lang="en-US" altLang="ja-JP" sz="2800" b="0" dirty="0">
              <a:latin typeface="Arial" pitchFamily="34" charset="0"/>
              <a:cs typeface="Arial" pitchFamily="34" charset="0"/>
            </a:endParaRPr>
          </a:p>
          <a:p>
            <a:pPr marL="1000125" lvl="2" indent="-276225">
              <a:buFont typeface="Arial" charset="0"/>
              <a:buChar char="−"/>
            </a:pPr>
            <a:r>
              <a:rPr lang="en-US" altLang="ja-JP" sz="2800" b="0" dirty="0">
                <a:latin typeface="Arial" pitchFamily="34" charset="0"/>
                <a:cs typeface="Arial" pitchFamily="34" charset="0"/>
              </a:rPr>
              <a:t>direct interception of H</a:t>
            </a:r>
            <a:r>
              <a:rPr lang="en-US" altLang="ja-JP" sz="2800" b="0" baseline="30000" dirty="0">
                <a:latin typeface="Arial" pitchFamily="34" charset="0"/>
                <a:cs typeface="Arial" pitchFamily="34" charset="0"/>
              </a:rPr>
              <a:t>-</a:t>
            </a:r>
            <a:r>
              <a:rPr lang="en-US" altLang="ja-JP" sz="2800" b="0" dirty="0">
                <a:latin typeface="Arial" pitchFamily="34" charset="0"/>
                <a:cs typeface="Arial" pitchFamily="34" charset="0"/>
              </a:rPr>
              <a:t> ions decreased in A4G, GRG.</a:t>
            </a:r>
          </a:p>
        </p:txBody>
      </p:sp>
      <p:sp>
        <p:nvSpPr>
          <p:cNvPr id="91" name="正方形/長方形 90"/>
          <p:cNvSpPr/>
          <p:nvPr/>
        </p:nvSpPr>
        <p:spPr>
          <a:xfrm>
            <a:off x="0" y="31827836"/>
            <a:ext cx="16562065" cy="10585176"/>
          </a:xfrm>
          <a:prstGeom prst="rect">
            <a:avLst/>
          </a:prstGeom>
          <a:noFill/>
          <a:ln w="1143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latin typeface="Arial" pitchFamily="34" charset="0"/>
              <a:cs typeface="Arial" pitchFamily="34" charset="0"/>
            </a:endParaRPr>
          </a:p>
        </p:txBody>
      </p:sp>
      <p:sp>
        <p:nvSpPr>
          <p:cNvPr id="94" name="テキスト ボックス 93"/>
          <p:cNvSpPr txBox="1"/>
          <p:nvPr/>
        </p:nvSpPr>
        <p:spPr>
          <a:xfrm>
            <a:off x="864321" y="10297444"/>
            <a:ext cx="14977664" cy="792088"/>
          </a:xfrm>
          <a:prstGeom prst="rect">
            <a:avLst/>
          </a:prstGeom>
          <a:solidFill>
            <a:srgbClr val="0000FF"/>
          </a:solidFill>
          <a:ln>
            <a:solidFill>
              <a:srgbClr val="0000FF"/>
            </a:solidFill>
          </a:ln>
        </p:spPr>
        <p:txBody>
          <a:bodyPr wrap="square" rtlCol="0">
            <a:spAutoFit/>
          </a:bodyPr>
          <a:lstStyle/>
          <a:p>
            <a:pPr algn="ctr"/>
            <a:r>
              <a:rPr lang="ja-JP" altLang="en-US" sz="4400" dirty="0" smtClean="0">
                <a:solidFill>
                  <a:srgbClr val="FFFF00"/>
                </a:solidFill>
                <a:latin typeface="Arial" pitchFamily="34" charset="0"/>
                <a:cs typeface="Arial" pitchFamily="34" charset="0"/>
              </a:rPr>
              <a:t>② </a:t>
            </a:r>
            <a:r>
              <a:rPr lang="en-US" altLang="ja-JP" sz="4400" dirty="0" smtClean="0">
                <a:solidFill>
                  <a:srgbClr val="FFFF00"/>
                </a:solidFill>
                <a:latin typeface="Arial" pitchFamily="34" charset="0"/>
                <a:cs typeface="Arial" pitchFamily="34" charset="0"/>
              </a:rPr>
              <a:t>Beamlet deflections</a:t>
            </a:r>
            <a:endParaRPr kumimoji="1" lang="ja-JP" altLang="en-US" sz="4400" dirty="0">
              <a:solidFill>
                <a:srgbClr val="FFFF00"/>
              </a:solidFill>
              <a:latin typeface="Arial" pitchFamily="34" charset="0"/>
              <a:cs typeface="Arial" pitchFamily="34" charset="0"/>
            </a:endParaRPr>
          </a:p>
        </p:txBody>
      </p:sp>
      <p:sp>
        <p:nvSpPr>
          <p:cNvPr id="96" name="タイトル 1"/>
          <p:cNvSpPr txBox="1">
            <a:spLocks/>
          </p:cNvSpPr>
          <p:nvPr/>
        </p:nvSpPr>
        <p:spPr>
          <a:xfrm>
            <a:off x="792312" y="1512468"/>
            <a:ext cx="31611737" cy="7992888"/>
          </a:xfrm>
          <a:prstGeom prst="rect">
            <a:avLst/>
          </a:prstGeom>
          <a:noFill/>
        </p:spPr>
        <p:txBody>
          <a:bodyPr vert="horz" lIns="432054" tIns="216027" rIns="432054" bIns="216027" rtlCol="0" anchor="ctr">
            <a:noAutofit/>
          </a:bodyPr>
          <a:lstStyle/>
          <a:p>
            <a:pPr marL="182563" indent="-182563">
              <a:buFont typeface="Arial" charset="0"/>
              <a:buChar char="•"/>
            </a:pPr>
            <a:r>
              <a:rPr lang="en-GB" altLang="ja-JP" sz="4000" dirty="0" smtClean="0">
                <a:latin typeface="Arial" pitchFamily="34" charset="0"/>
                <a:cs typeface="Arial" pitchFamily="34" charset="0"/>
              </a:rPr>
              <a:t>Voltage holding improvement, and compensation of beam deflections have been applied to the MeV accelerator. </a:t>
            </a:r>
          </a:p>
          <a:p>
            <a:pPr marL="182563" indent="-182563">
              <a:buFont typeface="Arial" charset="0"/>
              <a:buChar char="•"/>
            </a:pPr>
            <a:r>
              <a:rPr lang="en-US" altLang="ja-JP" sz="4000" dirty="0" smtClean="0">
                <a:latin typeface="Arial" pitchFamily="34" charset="0"/>
                <a:cs typeface="Arial" pitchFamily="34" charset="0"/>
              </a:rPr>
              <a:t>Reduction of beam direct interception at grids has brought improvement in voltage holding during beam acceleration at around 1 MV.</a:t>
            </a:r>
            <a:endParaRPr lang="en-GB" altLang="ja-JP" sz="4000" dirty="0" smtClean="0">
              <a:latin typeface="Arial" pitchFamily="34" charset="0"/>
              <a:cs typeface="Arial" pitchFamily="34" charset="0"/>
            </a:endParaRPr>
          </a:p>
          <a:p>
            <a:pPr marL="182563" indent="-182563" algn="ctr"/>
            <a:r>
              <a:rPr lang="en-GB" altLang="ja-JP" sz="4000" dirty="0" smtClean="0">
                <a:solidFill>
                  <a:srgbClr val="FFFF00"/>
                </a:solidFill>
                <a:latin typeface="Arial" pitchFamily="34" charset="0"/>
                <a:cs typeface="Arial" pitchFamily="34" charset="0"/>
              </a:rPr>
              <a:t>	</a:t>
            </a:r>
            <a:r>
              <a:rPr lang="en-GB" altLang="ja-JP" sz="4400" dirty="0" smtClean="0">
                <a:solidFill>
                  <a:srgbClr val="FFFF00"/>
                </a:solidFill>
                <a:latin typeface="Arial" pitchFamily="34" charset="0"/>
                <a:cs typeface="Arial" pitchFamily="34" charset="0"/>
              </a:rPr>
              <a:t>   </a:t>
            </a:r>
            <a:r>
              <a:rPr lang="en-GB" altLang="ja-JP" sz="4400" u="sng" dirty="0" smtClean="0">
                <a:solidFill>
                  <a:srgbClr val="FF0000"/>
                </a:solidFill>
                <a:latin typeface="Arial" pitchFamily="34" charset="0"/>
                <a:cs typeface="Arial" pitchFamily="34" charset="0"/>
              </a:rPr>
              <a:t>0.98 MeV, 185 A/m</a:t>
            </a:r>
            <a:r>
              <a:rPr lang="en-GB" altLang="ja-JP" sz="4400" u="sng" baseline="30000" dirty="0" smtClean="0">
                <a:solidFill>
                  <a:srgbClr val="FF0000"/>
                </a:solidFill>
                <a:latin typeface="Arial" pitchFamily="34" charset="0"/>
                <a:cs typeface="Arial" pitchFamily="34" charset="0"/>
              </a:rPr>
              <a:t>2</a:t>
            </a:r>
            <a:r>
              <a:rPr lang="en-GB" altLang="ja-JP" sz="4400" u="sng" dirty="0" smtClean="0">
                <a:solidFill>
                  <a:srgbClr val="FF0000"/>
                </a:solidFill>
                <a:latin typeface="Arial" pitchFamily="34" charset="0"/>
                <a:cs typeface="Arial" pitchFamily="34" charset="0"/>
              </a:rPr>
              <a:t> H</a:t>
            </a:r>
            <a:r>
              <a:rPr lang="en-GB" altLang="ja-JP" sz="4400" u="sng" baseline="30000" dirty="0" smtClean="0">
                <a:solidFill>
                  <a:srgbClr val="FF0000"/>
                </a:solidFill>
                <a:latin typeface="Arial" pitchFamily="34" charset="0"/>
                <a:cs typeface="Arial" pitchFamily="34" charset="0"/>
              </a:rPr>
              <a:t>-</a:t>
            </a:r>
            <a:r>
              <a:rPr lang="en-GB" altLang="ja-JP" sz="4400" u="sng" dirty="0" smtClean="0">
                <a:solidFill>
                  <a:srgbClr val="FF0000"/>
                </a:solidFill>
                <a:latin typeface="Arial" pitchFamily="34" charset="0"/>
                <a:cs typeface="Arial" pitchFamily="34" charset="0"/>
              </a:rPr>
              <a:t> ion beam acceleration achieved.  </a:t>
            </a:r>
            <a:endParaRPr lang="en-GB" altLang="ja-JP" sz="4400" dirty="0" smtClean="0">
              <a:solidFill>
                <a:srgbClr val="FF0000"/>
              </a:solidFill>
              <a:latin typeface="Arial" pitchFamily="34" charset="0"/>
              <a:cs typeface="Arial" pitchFamily="34" charset="0"/>
            </a:endParaRPr>
          </a:p>
          <a:p>
            <a:pPr marL="182563" indent="-182563" algn="ctr"/>
            <a:r>
              <a:rPr lang="en-GB" altLang="ja-JP" sz="4400" dirty="0" smtClean="0">
                <a:solidFill>
                  <a:srgbClr val="FF0000"/>
                </a:solidFill>
                <a:latin typeface="Arial" pitchFamily="34" charset="0"/>
                <a:cs typeface="Arial" pitchFamily="34" charset="0"/>
              </a:rPr>
              <a:t>     This almost satisfies the ITER NB requirements (1 MeV, 200 A/m</a:t>
            </a:r>
            <a:r>
              <a:rPr lang="en-GB" altLang="ja-JP" sz="4400" baseline="30000" dirty="0" smtClean="0">
                <a:solidFill>
                  <a:srgbClr val="FF0000"/>
                </a:solidFill>
                <a:latin typeface="Arial" pitchFamily="34" charset="0"/>
                <a:cs typeface="Arial" pitchFamily="34" charset="0"/>
              </a:rPr>
              <a:t>2</a:t>
            </a:r>
            <a:r>
              <a:rPr lang="en-GB" altLang="ja-JP" sz="4400" dirty="0" smtClean="0">
                <a:solidFill>
                  <a:srgbClr val="FF0000"/>
                </a:solidFill>
                <a:latin typeface="Arial" pitchFamily="34" charset="0"/>
                <a:cs typeface="Arial" pitchFamily="34" charset="0"/>
              </a:rPr>
              <a:t> D</a:t>
            </a:r>
            <a:r>
              <a:rPr lang="en-GB" altLang="ja-JP" sz="4400" baseline="30000" dirty="0" smtClean="0">
                <a:solidFill>
                  <a:srgbClr val="FF0000"/>
                </a:solidFill>
                <a:latin typeface="Arial" pitchFamily="34" charset="0"/>
                <a:cs typeface="Arial" pitchFamily="34" charset="0"/>
              </a:rPr>
              <a:t>-</a:t>
            </a:r>
            <a:r>
              <a:rPr lang="en-GB" altLang="ja-JP" sz="4400" dirty="0" smtClean="0">
                <a:solidFill>
                  <a:srgbClr val="FF0000"/>
                </a:solidFill>
                <a:latin typeface="Arial" pitchFamily="34" charset="0"/>
                <a:cs typeface="Arial" pitchFamily="34" charset="0"/>
              </a:rPr>
              <a:t>). </a:t>
            </a:r>
          </a:p>
          <a:p>
            <a:pPr marL="182563" indent="-182563">
              <a:buFont typeface="Arial" charset="0"/>
              <a:buChar char="•"/>
            </a:pPr>
            <a:r>
              <a:rPr lang="en-GB" altLang="ja-JP" sz="4000" dirty="0" smtClean="0">
                <a:latin typeface="Arial" pitchFamily="34" charset="0"/>
                <a:cs typeface="Arial" pitchFamily="34" charset="0"/>
              </a:rPr>
              <a:t>EAMCC analysis has started and followings has examined:</a:t>
            </a:r>
          </a:p>
          <a:p>
            <a:pPr marL="639763" lvl="1" indent="-182563">
              <a:buFont typeface="Calibri" pitchFamily="34" charset="0"/>
              <a:buChar char="−"/>
            </a:pPr>
            <a:r>
              <a:rPr lang="en-GB" altLang="ja-JP" sz="4000" dirty="0" smtClean="0">
                <a:latin typeface="Arial" pitchFamily="34" charset="0"/>
                <a:cs typeface="Arial" pitchFamily="34" charset="0"/>
              </a:rPr>
              <a:t>Smaller aperture (f14 mm) in upstream grids (A1G and A2G) to stop electrons before acceleration to high energy,</a:t>
            </a:r>
          </a:p>
          <a:p>
            <a:pPr marL="639763" lvl="1" indent="-182563">
              <a:buFont typeface="Calibri" pitchFamily="34" charset="0"/>
              <a:buChar char="−"/>
            </a:pPr>
            <a:r>
              <a:rPr lang="en-GB" altLang="ja-JP" sz="4000" dirty="0" smtClean="0">
                <a:latin typeface="Arial" pitchFamily="34" charset="0"/>
                <a:cs typeface="Arial" pitchFamily="34" charset="0"/>
              </a:rPr>
              <a:t>Thinner grid to suppress secondary electron generation. </a:t>
            </a:r>
          </a:p>
          <a:p>
            <a:pPr marL="182563" indent="-182563">
              <a:buFont typeface="Arial" charset="0"/>
              <a:buChar char="•"/>
            </a:pPr>
            <a:r>
              <a:rPr lang="en-GB" altLang="ja-JP" sz="4000" dirty="0" smtClean="0">
                <a:latin typeface="Arial" pitchFamily="34" charset="0"/>
                <a:cs typeface="Arial" pitchFamily="34" charset="0"/>
              </a:rPr>
              <a:t>An extrapolation of EAMCC analysis shows that highest grid heat load is to be decreased to 0.84 MW in ITER, which meets the design criteria since ITER EDA (1 MW).</a:t>
            </a:r>
          </a:p>
          <a:p>
            <a:pPr marL="182563" indent="-182563">
              <a:buFont typeface="Arial" charset="0"/>
              <a:buChar char="•"/>
            </a:pPr>
            <a:r>
              <a:rPr lang="en-GB" altLang="ja-JP" sz="4000" dirty="0" smtClean="0">
                <a:latin typeface="Arial" pitchFamily="34" charset="0"/>
                <a:cs typeface="Arial" pitchFamily="34" charset="0"/>
              </a:rPr>
              <a:t>The long pulse test of the MeV accelerator will be restarted in 2013 after recovery of the MeV test facility from damages of the 3.11.</a:t>
            </a:r>
            <a:endParaRPr lang="ja-JP" altLang="en-US" sz="4000" dirty="0">
              <a:latin typeface="Arial" pitchFamily="34" charset="0"/>
              <a:cs typeface="Arial" pitchFamily="34" charset="0"/>
            </a:endParaRPr>
          </a:p>
        </p:txBody>
      </p:sp>
      <p:sp>
        <p:nvSpPr>
          <p:cNvPr id="100" name="タイトル 1"/>
          <p:cNvSpPr txBox="1">
            <a:spLocks/>
          </p:cNvSpPr>
          <p:nvPr/>
        </p:nvSpPr>
        <p:spPr>
          <a:xfrm>
            <a:off x="16274033" y="10297444"/>
            <a:ext cx="14754840" cy="1223839"/>
          </a:xfrm>
          <a:prstGeom prst="rect">
            <a:avLst/>
          </a:prstGeom>
        </p:spPr>
        <p:txBody>
          <a:bodyPr vert="horz" lIns="432054" tIns="216027" rIns="432054" bIns="216027" rtlCol="0" anchor="ctr">
            <a:normAutofit/>
          </a:bodyPr>
          <a:lstStyle/>
          <a:p>
            <a:pPr marL="0" marR="0" lvl="0" indent="0" algn="ctr" defTabSz="4320540" rtl="0" eaLnBrk="1" fontAlgn="auto" latinLnBrk="0" hangingPunct="1">
              <a:lnSpc>
                <a:spcPct val="100000"/>
              </a:lnSpc>
              <a:spcBef>
                <a:spcPct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rPr>
              <a:t>3D beam trajectory analysis</a:t>
            </a:r>
            <a:endParaRPr kumimoji="1" lang="ja-JP" altLang="en-US" sz="3600" b="1" i="0" u="none" strike="noStrike" kern="1200" cap="none" spc="0" normalizeH="0" baseline="0" noProof="0" dirty="0" smtClean="0">
              <a:ln>
                <a:noFill/>
              </a:ln>
              <a:solidFill>
                <a:srgbClr val="0000FF"/>
              </a:solidFill>
              <a:effectLst/>
              <a:uLnTx/>
              <a:uFillTx/>
              <a:latin typeface="Arial" pitchFamily="34" charset="0"/>
              <a:ea typeface="ＭＳ Ｐゴシック" pitchFamily="50" charset="-128"/>
              <a:cs typeface="Arial" pitchFamily="34" charset="0"/>
            </a:endParaRPr>
          </a:p>
        </p:txBody>
      </p:sp>
      <p:sp>
        <p:nvSpPr>
          <p:cNvPr id="108" name="正方形/長方形 107"/>
          <p:cNvSpPr/>
          <p:nvPr/>
        </p:nvSpPr>
        <p:spPr>
          <a:xfrm>
            <a:off x="22754978" y="31539804"/>
            <a:ext cx="8424711" cy="8136904"/>
          </a:xfrm>
          <a:prstGeom prst="rect">
            <a:avLst/>
          </a:prstGeom>
          <a:noFill/>
          <a:ln w="114300" cmpd="tri">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latin typeface="Arial" pitchFamily="34" charset="0"/>
              <a:cs typeface="Arial" pitchFamily="34" charset="0"/>
            </a:endParaRPr>
          </a:p>
        </p:txBody>
      </p:sp>
      <p:sp>
        <p:nvSpPr>
          <p:cNvPr id="109" name="右矢印 108"/>
          <p:cNvSpPr/>
          <p:nvPr/>
        </p:nvSpPr>
        <p:spPr>
          <a:xfrm>
            <a:off x="21386601" y="25995188"/>
            <a:ext cx="4464496" cy="720080"/>
          </a:xfrm>
          <a:prstGeom prst="rightArrow">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
          <p:cNvSpPr txBox="1">
            <a:spLocks noChangeArrowheads="1"/>
          </p:cNvSpPr>
          <p:nvPr/>
        </p:nvSpPr>
        <p:spPr bwMode="auto">
          <a:xfrm>
            <a:off x="21746641" y="24771052"/>
            <a:ext cx="3749744" cy="1200329"/>
          </a:xfrm>
          <a:prstGeom prst="rect">
            <a:avLst/>
          </a:prstGeom>
          <a:noFill/>
          <a:ln w="9525">
            <a:noFill/>
            <a:miter lim="800000"/>
            <a:headEnd/>
            <a:tailEnd/>
          </a:ln>
        </p:spPr>
        <p:txBody>
          <a:bodyPr wrap="none">
            <a:spAutoFit/>
          </a:bodyPr>
          <a:lstStyle/>
          <a:p>
            <a:pPr algn="ctr"/>
            <a:r>
              <a:rPr lang="en-US" altLang="ja-JP" sz="3600" b="0" dirty="0" smtClean="0">
                <a:latin typeface="Arial" pitchFamily="34" charset="0"/>
                <a:cs typeface="Arial" pitchFamily="34" charset="0"/>
              </a:rPr>
              <a:t>Application </a:t>
            </a:r>
          </a:p>
          <a:p>
            <a:pPr algn="ctr"/>
            <a:r>
              <a:rPr lang="en-US" altLang="ja-JP" sz="3600" b="0" dirty="0" smtClean="0">
                <a:latin typeface="Arial" pitchFamily="34" charset="0"/>
                <a:cs typeface="Arial" pitchFamily="34" charset="0"/>
              </a:rPr>
              <a:t>to the experiment</a:t>
            </a:r>
            <a:endParaRPr lang="ja-JP" altLang="en-US" sz="3600" b="0" dirty="0">
              <a:latin typeface="Arial" pitchFamily="34" charset="0"/>
              <a:cs typeface="Arial" pitchFamily="34" charset="0"/>
            </a:endParaRPr>
          </a:p>
        </p:txBody>
      </p:sp>
      <p:sp>
        <p:nvSpPr>
          <p:cNvPr id="112" name="テキスト ボックス 18"/>
          <p:cNvSpPr txBox="1">
            <a:spLocks noChangeArrowheads="1"/>
          </p:cNvSpPr>
          <p:nvPr/>
        </p:nvSpPr>
        <p:spPr bwMode="auto">
          <a:xfrm>
            <a:off x="648297" y="40540804"/>
            <a:ext cx="15567039" cy="1754326"/>
          </a:xfrm>
          <a:prstGeom prst="rect">
            <a:avLst/>
          </a:prstGeom>
          <a:solidFill>
            <a:srgbClr val="FFFF66"/>
          </a:solidFill>
          <a:ln w="9525">
            <a:solidFill>
              <a:srgbClr val="FF0000"/>
            </a:solidFill>
            <a:miter lim="800000"/>
            <a:headEnd/>
            <a:tailEnd/>
          </a:ln>
        </p:spPr>
        <p:txBody>
          <a:bodyPr wrap="square">
            <a:spAutoFit/>
          </a:bodyPr>
          <a:lstStyle/>
          <a:p>
            <a:pPr marL="284163" lvl="1" indent="-17463"/>
            <a:r>
              <a:rPr lang="en-US" altLang="ja-JP" sz="3600" b="0" dirty="0" smtClean="0">
                <a:latin typeface="Arial" pitchFamily="34" charset="0"/>
                <a:cs typeface="Arial" pitchFamily="34" charset="0"/>
              </a:rPr>
              <a:t>Maximum </a:t>
            </a:r>
            <a:r>
              <a:rPr lang="en-US" altLang="ja-JP" sz="3600" b="0" dirty="0">
                <a:latin typeface="Arial" pitchFamily="34" charset="0"/>
                <a:cs typeface="Arial" pitchFamily="34" charset="0"/>
              </a:rPr>
              <a:t>heat load is expected to be 9.8 kW on GRG. Extrapolating 9.8 kW on 15 apertures in MeV accelerator to ITER (1280 apertures), total heat load is expected to be 0.84 MW. This is below design target of 1 MW.</a:t>
            </a:r>
          </a:p>
        </p:txBody>
      </p:sp>
      <p:sp>
        <p:nvSpPr>
          <p:cNvPr id="81" name="フリーフォーム 80"/>
          <p:cNvSpPr/>
          <p:nvPr/>
        </p:nvSpPr>
        <p:spPr>
          <a:xfrm>
            <a:off x="818147" y="10250905"/>
            <a:ext cx="30848969" cy="32100253"/>
          </a:xfrm>
          <a:custGeom>
            <a:avLst/>
            <a:gdLst>
              <a:gd name="connsiteX0" fmla="*/ 0 w 30848969"/>
              <a:gd name="connsiteY0" fmla="*/ 48127 h 32100253"/>
              <a:gd name="connsiteX1" fmla="*/ 30848969 w 30848969"/>
              <a:gd name="connsiteY1" fmla="*/ 48127 h 32100253"/>
              <a:gd name="connsiteX2" fmla="*/ 30800842 w 30848969"/>
              <a:gd name="connsiteY2" fmla="*/ 32052127 h 32100253"/>
              <a:gd name="connsiteX3" fmla="*/ 15977937 w 30848969"/>
              <a:gd name="connsiteY3" fmla="*/ 32100253 h 32100253"/>
              <a:gd name="connsiteX4" fmla="*/ 16026064 w 30848969"/>
              <a:gd name="connsiteY4" fmla="*/ 21175579 h 32100253"/>
              <a:gd name="connsiteX5" fmla="*/ 144379 w 30848969"/>
              <a:gd name="connsiteY5" fmla="*/ 21223706 h 32100253"/>
              <a:gd name="connsiteX6" fmla="*/ 48127 w 30848969"/>
              <a:gd name="connsiteY6" fmla="*/ 0 h 3210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48969" h="32100253">
                <a:moveTo>
                  <a:pt x="0" y="48127"/>
                </a:moveTo>
                <a:lnTo>
                  <a:pt x="30848969" y="48127"/>
                </a:lnTo>
                <a:cubicBezTo>
                  <a:pt x="30832927" y="10716127"/>
                  <a:pt x="30816884" y="21384127"/>
                  <a:pt x="30800842" y="32052127"/>
                </a:cubicBezTo>
                <a:lnTo>
                  <a:pt x="15977937" y="32100253"/>
                </a:lnTo>
                <a:lnTo>
                  <a:pt x="16026064" y="21175579"/>
                </a:lnTo>
                <a:lnTo>
                  <a:pt x="144379" y="21223706"/>
                </a:lnTo>
                <a:lnTo>
                  <a:pt x="48127" y="0"/>
                </a:lnTo>
              </a:path>
            </a:pathLst>
          </a:custGeom>
          <a:ln w="1143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1056</Words>
  <Application>Microsoft Office PowerPoint</Application>
  <PresentationFormat>ユーザー設定</PresentationFormat>
  <Paragraphs>215</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 Acceleration of 1 MeV H- ion beams  at ITER NB relevant high current density   Takashi INOUE, M. Taniguchi, M. Kashiwagi, N. Umeda, H. Tobari, M. Dairaku,  J. Takemoto, K. Tsuchida, K. Watanabe, T. Yamanaka, A. Kojima, M. Hanada and K. Sakamoto  Japan Atomic Energy Agency (JAEA)</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Acceleration of 1 MeV H- ion beams  at ITER NB relevant high current density   Takashi INOUE, M. Taniguchi, M. Kashiwagi, N. Umeda, H. Tobari, M. Dairaku,  J. Takemoto, K. Tsuchida, K. Watanabe, T. Yamanaka, A. Kojima, M. Hanada and K. Sakamoto  Japan Atomic Energy Agency (JAEA)</dc:title>
  <dc:creator>kashi2</dc:creator>
  <cp:lastModifiedBy>INOUE</cp:lastModifiedBy>
  <cp:revision>7</cp:revision>
  <dcterms:created xsi:type="dcterms:W3CDTF">2012-09-28T03:50:00Z</dcterms:created>
  <dcterms:modified xsi:type="dcterms:W3CDTF">2012-09-29T10:57:56Z</dcterms:modified>
</cp:coreProperties>
</file>