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382" r:id="rId2"/>
    <p:sldId id="622" r:id="rId3"/>
    <p:sldId id="662" r:id="rId4"/>
    <p:sldId id="663" r:id="rId5"/>
    <p:sldId id="599" r:id="rId6"/>
    <p:sldId id="669" r:id="rId7"/>
    <p:sldId id="634" r:id="rId8"/>
    <p:sldId id="646" r:id="rId9"/>
    <p:sldId id="533" r:id="rId10"/>
    <p:sldId id="612" r:id="rId11"/>
    <p:sldId id="664" r:id="rId12"/>
    <p:sldId id="665" r:id="rId13"/>
    <p:sldId id="666" r:id="rId14"/>
    <p:sldId id="647" r:id="rId15"/>
    <p:sldId id="540" r:id="rId16"/>
    <p:sldId id="543" r:id="rId17"/>
    <p:sldId id="641" r:id="rId18"/>
    <p:sldId id="649" r:id="rId19"/>
    <p:sldId id="611" r:id="rId20"/>
    <p:sldId id="657" r:id="rId21"/>
    <p:sldId id="658" r:id="rId22"/>
    <p:sldId id="653" r:id="rId23"/>
    <p:sldId id="655" r:id="rId24"/>
    <p:sldId id="656" r:id="rId25"/>
    <p:sldId id="650" r:id="rId26"/>
    <p:sldId id="606" r:id="rId27"/>
    <p:sldId id="667" r:id="rId28"/>
    <p:sldId id="668" r:id="rId29"/>
    <p:sldId id="639" r:id="rId30"/>
    <p:sldId id="551" r:id="rId31"/>
    <p:sldId id="598" r:id="rId32"/>
    <p:sldId id="648" r:id="rId33"/>
    <p:sldId id="643" r:id="rId34"/>
    <p:sldId id="660" r:id="rId35"/>
    <p:sldId id="661" r:id="rId36"/>
  </p:sldIdLst>
  <p:sldSz cx="9906000" cy="6858000" type="A4"/>
  <p:notesSz cx="6807200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2496" autoAdjust="0"/>
  </p:normalViewPr>
  <p:slideViewPr>
    <p:cSldViewPr>
      <p:cViewPr varScale="1">
        <p:scale>
          <a:sx n="81" d="100"/>
          <a:sy n="81" d="100"/>
        </p:scale>
        <p:origin x="-90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5300"/>
          </a:xfrm>
          <a:prstGeom prst="rect">
            <a:avLst/>
          </a:prstGeom>
        </p:spPr>
        <p:txBody>
          <a:bodyPr vert="horz" lIns="92224" tIns="46112" rIns="92224" bIns="4611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3"/>
            <a:ext cx="2949787" cy="495300"/>
          </a:xfrm>
          <a:prstGeom prst="rect">
            <a:avLst/>
          </a:prstGeom>
        </p:spPr>
        <p:txBody>
          <a:bodyPr vert="horz" lIns="92224" tIns="46112" rIns="92224" bIns="46112" rtlCol="0"/>
          <a:lstStyle>
            <a:lvl1pPr algn="r">
              <a:defRPr sz="1200"/>
            </a:lvl1pPr>
          </a:lstStyle>
          <a:p>
            <a:fld id="{2D2E4D93-F2C1-495D-BC05-AA4B1523269F}" type="datetimeFigureOut">
              <a:rPr lang="ko-KR" altLang="en-US" smtClean="0"/>
              <a:pPr/>
              <a:t>2012-10-10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741363"/>
            <a:ext cx="536892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4" tIns="46112" rIns="92224" bIns="4611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05349"/>
            <a:ext cx="5445760" cy="4457700"/>
          </a:xfrm>
          <a:prstGeom prst="rect">
            <a:avLst/>
          </a:prstGeom>
        </p:spPr>
        <p:txBody>
          <a:bodyPr vert="horz" lIns="92224" tIns="46112" rIns="92224" bIns="4611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9787" cy="495300"/>
          </a:xfrm>
          <a:prstGeom prst="rect">
            <a:avLst/>
          </a:prstGeom>
        </p:spPr>
        <p:txBody>
          <a:bodyPr vert="horz" lIns="92224" tIns="46112" rIns="92224" bIns="4611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08982"/>
            <a:ext cx="2949787" cy="495300"/>
          </a:xfrm>
          <a:prstGeom prst="rect">
            <a:avLst/>
          </a:prstGeom>
        </p:spPr>
        <p:txBody>
          <a:bodyPr vert="horz" lIns="92224" tIns="46112" rIns="92224" bIns="46112" rtlCol="0" anchor="b"/>
          <a:lstStyle>
            <a:lvl1pPr algn="r">
              <a:defRPr sz="1200"/>
            </a:lvl1pPr>
          </a:lstStyle>
          <a:p>
            <a:fld id="{811AB981-E222-4061-8B35-D5FEFC6ED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CB497-24DD-45E1-9121-CD19F01F7FAE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그림 수정할 것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B981-E222-4061-8B35-D5FEFC6EDC41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906000" cy="907200"/>
          </a:xfr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-4666" y="6597352"/>
            <a:ext cx="23114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352600" y="6597352"/>
            <a:ext cx="72008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77494" y="6597352"/>
            <a:ext cx="23114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0" y="5274"/>
            <a:ext cx="9906000" cy="907200"/>
          </a:xfrm>
          <a:solidFill>
            <a:schemeClr val="accent1"/>
          </a:solidFill>
        </p:spPr>
        <p:txBody>
          <a:bodyPr lIns="198000" rIns="19800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4666" y="6597352"/>
            <a:ext cx="23114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352600" y="6597352"/>
            <a:ext cx="7200800" cy="244488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77494" y="6597352"/>
            <a:ext cx="2311400" cy="244488"/>
          </a:xfrm>
          <a:prstGeom prst="rect">
            <a:avLst/>
          </a:prstGeom>
        </p:spPr>
        <p:txBody>
          <a:bodyPr/>
          <a:lstStyle/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640632" y="6356350"/>
            <a:ext cx="6624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2375-815D-4EC4-8C7C-7F705C423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5" r:id="rId3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vboxsrv\ymjeon\wk2012\2012_IAEA-FEC\&#48156;&#54364;&#51088;&#47308;\KSTAR_ELM_RMP_5947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vboxsrv\ymjeon\wk2012\2012_IAEA-FEC\&#48156;&#54364;&#51088;&#47308;\KSTAR_ELM_RMP_5947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836712"/>
            <a:ext cx="990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35001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/>
              <a:t>ELM Control in Application of</a:t>
            </a:r>
          </a:p>
          <a:p>
            <a:pPr algn="ctr"/>
            <a:r>
              <a:rPr lang="en-US" altLang="ko-KR" sz="3600" b="1" dirty="0" smtClean="0"/>
              <a:t>Non-</a:t>
            </a:r>
            <a:r>
              <a:rPr lang="en-US" altLang="ko-KR" sz="3600" b="1" dirty="0" err="1" smtClean="0"/>
              <a:t>Axisymmetric</a:t>
            </a:r>
            <a:r>
              <a:rPr lang="en-US" altLang="ko-KR" sz="3600" b="1" dirty="0" smtClean="0"/>
              <a:t> Magnetic Perturbations</a:t>
            </a:r>
          </a:p>
          <a:p>
            <a:pPr algn="ctr"/>
            <a:r>
              <a:rPr lang="en-US" altLang="ko-KR" sz="3600" b="1" dirty="0" smtClean="0"/>
              <a:t>in KSTAR</a:t>
            </a:r>
            <a:endParaRPr lang="en-US" altLang="ko-KR" sz="3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6786" y="2864336"/>
            <a:ext cx="7572428" cy="14287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Y.M. Jeon</a:t>
            </a:r>
            <a:r>
              <a:rPr lang="en-US" altLang="ko-KR" sz="22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</a:p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J.-K. Park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S.W. Yoon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K.D. Lee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J.G. Bak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G.S. Yun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Y.U. Nam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W.H. Ko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S.G. Lee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W.C. Kim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Y.K. Oh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J.G. Kwak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K.S. Lee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H.K. Kim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H.L. Yang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and KSTAR team</a:t>
            </a:r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indent="1074738"/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National Fusion Research Institute (NFRI), Korea</a:t>
            </a:r>
          </a:p>
          <a:p>
            <a:pPr indent="1074738"/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Princeton Plasma Physics Laboratory (PPPL), USA</a:t>
            </a:r>
          </a:p>
          <a:p>
            <a:pPr indent="1074738"/>
            <a:r>
              <a:rPr lang="en-US" altLang="ko-KR" sz="1400" b="1" baseline="30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Pohang University of Science and </a:t>
            </a:r>
            <a:r>
              <a:rPr lang="en-US" altLang="ko-KR" sz="1400" b="1" dirty="0" err="1" smtClean="0">
                <a:latin typeface="맑은 고딕" pitchFamily="50" charset="-127"/>
                <a:ea typeface="맑은 고딕" pitchFamily="50" charset="-127"/>
              </a:rPr>
              <a:t>TECHnology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(POSTECH), Korea</a:t>
            </a:r>
            <a:endParaRPr lang="en-US" altLang="ko-KR" sz="1400" b="1" baseline="30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8" descr="nfri symbol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5369" y="185967"/>
            <a:ext cx="3203455" cy="3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4437112"/>
            <a:ext cx="9906000" cy="7200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2012.10.10</a:t>
            </a:r>
          </a:p>
          <a:p>
            <a:pPr algn="ctr"/>
            <a:r>
              <a:rPr lang="en-US" altLang="ko-KR" b="1" i="1" dirty="0" smtClean="0">
                <a:latin typeface="맑은 고딕" pitchFamily="50" charset="-127"/>
                <a:ea typeface="맑은 고딕" pitchFamily="50" charset="-127"/>
              </a:rPr>
              <a:t>2012 IAEA-FEC, San Diego, USA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3"/>
            <a:ext cx="9906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POSTECH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71442"/>
            <a:ext cx="1952625" cy="285750"/>
          </a:xfrm>
          <a:prstGeom prst="rect">
            <a:avLst/>
          </a:prstGeom>
        </p:spPr>
      </p:pic>
      <p:pic>
        <p:nvPicPr>
          <p:cNvPr id="13" name="그림 12" descr="PPPL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21088"/>
            <a:ext cx="1371600" cy="548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Either purely resonant or non-resonant perturbations are applicable with n=1 MPs</a:t>
            </a:r>
            <a:endParaRPr lang="ko-KR" altLang="en-US" dirty="0"/>
          </a:p>
        </p:txBody>
      </p:sp>
      <p:sp>
        <p:nvSpPr>
          <p:cNvPr id="129" name="날짜 개체 틀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47" name="슬라이드 번호 개체 틀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49" name="바닥글 개체 틀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3080792" y="952153"/>
            <a:ext cx="2482930" cy="1681213"/>
            <a:chOff x="3080792" y="1052736"/>
            <a:chExt cx="2482930" cy="1681213"/>
          </a:xfrm>
        </p:grpSpPr>
        <p:grpSp>
          <p:nvGrpSpPr>
            <p:cNvPr id="9" name="그룹 106"/>
            <p:cNvGrpSpPr/>
            <p:nvPr/>
          </p:nvGrpSpPr>
          <p:grpSpPr>
            <a:xfrm>
              <a:off x="3080792" y="1154023"/>
              <a:ext cx="2482930" cy="1579926"/>
              <a:chOff x="272480" y="1401027"/>
              <a:chExt cx="2663431" cy="169478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421112" y="171231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top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21026" y="2076433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mid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21026" y="2457547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err="1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bot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25728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10989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496250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981511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525728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010989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496250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981511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25728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010989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496250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1981511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73165" y="2699628"/>
                <a:ext cx="327057" cy="396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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1" name="직선 화살표 연결선 20"/>
              <p:cNvCxnSpPr/>
              <p:nvPr/>
            </p:nvCxnSpPr>
            <p:spPr>
              <a:xfrm>
                <a:off x="552722" y="2894477"/>
                <a:ext cx="1844432" cy="134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/>
              <p:nvPr/>
            </p:nvCxnSpPr>
            <p:spPr>
              <a:xfrm rot="5400000">
                <a:off x="-124569" y="2274022"/>
                <a:ext cx="1106330" cy="130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72480" y="1401027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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194" name="직선 화살표 연결선 193"/>
            <p:cNvCxnSpPr>
              <a:endCxn id="32" idx="2"/>
            </p:cNvCxnSpPr>
            <p:nvPr/>
          </p:nvCxnSpPr>
          <p:spPr>
            <a:xfrm>
              <a:off x="3447783" y="1367953"/>
              <a:ext cx="1427275" cy="1072001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3368824" y="1052736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0000FF"/>
                  </a:solidFill>
                  <a:sym typeface="Symbol"/>
                </a:rPr>
                <a:t>B</a:t>
              </a:r>
              <a:r>
                <a:rPr lang="en-US" altLang="ko-KR" sz="1600" b="1" baseline="-25000" dirty="0" err="1" smtClean="0">
                  <a:solidFill>
                    <a:srgbClr val="0000FF"/>
                  </a:solidFill>
                  <a:sym typeface="Symbol"/>
                </a:rPr>
                <a:t>plasma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6" name="그림 145" descr="positive_90.jpg"/>
          <p:cNvPicPr>
            <a:picLocks noChangeAspect="1"/>
          </p:cNvPicPr>
          <p:nvPr/>
        </p:nvPicPr>
        <p:blipFill>
          <a:blip r:embed="rId2" cstate="print"/>
          <a:srcRect t="11187"/>
          <a:stretch>
            <a:fillRect/>
          </a:stretch>
        </p:blipFill>
        <p:spPr>
          <a:xfrm>
            <a:off x="139181" y="1168177"/>
            <a:ext cx="2938939" cy="2286576"/>
          </a:xfrm>
          <a:prstGeom prst="rect">
            <a:avLst/>
          </a:prstGeom>
        </p:spPr>
      </p:pic>
      <p:pic>
        <p:nvPicPr>
          <p:cNvPr id="189" name="그림 188" descr="PPPL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7920" y="6296481"/>
            <a:ext cx="1371600" cy="548640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3008784" y="2843644"/>
            <a:ext cx="199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en-US" altLang="ko-KR" sz="1600" b="1" dirty="0" smtClean="0"/>
              <a:t>Purely resonant</a:t>
            </a:r>
            <a:endParaRPr lang="ko-KR" altLang="en-US" sz="1600" b="1" dirty="0"/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5313040" y="2752353"/>
            <a:ext cx="792088" cy="0"/>
          </a:xfrm>
          <a:prstGeom prst="straightConnector1">
            <a:avLst/>
          </a:prstGeom>
          <a:ln w="31750">
            <a:solidFill>
              <a:srgbClr val="FF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85048" y="2329313"/>
            <a:ext cx="84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I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P</a:t>
            </a:r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 / B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T</a:t>
            </a:r>
            <a:endParaRPr lang="ko-KR" altLang="en-US" b="1" baseline="-25000" dirty="0">
              <a:solidFill>
                <a:srgbClr val="FF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261" y="908720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n=1, +90 Phase (RMP)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Either purely resonant or non-resonant perturbations are applicable with n=1 MPs</a:t>
            </a:r>
            <a:endParaRPr lang="ko-KR" altLang="en-US" dirty="0"/>
          </a:p>
        </p:txBody>
      </p:sp>
      <p:sp>
        <p:nvSpPr>
          <p:cNvPr id="129" name="날짜 개체 틀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47" name="슬라이드 번호 개체 틀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49" name="바닥글 개체 틀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grpSp>
        <p:nvGrpSpPr>
          <p:cNvPr id="2" name="그룹 71"/>
          <p:cNvGrpSpPr/>
          <p:nvPr/>
        </p:nvGrpSpPr>
        <p:grpSpPr>
          <a:xfrm>
            <a:off x="3080792" y="952153"/>
            <a:ext cx="2482930" cy="1681213"/>
            <a:chOff x="3080792" y="1052736"/>
            <a:chExt cx="2482930" cy="1681213"/>
          </a:xfrm>
        </p:grpSpPr>
        <p:grpSp>
          <p:nvGrpSpPr>
            <p:cNvPr id="3" name="그룹 106"/>
            <p:cNvGrpSpPr/>
            <p:nvPr/>
          </p:nvGrpSpPr>
          <p:grpSpPr>
            <a:xfrm>
              <a:off x="3080792" y="1154023"/>
              <a:ext cx="2482930" cy="1579926"/>
              <a:chOff x="272480" y="1401027"/>
              <a:chExt cx="2663431" cy="169478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421112" y="171231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top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21026" y="2076433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mid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21026" y="2457547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err="1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bot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25728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10989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496250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981511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525728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010989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496250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981511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25728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010989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496250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1981511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73165" y="2699628"/>
                <a:ext cx="327057" cy="396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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1" name="직선 화살표 연결선 20"/>
              <p:cNvCxnSpPr/>
              <p:nvPr/>
            </p:nvCxnSpPr>
            <p:spPr>
              <a:xfrm>
                <a:off x="552722" y="2894477"/>
                <a:ext cx="1844432" cy="134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/>
              <p:nvPr/>
            </p:nvCxnSpPr>
            <p:spPr>
              <a:xfrm rot="5400000">
                <a:off x="-124569" y="2274022"/>
                <a:ext cx="1106330" cy="130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72480" y="1401027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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194" name="직선 화살표 연결선 193"/>
            <p:cNvCxnSpPr>
              <a:endCxn id="32" idx="2"/>
            </p:cNvCxnSpPr>
            <p:nvPr/>
          </p:nvCxnSpPr>
          <p:spPr>
            <a:xfrm>
              <a:off x="3447783" y="1367953"/>
              <a:ext cx="1427275" cy="1072001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3368824" y="1052736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0000FF"/>
                  </a:solidFill>
                  <a:sym typeface="Symbol"/>
                </a:rPr>
                <a:t>B</a:t>
              </a:r>
              <a:r>
                <a:rPr lang="en-US" altLang="ko-KR" sz="1600" b="1" baseline="-25000" dirty="0" err="1" smtClean="0">
                  <a:solidFill>
                    <a:srgbClr val="0000FF"/>
                  </a:solidFill>
                  <a:sym typeface="Symbol"/>
                </a:rPr>
                <a:t>plasma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6" name="그림 145" descr="positive_90.jpg"/>
          <p:cNvPicPr>
            <a:picLocks noChangeAspect="1"/>
          </p:cNvPicPr>
          <p:nvPr/>
        </p:nvPicPr>
        <p:blipFill>
          <a:blip r:embed="rId2" cstate="print"/>
          <a:srcRect t="11187"/>
          <a:stretch>
            <a:fillRect/>
          </a:stretch>
        </p:blipFill>
        <p:spPr>
          <a:xfrm>
            <a:off x="139181" y="1168177"/>
            <a:ext cx="2938939" cy="2286576"/>
          </a:xfrm>
          <a:prstGeom prst="rect">
            <a:avLst/>
          </a:prstGeom>
        </p:spPr>
      </p:pic>
      <p:pic>
        <p:nvPicPr>
          <p:cNvPr id="166" name="그림 165" descr="negative_90.jpg"/>
          <p:cNvPicPr>
            <a:picLocks noChangeAspect="1"/>
          </p:cNvPicPr>
          <p:nvPr/>
        </p:nvPicPr>
        <p:blipFill>
          <a:blip r:embed="rId3" cstate="print"/>
          <a:srcRect t="11083"/>
          <a:stretch>
            <a:fillRect/>
          </a:stretch>
        </p:blipFill>
        <p:spPr>
          <a:xfrm>
            <a:off x="124232" y="3760465"/>
            <a:ext cx="2947035" cy="2310864"/>
          </a:xfrm>
          <a:prstGeom prst="rect">
            <a:avLst/>
          </a:prstGeom>
        </p:spPr>
      </p:pic>
      <p:pic>
        <p:nvPicPr>
          <p:cNvPr id="189" name="그림 188" descr="PPP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7920" y="6296481"/>
            <a:ext cx="1371600" cy="548640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3008784" y="2843644"/>
            <a:ext cx="199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en-US" altLang="ko-KR" sz="1600" b="1" dirty="0" smtClean="0"/>
              <a:t>Purely resonant</a:t>
            </a:r>
            <a:endParaRPr lang="ko-KR" altLang="en-US" sz="16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3008784" y="5200625"/>
            <a:ext cx="245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itchFamily="2" charset="2"/>
              </a:rPr>
              <a:t> Purely non-resonant</a:t>
            </a:r>
            <a:endParaRPr lang="ko-KR" altLang="en-US" sz="1600" b="1" dirty="0"/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5313040" y="2752353"/>
            <a:ext cx="792088" cy="0"/>
          </a:xfrm>
          <a:prstGeom prst="straightConnector1">
            <a:avLst/>
          </a:prstGeom>
          <a:ln w="31750">
            <a:solidFill>
              <a:srgbClr val="FF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85048" y="2329313"/>
            <a:ext cx="84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I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P</a:t>
            </a:r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 / B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T</a:t>
            </a:r>
            <a:endParaRPr lang="ko-KR" altLang="en-US" b="1" baseline="-25000" dirty="0">
              <a:solidFill>
                <a:srgbClr val="FF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261" y="908720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n=1, +90 Phase (RMP)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3555" y="350634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n=1, -90 Phase</a:t>
            </a:r>
            <a:endParaRPr lang="ko-KR" altLang="en-US" sz="1600" b="1" dirty="0"/>
          </a:p>
        </p:txBody>
      </p:sp>
      <p:grpSp>
        <p:nvGrpSpPr>
          <p:cNvPr id="4" name="그룹 72"/>
          <p:cNvGrpSpPr/>
          <p:nvPr/>
        </p:nvGrpSpPr>
        <p:grpSpPr>
          <a:xfrm>
            <a:off x="3334904" y="3587874"/>
            <a:ext cx="2229921" cy="1387218"/>
            <a:chOff x="3334904" y="3789040"/>
            <a:chExt cx="2229921" cy="1387218"/>
          </a:xfrm>
        </p:grpSpPr>
        <p:grpSp>
          <p:nvGrpSpPr>
            <p:cNvPr id="6" name="그룹 108"/>
            <p:cNvGrpSpPr/>
            <p:nvPr/>
          </p:nvGrpSpPr>
          <p:grpSpPr>
            <a:xfrm>
              <a:off x="3334904" y="4129960"/>
              <a:ext cx="2229921" cy="1027235"/>
              <a:chOff x="526593" y="3758886"/>
              <a:chExt cx="2410183" cy="111027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421977" y="3785369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top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21891" y="4149492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mid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21891" y="4530606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err="1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bot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26593" y="3758886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011854" y="3758886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1497115" y="3758886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1982376" y="3758886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526593" y="452511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1011854" y="452511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497115" y="452511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1982376" y="452511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 smtClean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526593" y="4142002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1011854" y="4142002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1497115" y="4142002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1982376" y="4142002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cxnSp>
          <p:nvCxnSpPr>
            <p:cNvPr id="69" name="직선 화살표 연결선 68"/>
            <p:cNvCxnSpPr/>
            <p:nvPr/>
          </p:nvCxnSpPr>
          <p:spPr>
            <a:xfrm>
              <a:off x="3447783" y="4104257"/>
              <a:ext cx="1427275" cy="1072001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368824" y="3789040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0000FF"/>
                  </a:solidFill>
                  <a:sym typeface="Symbol"/>
                </a:rPr>
                <a:t>B</a:t>
              </a:r>
              <a:r>
                <a:rPr lang="en-US" altLang="ko-KR" sz="1600" b="1" baseline="-25000" dirty="0" err="1" smtClean="0">
                  <a:solidFill>
                    <a:srgbClr val="0000FF"/>
                  </a:solidFill>
                  <a:sym typeface="Symbol"/>
                </a:rPr>
                <a:t>plasma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Either purely resonant or non-resonant perturbations are applicable with n=1 MPs</a:t>
            </a:r>
            <a:endParaRPr lang="ko-KR" altLang="en-US" dirty="0"/>
          </a:p>
        </p:txBody>
      </p:sp>
      <p:sp>
        <p:nvSpPr>
          <p:cNvPr id="129" name="날짜 개체 틀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47" name="슬라이드 번호 개체 틀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49" name="바닥글 개체 틀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grpSp>
        <p:nvGrpSpPr>
          <p:cNvPr id="2" name="그룹 71"/>
          <p:cNvGrpSpPr/>
          <p:nvPr/>
        </p:nvGrpSpPr>
        <p:grpSpPr>
          <a:xfrm>
            <a:off x="3080792" y="952153"/>
            <a:ext cx="2482930" cy="1681213"/>
            <a:chOff x="3080792" y="1052736"/>
            <a:chExt cx="2482930" cy="1681213"/>
          </a:xfrm>
        </p:grpSpPr>
        <p:grpSp>
          <p:nvGrpSpPr>
            <p:cNvPr id="3" name="그룹 106"/>
            <p:cNvGrpSpPr/>
            <p:nvPr/>
          </p:nvGrpSpPr>
          <p:grpSpPr>
            <a:xfrm>
              <a:off x="3080792" y="1154023"/>
              <a:ext cx="2482930" cy="1579926"/>
              <a:chOff x="272480" y="1401027"/>
              <a:chExt cx="2663431" cy="169478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421112" y="171231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top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21026" y="2076433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mid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21026" y="2457547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err="1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bot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25728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10989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496250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981511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525728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010989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496250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981511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25728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010989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496250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1981511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73165" y="2699628"/>
                <a:ext cx="327057" cy="396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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1" name="직선 화살표 연결선 20"/>
              <p:cNvCxnSpPr/>
              <p:nvPr/>
            </p:nvCxnSpPr>
            <p:spPr>
              <a:xfrm>
                <a:off x="552722" y="2894477"/>
                <a:ext cx="1844432" cy="134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/>
              <p:nvPr/>
            </p:nvCxnSpPr>
            <p:spPr>
              <a:xfrm rot="5400000">
                <a:off x="-124569" y="2274022"/>
                <a:ext cx="1106330" cy="130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72480" y="1401027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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194" name="직선 화살표 연결선 193"/>
            <p:cNvCxnSpPr>
              <a:endCxn id="32" idx="2"/>
            </p:cNvCxnSpPr>
            <p:nvPr/>
          </p:nvCxnSpPr>
          <p:spPr>
            <a:xfrm>
              <a:off x="3447783" y="1367953"/>
              <a:ext cx="1427275" cy="1072001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3368824" y="1052736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0000FF"/>
                  </a:solidFill>
                  <a:sym typeface="Symbol"/>
                </a:rPr>
                <a:t>B</a:t>
              </a:r>
              <a:r>
                <a:rPr lang="en-US" altLang="ko-KR" sz="1600" b="1" baseline="-25000" dirty="0" err="1" smtClean="0">
                  <a:solidFill>
                    <a:srgbClr val="0000FF"/>
                  </a:solidFill>
                  <a:sym typeface="Symbol"/>
                </a:rPr>
                <a:t>plasma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6" name="그림 145" descr="positive_90.jpg"/>
          <p:cNvPicPr>
            <a:picLocks noChangeAspect="1"/>
          </p:cNvPicPr>
          <p:nvPr/>
        </p:nvPicPr>
        <p:blipFill>
          <a:blip r:embed="rId2" cstate="print"/>
          <a:srcRect t="11187"/>
          <a:stretch>
            <a:fillRect/>
          </a:stretch>
        </p:blipFill>
        <p:spPr>
          <a:xfrm>
            <a:off x="139181" y="1168177"/>
            <a:ext cx="2938939" cy="2286576"/>
          </a:xfrm>
          <a:prstGeom prst="rect">
            <a:avLst/>
          </a:prstGeom>
        </p:spPr>
      </p:pic>
      <p:pic>
        <p:nvPicPr>
          <p:cNvPr id="166" name="그림 165" descr="negative_90.jpg"/>
          <p:cNvPicPr>
            <a:picLocks noChangeAspect="1"/>
          </p:cNvPicPr>
          <p:nvPr/>
        </p:nvPicPr>
        <p:blipFill>
          <a:blip r:embed="rId3" cstate="print"/>
          <a:srcRect t="11083"/>
          <a:stretch>
            <a:fillRect/>
          </a:stretch>
        </p:blipFill>
        <p:spPr>
          <a:xfrm>
            <a:off x="124232" y="3760465"/>
            <a:ext cx="2947035" cy="2310864"/>
          </a:xfrm>
          <a:prstGeom prst="rect">
            <a:avLst/>
          </a:prstGeom>
        </p:spPr>
      </p:pic>
      <p:pic>
        <p:nvPicPr>
          <p:cNvPr id="189" name="그림 188" descr="PPP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7920" y="6296481"/>
            <a:ext cx="1371600" cy="548640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3008784" y="2843644"/>
            <a:ext cx="199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en-US" altLang="ko-KR" sz="1600" b="1" dirty="0" smtClean="0"/>
              <a:t>Purely resonant</a:t>
            </a:r>
            <a:endParaRPr lang="ko-KR" altLang="en-US" sz="16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3008784" y="5200625"/>
            <a:ext cx="245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itchFamily="2" charset="2"/>
              </a:rPr>
              <a:t> Purely non-resonant</a:t>
            </a:r>
            <a:endParaRPr lang="ko-KR" altLang="en-US" sz="1600" b="1" dirty="0"/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5313040" y="2752353"/>
            <a:ext cx="792088" cy="0"/>
          </a:xfrm>
          <a:prstGeom prst="straightConnector1">
            <a:avLst/>
          </a:prstGeom>
          <a:ln w="31750">
            <a:solidFill>
              <a:srgbClr val="FF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85048" y="2329313"/>
            <a:ext cx="84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I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P</a:t>
            </a:r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 / B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T</a:t>
            </a:r>
            <a:endParaRPr lang="ko-KR" altLang="en-US" b="1" baseline="-25000" dirty="0">
              <a:solidFill>
                <a:srgbClr val="FF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261" y="908720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n=1, +90 Phase (RMP)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3555" y="350634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n=1, -90 Phase</a:t>
            </a:r>
            <a:endParaRPr lang="ko-KR" altLang="en-US" sz="1600" b="1" dirty="0"/>
          </a:p>
        </p:txBody>
      </p:sp>
      <p:grpSp>
        <p:nvGrpSpPr>
          <p:cNvPr id="4" name="그룹 72"/>
          <p:cNvGrpSpPr/>
          <p:nvPr/>
        </p:nvGrpSpPr>
        <p:grpSpPr>
          <a:xfrm>
            <a:off x="3334904" y="3587874"/>
            <a:ext cx="2229921" cy="1387218"/>
            <a:chOff x="3334904" y="3789040"/>
            <a:chExt cx="2229921" cy="1387218"/>
          </a:xfrm>
        </p:grpSpPr>
        <p:grpSp>
          <p:nvGrpSpPr>
            <p:cNvPr id="6" name="그룹 108"/>
            <p:cNvGrpSpPr/>
            <p:nvPr/>
          </p:nvGrpSpPr>
          <p:grpSpPr>
            <a:xfrm>
              <a:off x="3334904" y="4129960"/>
              <a:ext cx="2229921" cy="1027235"/>
              <a:chOff x="526593" y="3758886"/>
              <a:chExt cx="2410183" cy="111027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421977" y="3785369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top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21891" y="4149492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mid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21891" y="4530606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err="1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bot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26593" y="3758886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011854" y="3758886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1497115" y="3758886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1982376" y="3758886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526593" y="452511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1011854" y="452511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497115" y="452511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1982376" y="452511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 smtClean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526593" y="4142002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1011854" y="4142002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1497115" y="4142002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1982376" y="4142002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cxnSp>
          <p:nvCxnSpPr>
            <p:cNvPr id="69" name="직선 화살표 연결선 68"/>
            <p:cNvCxnSpPr/>
            <p:nvPr/>
          </p:nvCxnSpPr>
          <p:spPr>
            <a:xfrm>
              <a:off x="3447783" y="4104257"/>
              <a:ext cx="1427275" cy="1072001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368824" y="3789040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0000FF"/>
                  </a:solidFill>
                  <a:sym typeface="Symbol"/>
                </a:rPr>
                <a:t>B</a:t>
              </a:r>
              <a:r>
                <a:rPr lang="en-US" altLang="ko-KR" sz="1600" b="1" baseline="-25000" dirty="0" err="1" smtClean="0">
                  <a:solidFill>
                    <a:srgbClr val="0000FF"/>
                  </a:solidFill>
                  <a:sym typeface="Symbol"/>
                </a:rPr>
                <a:t>plasma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그룹 87"/>
          <p:cNvGrpSpPr/>
          <p:nvPr/>
        </p:nvGrpSpPr>
        <p:grpSpPr>
          <a:xfrm>
            <a:off x="6825208" y="980728"/>
            <a:ext cx="3024336" cy="2471569"/>
            <a:chOff x="6825208" y="1034266"/>
            <a:chExt cx="3024336" cy="2471569"/>
          </a:xfrm>
        </p:grpSpPr>
        <p:pic>
          <p:nvPicPr>
            <p:cNvPr id="18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901" t="7475"/>
            <a:stretch>
              <a:fillRect/>
            </a:stretch>
          </p:blipFill>
          <p:spPr bwMode="auto">
            <a:xfrm>
              <a:off x="6825208" y="1230090"/>
              <a:ext cx="3024336" cy="227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TextBox 185"/>
            <p:cNvSpPr txBox="1"/>
            <p:nvPr/>
          </p:nvSpPr>
          <p:spPr>
            <a:xfrm>
              <a:off x="7193036" y="1285636"/>
              <a:ext cx="12314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17550"/>
              <a:r>
                <a:rPr lang="en-US" altLang="ko-KR" sz="1200" b="1" dirty="0" smtClean="0">
                  <a:latin typeface="Arial Narrow" pitchFamily="34" charset="0"/>
                </a:rPr>
                <a:t>0	</a:t>
              </a:r>
              <a:r>
                <a:rPr lang="en-US" altLang="ko-KR" b="1" dirty="0" smtClean="0">
                  <a:solidFill>
                    <a:srgbClr val="FF0000"/>
                  </a:solidFill>
                  <a:latin typeface="Arial Narrow" pitchFamily="34" charset="0"/>
                </a:rPr>
                <a:t>+90</a:t>
              </a:r>
            </a:p>
            <a:p>
              <a:pPr defTabSz="717550"/>
              <a:r>
                <a:rPr lang="en-US" altLang="ko-KR" sz="1200" b="1" dirty="0" smtClean="0">
                  <a:solidFill>
                    <a:srgbClr val="00B050"/>
                  </a:solidFill>
                  <a:latin typeface="Arial Narrow" pitchFamily="34" charset="0"/>
                </a:rPr>
                <a:t>180</a:t>
              </a:r>
              <a:r>
                <a:rPr lang="en-US" altLang="ko-KR" sz="1200" b="1" dirty="0" smtClean="0">
                  <a:latin typeface="Arial Narrow" pitchFamily="34" charset="0"/>
                </a:rPr>
                <a:t>	 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Arial Narrow" pitchFamily="34" charset="0"/>
                </a:rPr>
                <a:t>-90</a:t>
              </a:r>
            </a:p>
            <a:p>
              <a:r>
                <a:rPr lang="en-US" altLang="ko-KR" sz="1200" b="1" dirty="0" smtClean="0">
                  <a:solidFill>
                    <a:srgbClr val="FF00FF"/>
                  </a:solidFill>
                  <a:latin typeface="Arial Narrow" pitchFamily="34" charset="0"/>
                </a:rPr>
                <a:t>mid-alone</a:t>
              </a:r>
            </a:p>
          </p:txBody>
        </p:sp>
        <p:cxnSp>
          <p:nvCxnSpPr>
            <p:cNvPr id="67" name="직선 화살표 연결선 66"/>
            <p:cNvCxnSpPr/>
            <p:nvPr/>
          </p:nvCxnSpPr>
          <p:spPr>
            <a:xfrm flipH="1" flipV="1">
              <a:off x="8337376" y="1494194"/>
              <a:ext cx="504056" cy="288032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med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499989" y="1034266"/>
              <a:ext cx="181979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altLang="ko-KR" sz="1400" b="1" dirty="0" err="1" smtClean="0"/>
                <a:t>Chirikov</a:t>
              </a:r>
              <a:r>
                <a:rPr lang="en-US" altLang="ko-KR" sz="1400" b="1" dirty="0" smtClean="0"/>
                <a:t> Parameter</a:t>
              </a:r>
              <a:endParaRPr lang="ko-KR" altLang="en-US" sz="14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697416" y="2884294"/>
              <a:ext cx="96673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/>
                <a:t>(I</a:t>
              </a:r>
              <a:r>
                <a:rPr lang="en-US" altLang="ko-KR" sz="1200" b="1" baseline="-25000" dirty="0" smtClean="0"/>
                <a:t>RMP</a:t>
              </a:r>
              <a:r>
                <a:rPr lang="en-US" altLang="ko-KR" sz="1200" b="1" dirty="0" smtClean="0"/>
                <a:t>=3.6kAt)</a:t>
              </a:r>
              <a:endParaRPr lang="ko-KR" altLang="en-US" sz="12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92446" y="3244334"/>
              <a:ext cx="38952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>
                  <a:sym typeface="Symbol"/>
                </a:rPr>
                <a:t></a:t>
              </a:r>
              <a:r>
                <a:rPr lang="en-US" altLang="ko-KR" sz="1200" b="1" baseline="-25000" dirty="0" smtClean="0">
                  <a:sym typeface="Symbol"/>
                </a:rPr>
                <a:t>N</a:t>
              </a:r>
              <a:r>
                <a:rPr lang="en-US" altLang="ko-KR" sz="1200" b="1" baseline="30000" dirty="0" smtClean="0">
                  <a:sym typeface="Symbol"/>
                </a:rPr>
                <a:t>1/2</a:t>
              </a:r>
              <a:endParaRPr lang="ko-KR" altLang="en-US" sz="1200" b="1" baseline="-25000" dirty="0"/>
            </a:p>
          </p:txBody>
        </p:sp>
      </p:grpSp>
      <p:grpSp>
        <p:nvGrpSpPr>
          <p:cNvPr id="8" name="그룹 86"/>
          <p:cNvGrpSpPr/>
          <p:nvPr/>
        </p:nvGrpSpPr>
        <p:grpSpPr>
          <a:xfrm>
            <a:off x="6897216" y="3573016"/>
            <a:ext cx="2933278" cy="2347451"/>
            <a:chOff x="6897216" y="3642479"/>
            <a:chExt cx="2933278" cy="2347451"/>
          </a:xfrm>
        </p:grpSpPr>
        <p:pic>
          <p:nvPicPr>
            <p:cNvPr id="198" name="그림 197" descr="2012-10-05_162033.jpg"/>
            <p:cNvPicPr>
              <a:picLocks noChangeAspect="1"/>
            </p:cNvPicPr>
            <p:nvPr/>
          </p:nvPicPr>
          <p:blipFill>
            <a:blip r:embed="rId6" cstate="print"/>
            <a:srcRect l="5627" t="5149"/>
            <a:stretch>
              <a:fillRect/>
            </a:stretch>
          </p:blipFill>
          <p:spPr>
            <a:xfrm>
              <a:off x="6897216" y="3822378"/>
              <a:ext cx="2933278" cy="2123760"/>
            </a:xfrm>
            <a:prstGeom prst="rect">
              <a:avLst/>
            </a:prstGeom>
          </p:spPr>
        </p:pic>
        <p:sp>
          <p:nvSpPr>
            <p:cNvPr id="200" name="TextBox 199"/>
            <p:cNvSpPr txBox="1"/>
            <p:nvPr/>
          </p:nvSpPr>
          <p:spPr>
            <a:xfrm>
              <a:off x="7041232" y="3894386"/>
              <a:ext cx="23762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717550"/>
              <a:r>
                <a:rPr lang="en-US" altLang="ko-KR" sz="1200" b="1" dirty="0" smtClean="0">
                  <a:latin typeface="Arial Narrow" pitchFamily="34" charset="0"/>
                </a:rPr>
                <a:t>0   </a:t>
              </a:r>
              <a:r>
                <a:rPr lang="en-US" altLang="ko-KR" b="1" dirty="0" smtClean="0">
                  <a:solidFill>
                    <a:srgbClr val="FF0000"/>
                  </a:solidFill>
                  <a:latin typeface="Arial Narrow" pitchFamily="34" charset="0"/>
                </a:rPr>
                <a:t>+90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Arial Narrow" pitchFamily="34" charset="0"/>
                </a:rPr>
                <a:t>  </a:t>
              </a:r>
              <a:r>
                <a:rPr lang="en-US" altLang="ko-KR" sz="1200" b="1" dirty="0" smtClean="0">
                  <a:solidFill>
                    <a:srgbClr val="00B050"/>
                  </a:solidFill>
                  <a:latin typeface="Arial Narrow" pitchFamily="34" charset="0"/>
                </a:rPr>
                <a:t>180  </a:t>
              </a:r>
              <a:r>
                <a:rPr lang="en-US" altLang="ko-KR" sz="1200" b="1" dirty="0" smtClean="0">
                  <a:latin typeface="Arial Narrow" pitchFamily="34" charset="0"/>
                </a:rPr>
                <a:t> 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Arial Narrow" pitchFamily="34" charset="0"/>
                </a:rPr>
                <a:t>-90   </a:t>
              </a:r>
              <a:r>
                <a:rPr lang="en-US" altLang="ko-KR" sz="1200" b="1" dirty="0" smtClean="0">
                  <a:solidFill>
                    <a:srgbClr val="FF00FF"/>
                  </a:solidFill>
                  <a:latin typeface="Arial Narrow" pitchFamily="34" charset="0"/>
                </a:rPr>
                <a:t>mid-alone</a:t>
              </a:r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flipH="1" flipV="1">
              <a:off x="7545288" y="4221088"/>
              <a:ext cx="288032" cy="1185466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med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156390" y="3642479"/>
              <a:ext cx="250575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 anchor="b">
              <a:spAutoFit/>
            </a:bodyPr>
            <a:lstStyle/>
            <a:p>
              <a:pPr algn="ctr"/>
              <a:r>
                <a:rPr lang="en-US" altLang="ko-KR" sz="1400" b="1" dirty="0" smtClean="0"/>
                <a:t>NTV Torque Damping (1/s)</a:t>
              </a:r>
              <a:endParaRPr lang="ko-KR" altLang="en-US" sz="14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919802" y="5805264"/>
              <a:ext cx="85773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/>
                <a:t>I</a:t>
              </a:r>
              <a:r>
                <a:rPr lang="en-US" altLang="ko-KR" sz="1200" b="1" baseline="-25000" dirty="0" smtClean="0"/>
                <a:t>RMP</a:t>
              </a:r>
              <a:r>
                <a:rPr lang="en-US" altLang="ko-KR" sz="1200" b="1" dirty="0" smtClean="0"/>
                <a:t>=3.6kAt</a:t>
              </a:r>
              <a:endParaRPr lang="ko-KR" altLang="en-US" sz="12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63871" y="5805264"/>
              <a:ext cx="38952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>
                  <a:sym typeface="Symbol"/>
                </a:rPr>
                <a:t></a:t>
              </a:r>
              <a:r>
                <a:rPr lang="en-US" altLang="ko-KR" sz="1200" b="1" baseline="-25000" dirty="0" smtClean="0">
                  <a:sym typeface="Symbol"/>
                </a:rPr>
                <a:t>N</a:t>
              </a:r>
              <a:r>
                <a:rPr lang="en-US" altLang="ko-KR" sz="1200" b="1" baseline="30000" dirty="0" smtClean="0">
                  <a:sym typeface="Symbol"/>
                </a:rPr>
                <a:t>1/2</a:t>
              </a:r>
              <a:endParaRPr lang="ko-KR" altLang="en-US" sz="1200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Either purely resonant or non-resonant perturbations are applicable with n=1 MPs</a:t>
            </a:r>
            <a:endParaRPr lang="ko-KR" altLang="en-US" dirty="0"/>
          </a:p>
        </p:txBody>
      </p:sp>
      <p:sp>
        <p:nvSpPr>
          <p:cNvPr id="129" name="날짜 개체 틀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47" name="슬라이드 번호 개체 틀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49" name="바닥글 개체 틀 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grpSp>
        <p:nvGrpSpPr>
          <p:cNvPr id="2" name="그룹 71"/>
          <p:cNvGrpSpPr/>
          <p:nvPr/>
        </p:nvGrpSpPr>
        <p:grpSpPr>
          <a:xfrm>
            <a:off x="3080792" y="952153"/>
            <a:ext cx="2482930" cy="1681213"/>
            <a:chOff x="3080792" y="1052736"/>
            <a:chExt cx="2482930" cy="1681213"/>
          </a:xfrm>
        </p:grpSpPr>
        <p:grpSp>
          <p:nvGrpSpPr>
            <p:cNvPr id="3" name="그룹 106"/>
            <p:cNvGrpSpPr/>
            <p:nvPr/>
          </p:nvGrpSpPr>
          <p:grpSpPr>
            <a:xfrm>
              <a:off x="3080792" y="1154023"/>
              <a:ext cx="2482930" cy="1579926"/>
              <a:chOff x="272480" y="1401027"/>
              <a:chExt cx="2663431" cy="169478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421112" y="171231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top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21026" y="2076433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mid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21026" y="2457547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err="1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bot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25728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10989" y="168582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496250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981511" y="168582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525728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010989" y="2452058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496250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981511" y="2452058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25728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010989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496250" y="2068943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1981511" y="2068943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73165" y="2699628"/>
                <a:ext cx="327057" cy="396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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1" name="직선 화살표 연결선 20"/>
              <p:cNvCxnSpPr/>
              <p:nvPr/>
            </p:nvCxnSpPr>
            <p:spPr>
              <a:xfrm>
                <a:off x="552722" y="2894477"/>
                <a:ext cx="1844432" cy="134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/>
              <p:nvPr/>
            </p:nvCxnSpPr>
            <p:spPr>
              <a:xfrm rot="5400000">
                <a:off x="-124569" y="2274022"/>
                <a:ext cx="1106330" cy="130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72480" y="1401027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rgbClr val="00B050"/>
                    </a:solidFill>
                    <a:sym typeface="Symbol"/>
                  </a:rPr>
                  <a:t></a:t>
                </a:r>
                <a:endParaRPr lang="ko-KR" altLang="en-US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194" name="직선 화살표 연결선 193"/>
            <p:cNvCxnSpPr>
              <a:endCxn id="32" idx="2"/>
            </p:cNvCxnSpPr>
            <p:nvPr/>
          </p:nvCxnSpPr>
          <p:spPr>
            <a:xfrm>
              <a:off x="3447783" y="1367953"/>
              <a:ext cx="1427275" cy="1072001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3368824" y="1052736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0000FF"/>
                  </a:solidFill>
                  <a:sym typeface="Symbol"/>
                </a:rPr>
                <a:t>B</a:t>
              </a:r>
              <a:r>
                <a:rPr lang="en-US" altLang="ko-KR" sz="1600" b="1" baseline="-25000" dirty="0" err="1" smtClean="0">
                  <a:solidFill>
                    <a:srgbClr val="0000FF"/>
                  </a:solidFill>
                  <a:sym typeface="Symbol"/>
                </a:rPr>
                <a:t>plasma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6" name="그림 145" descr="positive_90.jpg"/>
          <p:cNvPicPr>
            <a:picLocks noChangeAspect="1"/>
          </p:cNvPicPr>
          <p:nvPr/>
        </p:nvPicPr>
        <p:blipFill>
          <a:blip r:embed="rId2" cstate="print"/>
          <a:srcRect t="11187"/>
          <a:stretch>
            <a:fillRect/>
          </a:stretch>
        </p:blipFill>
        <p:spPr>
          <a:xfrm>
            <a:off x="139181" y="1168177"/>
            <a:ext cx="2938939" cy="2286576"/>
          </a:xfrm>
          <a:prstGeom prst="rect">
            <a:avLst/>
          </a:prstGeom>
        </p:spPr>
      </p:pic>
      <p:pic>
        <p:nvPicPr>
          <p:cNvPr id="166" name="그림 165" descr="negative_90.jpg"/>
          <p:cNvPicPr>
            <a:picLocks noChangeAspect="1"/>
          </p:cNvPicPr>
          <p:nvPr/>
        </p:nvPicPr>
        <p:blipFill>
          <a:blip r:embed="rId3" cstate="print"/>
          <a:srcRect t="11083"/>
          <a:stretch>
            <a:fillRect/>
          </a:stretch>
        </p:blipFill>
        <p:spPr>
          <a:xfrm>
            <a:off x="124232" y="3760465"/>
            <a:ext cx="2947035" cy="2310864"/>
          </a:xfrm>
          <a:prstGeom prst="rect">
            <a:avLst/>
          </a:prstGeom>
        </p:spPr>
      </p:pic>
      <p:pic>
        <p:nvPicPr>
          <p:cNvPr id="189" name="그림 188" descr="PPP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7920" y="6296481"/>
            <a:ext cx="1371600" cy="548640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3008784" y="2843644"/>
            <a:ext cx="199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itchFamily="2" charset="2"/>
              </a:rPr>
              <a:t> </a:t>
            </a:r>
            <a:r>
              <a:rPr lang="en-US" altLang="ko-KR" sz="1600" b="1" dirty="0" smtClean="0"/>
              <a:t>Purely resonant</a:t>
            </a:r>
            <a:endParaRPr lang="ko-KR" altLang="en-US" sz="16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3008784" y="5200625"/>
            <a:ext cx="2454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ym typeface="Wingdings" pitchFamily="2" charset="2"/>
              </a:rPr>
              <a:t> Purely non-resonant</a:t>
            </a:r>
            <a:endParaRPr lang="ko-KR" altLang="en-US" sz="1600" b="1" dirty="0"/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5313040" y="2752353"/>
            <a:ext cx="792088" cy="0"/>
          </a:xfrm>
          <a:prstGeom prst="straightConnector1">
            <a:avLst/>
          </a:prstGeom>
          <a:ln w="31750">
            <a:solidFill>
              <a:srgbClr val="FF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85048" y="2329313"/>
            <a:ext cx="84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I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P</a:t>
            </a:r>
            <a:r>
              <a:rPr lang="en-US" altLang="ko-KR" b="1" dirty="0" smtClean="0">
                <a:solidFill>
                  <a:srgbClr val="FF00FF"/>
                </a:solidFill>
                <a:sym typeface="Symbol"/>
              </a:rPr>
              <a:t> / B</a:t>
            </a:r>
            <a:r>
              <a:rPr lang="en-US" altLang="ko-KR" b="1" baseline="-25000" dirty="0" smtClean="0">
                <a:solidFill>
                  <a:srgbClr val="FF00FF"/>
                </a:solidFill>
                <a:sym typeface="Symbol"/>
              </a:rPr>
              <a:t>T</a:t>
            </a:r>
            <a:endParaRPr lang="ko-KR" altLang="en-US" b="1" baseline="-25000" dirty="0">
              <a:solidFill>
                <a:srgbClr val="FF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261" y="908720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n=1, +90 Phase (RMP)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3555" y="350634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n=1, -90 Phase</a:t>
            </a:r>
            <a:endParaRPr lang="ko-KR" altLang="en-US" sz="1600" b="1" dirty="0"/>
          </a:p>
        </p:txBody>
      </p:sp>
      <p:grpSp>
        <p:nvGrpSpPr>
          <p:cNvPr id="4" name="그룹 72"/>
          <p:cNvGrpSpPr/>
          <p:nvPr/>
        </p:nvGrpSpPr>
        <p:grpSpPr>
          <a:xfrm>
            <a:off x="3334904" y="3587874"/>
            <a:ext cx="2229921" cy="1387218"/>
            <a:chOff x="3334904" y="3789040"/>
            <a:chExt cx="2229921" cy="1387218"/>
          </a:xfrm>
        </p:grpSpPr>
        <p:grpSp>
          <p:nvGrpSpPr>
            <p:cNvPr id="6" name="그룹 108"/>
            <p:cNvGrpSpPr/>
            <p:nvPr/>
          </p:nvGrpSpPr>
          <p:grpSpPr>
            <a:xfrm>
              <a:off x="3334904" y="4129960"/>
              <a:ext cx="2229921" cy="1027235"/>
              <a:chOff x="526593" y="3758886"/>
              <a:chExt cx="2410183" cy="111027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421977" y="3785369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top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21891" y="4149492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mid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21891" y="4530606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err="1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bot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26593" y="3758886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011854" y="3758886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1497115" y="3758886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1982376" y="3758886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526593" y="452511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1011854" y="4525117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497115" y="452511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1982376" y="4525117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 smtClean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526593" y="4142002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1011854" y="4142002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1497115" y="4142002"/>
                <a:ext cx="431343" cy="3283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+</a:t>
                </a:r>
                <a:endParaRPr lang="ko-KR" altLang="en-US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1982376" y="4142002"/>
                <a:ext cx="431343" cy="3283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</a:t>
                </a:r>
                <a:endParaRPr lang="ko-KR" altLang="en-US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cxnSp>
          <p:nvCxnSpPr>
            <p:cNvPr id="69" name="직선 화살표 연결선 68"/>
            <p:cNvCxnSpPr/>
            <p:nvPr/>
          </p:nvCxnSpPr>
          <p:spPr>
            <a:xfrm>
              <a:off x="3447783" y="4104257"/>
              <a:ext cx="1427275" cy="1072001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368824" y="3789040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0000FF"/>
                  </a:solidFill>
                  <a:sym typeface="Symbol"/>
                </a:rPr>
                <a:t>B</a:t>
              </a:r>
              <a:r>
                <a:rPr lang="en-US" altLang="ko-KR" sz="1600" b="1" baseline="-25000" dirty="0" err="1" smtClean="0">
                  <a:solidFill>
                    <a:srgbClr val="0000FF"/>
                  </a:solidFill>
                  <a:sym typeface="Symbol"/>
                </a:rPr>
                <a:t>plasma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182452" y="5877272"/>
            <a:ext cx="4680978" cy="6810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</a:rPr>
              <a:t>“n=1 RMP” </a:t>
            </a: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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 “n=1, +90 phase”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  <a:sym typeface="Wingdings" pitchFamily="2" charset="2"/>
              </a:rPr>
              <a:t>(largest </a:t>
            </a:r>
            <a:r>
              <a:rPr lang="en-US" altLang="ko-KR" sz="1600" b="1" dirty="0" err="1" smtClean="0">
                <a:solidFill>
                  <a:srgbClr val="0000FF"/>
                </a:solidFill>
                <a:sym typeface="Wingdings" pitchFamily="2" charset="2"/>
              </a:rPr>
              <a:t>stochasticity</a:t>
            </a:r>
            <a:r>
              <a:rPr lang="en-US" altLang="ko-KR" sz="1600" b="1" dirty="0" smtClean="0">
                <a:solidFill>
                  <a:srgbClr val="0000FF"/>
                </a:solidFill>
                <a:sym typeface="Wingdings" pitchFamily="2" charset="2"/>
              </a:rPr>
              <a:t> + lowest NTV damping)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grpSp>
        <p:nvGrpSpPr>
          <p:cNvPr id="7" name="그룹 87"/>
          <p:cNvGrpSpPr/>
          <p:nvPr/>
        </p:nvGrpSpPr>
        <p:grpSpPr>
          <a:xfrm>
            <a:off x="6825208" y="980728"/>
            <a:ext cx="3024336" cy="2471569"/>
            <a:chOff x="6825208" y="1034266"/>
            <a:chExt cx="3024336" cy="2471569"/>
          </a:xfrm>
        </p:grpSpPr>
        <p:pic>
          <p:nvPicPr>
            <p:cNvPr id="18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901" t="7475"/>
            <a:stretch>
              <a:fillRect/>
            </a:stretch>
          </p:blipFill>
          <p:spPr bwMode="auto">
            <a:xfrm>
              <a:off x="6825208" y="1230090"/>
              <a:ext cx="3024336" cy="227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TextBox 185"/>
            <p:cNvSpPr txBox="1"/>
            <p:nvPr/>
          </p:nvSpPr>
          <p:spPr>
            <a:xfrm>
              <a:off x="7193036" y="1285636"/>
              <a:ext cx="12314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17550"/>
              <a:r>
                <a:rPr lang="en-US" altLang="ko-KR" sz="1200" b="1" dirty="0" smtClean="0">
                  <a:latin typeface="Arial Narrow" pitchFamily="34" charset="0"/>
                </a:rPr>
                <a:t>0	</a:t>
              </a:r>
              <a:r>
                <a:rPr lang="en-US" altLang="ko-KR" b="1" dirty="0" smtClean="0">
                  <a:solidFill>
                    <a:srgbClr val="FF0000"/>
                  </a:solidFill>
                  <a:latin typeface="Arial Narrow" pitchFamily="34" charset="0"/>
                </a:rPr>
                <a:t>+90</a:t>
              </a:r>
            </a:p>
            <a:p>
              <a:pPr defTabSz="717550"/>
              <a:r>
                <a:rPr lang="en-US" altLang="ko-KR" sz="1200" b="1" dirty="0" smtClean="0">
                  <a:solidFill>
                    <a:srgbClr val="00B050"/>
                  </a:solidFill>
                  <a:latin typeface="Arial Narrow" pitchFamily="34" charset="0"/>
                </a:rPr>
                <a:t>180</a:t>
              </a:r>
              <a:r>
                <a:rPr lang="en-US" altLang="ko-KR" sz="1200" b="1" dirty="0" smtClean="0">
                  <a:latin typeface="Arial Narrow" pitchFamily="34" charset="0"/>
                </a:rPr>
                <a:t>	 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Arial Narrow" pitchFamily="34" charset="0"/>
                </a:rPr>
                <a:t>-90</a:t>
              </a:r>
            </a:p>
            <a:p>
              <a:r>
                <a:rPr lang="en-US" altLang="ko-KR" sz="1200" b="1" dirty="0" smtClean="0">
                  <a:solidFill>
                    <a:srgbClr val="FF00FF"/>
                  </a:solidFill>
                  <a:latin typeface="Arial Narrow" pitchFamily="34" charset="0"/>
                </a:rPr>
                <a:t>mid-alone</a:t>
              </a:r>
            </a:p>
          </p:txBody>
        </p:sp>
        <p:cxnSp>
          <p:nvCxnSpPr>
            <p:cNvPr id="67" name="직선 화살표 연결선 66"/>
            <p:cNvCxnSpPr/>
            <p:nvPr/>
          </p:nvCxnSpPr>
          <p:spPr>
            <a:xfrm flipH="1" flipV="1">
              <a:off x="8337376" y="1494194"/>
              <a:ext cx="504056" cy="288032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med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499989" y="1034266"/>
              <a:ext cx="181979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altLang="ko-KR" sz="1400" b="1" dirty="0" err="1" smtClean="0"/>
                <a:t>Chirikov</a:t>
              </a:r>
              <a:r>
                <a:rPr lang="en-US" altLang="ko-KR" sz="1400" b="1" dirty="0" smtClean="0"/>
                <a:t> Parameter</a:t>
              </a:r>
              <a:endParaRPr lang="ko-KR" altLang="en-US" sz="14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697416" y="2884294"/>
              <a:ext cx="96673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/>
                <a:t>(I</a:t>
              </a:r>
              <a:r>
                <a:rPr lang="en-US" altLang="ko-KR" sz="1200" b="1" baseline="-25000" dirty="0" smtClean="0"/>
                <a:t>RMP</a:t>
              </a:r>
              <a:r>
                <a:rPr lang="en-US" altLang="ko-KR" sz="1200" b="1" dirty="0" smtClean="0"/>
                <a:t>=3.6kAt)</a:t>
              </a:r>
              <a:endParaRPr lang="ko-KR" altLang="en-US" sz="12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92446" y="3244334"/>
              <a:ext cx="38952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>
                  <a:sym typeface="Symbol"/>
                </a:rPr>
                <a:t></a:t>
              </a:r>
              <a:r>
                <a:rPr lang="en-US" altLang="ko-KR" sz="1200" b="1" baseline="-25000" dirty="0" smtClean="0">
                  <a:sym typeface="Symbol"/>
                </a:rPr>
                <a:t>N</a:t>
              </a:r>
              <a:r>
                <a:rPr lang="en-US" altLang="ko-KR" sz="1200" b="1" baseline="30000" dirty="0" smtClean="0">
                  <a:sym typeface="Symbol"/>
                </a:rPr>
                <a:t>1/2</a:t>
              </a:r>
              <a:endParaRPr lang="ko-KR" altLang="en-US" sz="1200" b="1" baseline="-25000" dirty="0"/>
            </a:p>
          </p:txBody>
        </p:sp>
      </p:grpSp>
      <p:grpSp>
        <p:nvGrpSpPr>
          <p:cNvPr id="8" name="그룹 86"/>
          <p:cNvGrpSpPr/>
          <p:nvPr/>
        </p:nvGrpSpPr>
        <p:grpSpPr>
          <a:xfrm>
            <a:off x="6897216" y="3573016"/>
            <a:ext cx="2933278" cy="2347451"/>
            <a:chOff x="6897216" y="3642479"/>
            <a:chExt cx="2933278" cy="2347451"/>
          </a:xfrm>
        </p:grpSpPr>
        <p:pic>
          <p:nvPicPr>
            <p:cNvPr id="198" name="그림 197" descr="2012-10-05_162033.jpg"/>
            <p:cNvPicPr>
              <a:picLocks noChangeAspect="1"/>
            </p:cNvPicPr>
            <p:nvPr/>
          </p:nvPicPr>
          <p:blipFill>
            <a:blip r:embed="rId6" cstate="print"/>
            <a:srcRect l="5627" t="5149"/>
            <a:stretch>
              <a:fillRect/>
            </a:stretch>
          </p:blipFill>
          <p:spPr>
            <a:xfrm>
              <a:off x="6897216" y="3822378"/>
              <a:ext cx="2933278" cy="2123760"/>
            </a:xfrm>
            <a:prstGeom prst="rect">
              <a:avLst/>
            </a:prstGeom>
          </p:spPr>
        </p:pic>
        <p:sp>
          <p:nvSpPr>
            <p:cNvPr id="200" name="TextBox 199"/>
            <p:cNvSpPr txBox="1"/>
            <p:nvPr/>
          </p:nvSpPr>
          <p:spPr>
            <a:xfrm>
              <a:off x="7041232" y="3894386"/>
              <a:ext cx="23762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717550"/>
              <a:r>
                <a:rPr lang="en-US" altLang="ko-KR" sz="1200" b="1" dirty="0" smtClean="0">
                  <a:latin typeface="Arial Narrow" pitchFamily="34" charset="0"/>
                </a:rPr>
                <a:t>0   </a:t>
              </a:r>
              <a:r>
                <a:rPr lang="en-US" altLang="ko-KR" b="1" dirty="0" smtClean="0">
                  <a:solidFill>
                    <a:srgbClr val="FF0000"/>
                  </a:solidFill>
                  <a:latin typeface="Arial Narrow" pitchFamily="34" charset="0"/>
                </a:rPr>
                <a:t>+90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Arial Narrow" pitchFamily="34" charset="0"/>
                </a:rPr>
                <a:t>  </a:t>
              </a:r>
              <a:r>
                <a:rPr lang="en-US" altLang="ko-KR" sz="1200" b="1" dirty="0" smtClean="0">
                  <a:solidFill>
                    <a:srgbClr val="00B050"/>
                  </a:solidFill>
                  <a:latin typeface="Arial Narrow" pitchFamily="34" charset="0"/>
                </a:rPr>
                <a:t>180  </a:t>
              </a:r>
              <a:r>
                <a:rPr lang="en-US" altLang="ko-KR" sz="1200" b="1" dirty="0" smtClean="0">
                  <a:latin typeface="Arial Narrow" pitchFamily="34" charset="0"/>
                </a:rPr>
                <a:t> 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Arial Narrow" pitchFamily="34" charset="0"/>
                </a:rPr>
                <a:t>-90   </a:t>
              </a:r>
              <a:r>
                <a:rPr lang="en-US" altLang="ko-KR" sz="1200" b="1" dirty="0" smtClean="0">
                  <a:solidFill>
                    <a:srgbClr val="FF00FF"/>
                  </a:solidFill>
                  <a:latin typeface="Arial Narrow" pitchFamily="34" charset="0"/>
                </a:rPr>
                <a:t>mid-alone</a:t>
              </a:r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flipH="1" flipV="1">
              <a:off x="7545288" y="4221088"/>
              <a:ext cx="288032" cy="1185466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med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156390" y="3642479"/>
              <a:ext cx="250575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 anchor="b">
              <a:spAutoFit/>
            </a:bodyPr>
            <a:lstStyle/>
            <a:p>
              <a:pPr algn="ctr"/>
              <a:r>
                <a:rPr lang="en-US" altLang="ko-KR" sz="1400" b="1" dirty="0" smtClean="0"/>
                <a:t>NTV Torque Damping (1/s)</a:t>
              </a:r>
              <a:endParaRPr lang="ko-KR" altLang="en-US" sz="14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919802" y="5805264"/>
              <a:ext cx="85773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/>
                <a:t>I</a:t>
              </a:r>
              <a:r>
                <a:rPr lang="en-US" altLang="ko-KR" sz="1200" b="1" baseline="-25000" dirty="0" smtClean="0"/>
                <a:t>RMP</a:t>
              </a:r>
              <a:r>
                <a:rPr lang="en-US" altLang="ko-KR" sz="1200" b="1" dirty="0" smtClean="0"/>
                <a:t>=3.6kAt</a:t>
              </a:r>
              <a:endParaRPr lang="ko-KR" altLang="en-US" sz="12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63871" y="5805264"/>
              <a:ext cx="38952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200" b="1" dirty="0" smtClean="0">
                  <a:sym typeface="Symbol"/>
                </a:rPr>
                <a:t></a:t>
              </a:r>
              <a:r>
                <a:rPr lang="en-US" altLang="ko-KR" sz="1200" b="1" baseline="-25000" dirty="0" smtClean="0">
                  <a:sym typeface="Symbol"/>
                </a:rPr>
                <a:t>N</a:t>
              </a:r>
              <a:r>
                <a:rPr lang="en-US" altLang="ko-KR" sz="1200" b="1" baseline="30000" dirty="0" smtClean="0">
                  <a:sym typeface="Symbol"/>
                </a:rPr>
                <a:t>1/2</a:t>
              </a:r>
              <a:endParaRPr lang="ko-KR" altLang="en-US" sz="1200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400" dirty="0" smtClean="0"/>
              <a:t>Outline</a:t>
            </a:r>
            <a:endParaRPr lang="ko-KR" altLang="en-US" sz="34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848544" y="1280949"/>
            <a:ext cx="8625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Unique features of KSTAR RMP 3D field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2. Characteristics of ELM-suppressed RMP discharge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Altered Te pedestal dynamics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Broadband change of magnetic fluctuation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9816"/>
            <a:ext cx="544068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300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ELMs Suppressed For the First Time by n=1 RMP</a:t>
            </a:r>
            <a:endParaRPr lang="ko-KR" alt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5601072" y="2439466"/>
            <a:ext cx="430492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Two-phase ELM response</a:t>
            </a:r>
            <a:endParaRPr lang="en-US" altLang="ko-KR" dirty="0" smtClean="0">
              <a:solidFill>
                <a:srgbClr val="0000FF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531813" indent="-173038">
              <a:buFontTx/>
              <a:buChar char="-"/>
            </a:pPr>
            <a:r>
              <a:rPr lang="en-US" altLang="ko-KR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ELMs suppressed after initial intensification</a:t>
            </a:r>
          </a:p>
          <a:p>
            <a:pPr marL="531813" indent="-173038"/>
            <a:endParaRPr lang="en-US" altLang="ko-KR" b="1" i="0" dirty="0" smtClean="0">
              <a:latin typeface="Arial" pitchFamily="34" charset="0"/>
              <a:ea typeface="굴림" charset="-127"/>
              <a:cs typeface="Arial" pitchFamily="34" charset="0"/>
              <a:sym typeface="Symbol" pitchFamily="18" charset="2"/>
            </a:endParaRPr>
          </a:p>
          <a:p>
            <a:pPr marL="182563" indent="-182563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Gradual increase of density 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when ELMs suppressed</a:t>
            </a:r>
          </a:p>
          <a:p>
            <a:pPr marL="182563" indent="-182563">
              <a:buFont typeface="Arial" pitchFamily="34" charset="0"/>
              <a:buChar char="•"/>
            </a:pPr>
            <a:endParaRPr lang="en-US" altLang="ko-KR" b="1" i="0" dirty="0" smtClean="0">
              <a:latin typeface="Arial" pitchFamily="34" charset="0"/>
              <a:ea typeface="굴림" charset="-127"/>
              <a:cs typeface="Arial" pitchFamily="34" charset="0"/>
              <a:sym typeface="Symbol" pitchFamily="18" charset="2"/>
            </a:endParaRPr>
          </a:p>
          <a:p>
            <a:pPr marL="182563" indent="-182563"/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Small degradations (&lt;10%)</a:t>
            </a:r>
            <a:endParaRPr lang="en-US" altLang="ko-KR" b="1" i="0" dirty="0" smtClean="0">
              <a:latin typeface="Arial" pitchFamily="34" charset="0"/>
              <a:ea typeface="굴림" charset="-127"/>
              <a:cs typeface="Arial" pitchFamily="34" charset="0"/>
              <a:sym typeface="Symbol" pitchFamily="18" charset="2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ko-KR" b="1" dirty="0" smtClean="0">
              <a:latin typeface="Arial" pitchFamily="34" charset="0"/>
              <a:ea typeface="굴림" charset="-127"/>
              <a:cs typeface="Arial" pitchFamily="34" charset="0"/>
              <a:sym typeface="Symbol" pitchFamily="18" charset="2"/>
            </a:endParaRPr>
          </a:p>
          <a:p>
            <a:pPr marL="182563" indent="-182563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Less sensitive q</a:t>
            </a:r>
            <a:r>
              <a:rPr lang="en-US" altLang="ko-KR" b="1" baseline="-25000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95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 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window (q</a:t>
            </a:r>
            <a:r>
              <a:rPr lang="en-US" altLang="ko-KR" b="1" baseline="-25000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95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&gt;0.5)</a:t>
            </a:r>
          </a:p>
          <a:p>
            <a:pPr marL="182563" indent="-182563">
              <a:buFont typeface="Arial" pitchFamily="34" charset="0"/>
              <a:buChar char="•"/>
            </a:pPr>
            <a:endParaRPr lang="en-US" altLang="ko-KR" b="1" dirty="0" smtClean="0">
              <a:latin typeface="Arial" pitchFamily="34" charset="0"/>
              <a:ea typeface="굴림" charset="-127"/>
              <a:cs typeface="Arial" pitchFamily="34" charset="0"/>
              <a:sym typeface="Symbol"/>
            </a:endParaRPr>
          </a:p>
          <a:p>
            <a:pPr marL="182563" indent="-182563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I</a:t>
            </a:r>
            <a:r>
              <a:rPr lang="en-US" altLang="ko-KR" b="1" baseline="-25000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RMP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 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 1.50 kA/t for full suppression</a:t>
            </a:r>
            <a:endParaRPr lang="en-US" altLang="ko-KR" b="1" dirty="0" smtClean="0">
              <a:latin typeface="Arial" pitchFamily="34" charset="0"/>
              <a:ea typeface="굴림" charset="-127"/>
              <a:cs typeface="Arial" pitchFamily="34" charset="0"/>
              <a:sym typeface="Symbol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5673080" y="1268760"/>
            <a:ext cx="3816424" cy="81724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q</a:t>
            </a:r>
            <a:r>
              <a:rPr lang="en-US" altLang="ko-KR" sz="1400" b="1" baseline="-25000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95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	=6~8  (</a:t>
            </a:r>
            <a:r>
              <a:rPr lang="en-US" altLang="ko-KR" sz="1400" b="1" dirty="0" err="1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I</a:t>
            </a:r>
            <a:r>
              <a:rPr lang="en-US" altLang="ko-KR" sz="1400" b="1" baseline="-25000" dirty="0" err="1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p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=0.6MA and B</a:t>
            </a:r>
            <a:r>
              <a:rPr lang="en-US" altLang="ko-KR" sz="1400" b="1" baseline="-25000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T</a:t>
            </a: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  <a:sym typeface="Symbol" pitchFamily="18" charset="2"/>
              </a:rPr>
              <a:t>=2T)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ko-KR" sz="1400" b="1" i="0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</a:t>
            </a:r>
            <a:r>
              <a:rPr lang="en-US" altLang="ko-KR" sz="1400" b="1" i="0" baseline="30000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*</a:t>
            </a:r>
            <a:r>
              <a:rPr lang="en-US" altLang="ko-KR" sz="1400" b="1" i="0" baseline="-25000" dirty="0" err="1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e,ped</a:t>
            </a:r>
            <a:r>
              <a:rPr lang="en-US" altLang="ko-KR" sz="1400" b="1" i="0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	=0.5~1.0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near DN shape: 1.9&lt;&lt;2.0, 0.6&lt;&lt;0.8</a:t>
            </a:r>
            <a:endParaRPr lang="en-US" altLang="ko-KR" sz="1400" b="1" i="0" dirty="0" smtClean="0">
              <a:latin typeface="Arial" pitchFamily="34" charset="0"/>
              <a:ea typeface="굴림" charset="-127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ELMs can be intensified by mid-FEC alone</a:t>
            </a:r>
            <a:endParaRPr lang="ko-KR" altLang="en-US" dirty="0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457056" y="3568948"/>
            <a:ext cx="4448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i="0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ELMs were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entirely </a:t>
            </a:r>
            <a:r>
              <a:rPr lang="en-US" altLang="ko-KR" b="1" i="0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intensified </a:t>
            </a:r>
            <a:r>
              <a:rPr lang="en-US" altLang="ko-KR" b="1" i="0" dirty="0" smtClean="0">
                <a:latin typeface="Arial" pitchFamily="34" charset="0"/>
                <a:ea typeface="굴림" charset="-127"/>
                <a:cs typeface="Arial" pitchFamily="34" charset="0"/>
              </a:rPr>
              <a:t>by applying mid-FEC coil alone</a:t>
            </a:r>
          </a:p>
          <a:p>
            <a:endParaRPr lang="en-US" altLang="ko-KR" b="1" dirty="0" smtClean="0">
              <a:latin typeface="Arial" pitchFamily="34" charset="0"/>
              <a:ea typeface="굴림" charset="-127"/>
              <a:cs typeface="Arial" pitchFamily="34" charset="0"/>
              <a:sym typeface="Wingdings" pitchFamily="2" charset="2"/>
            </a:endParaRPr>
          </a:p>
          <a:p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rPr>
              <a:t>It is another ELM response to applied MP.</a:t>
            </a:r>
            <a:endParaRPr lang="en-US" altLang="ko-KR" b="1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endParaRPr lang="en-US" altLang="ko-KR" b="1" dirty="0" smtClean="0">
              <a:latin typeface="Arial" pitchFamily="34" charset="0"/>
              <a:ea typeface="굴림" charset="-127"/>
              <a:cs typeface="Arial" pitchFamily="34" charset="0"/>
            </a:endParaRPr>
          </a:p>
          <a:p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Two-phase ELM response is due to un-synchronized RMP fields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128" y="1124744"/>
            <a:ext cx="2999158" cy="20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486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Edge dynamics substantially changed under n=1 RMP</a:t>
            </a:r>
            <a:endParaRPr lang="ko-KR" altLang="en-US" dirty="0"/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grpSp>
        <p:nvGrpSpPr>
          <p:cNvPr id="2" name="그룹 32"/>
          <p:cNvGrpSpPr/>
          <p:nvPr/>
        </p:nvGrpSpPr>
        <p:grpSpPr>
          <a:xfrm>
            <a:off x="-15552" y="3284984"/>
            <a:ext cx="8496944" cy="3285903"/>
            <a:chOff x="-15552" y="3475210"/>
            <a:chExt cx="8496944" cy="3285903"/>
          </a:xfrm>
        </p:grpSpPr>
        <p:grpSp>
          <p:nvGrpSpPr>
            <p:cNvPr id="3" name="그룹 29"/>
            <p:cNvGrpSpPr/>
            <p:nvPr/>
          </p:nvGrpSpPr>
          <p:grpSpPr>
            <a:xfrm>
              <a:off x="272480" y="3475210"/>
              <a:ext cx="8208912" cy="2978126"/>
              <a:chOff x="272480" y="3399814"/>
              <a:chExt cx="8208912" cy="2978126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2480" y="3429000"/>
                <a:ext cx="2486025" cy="2948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23029" y="3429000"/>
                <a:ext cx="2245995" cy="2820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00994" y="3399814"/>
                <a:ext cx="3180398" cy="2837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1352600" y="6453336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R[cm]</a:t>
              </a:r>
              <a:endParaRPr lang="ko-KR" alt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-230514" y="4725144"/>
              <a:ext cx="737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Z [cm]</a:t>
              </a:r>
              <a:endParaRPr lang="ko-KR" altLang="en-US" sz="1400" b="1" dirty="0"/>
            </a:p>
          </p:txBody>
        </p:sp>
      </p:grpSp>
      <p:pic>
        <p:nvPicPr>
          <p:cNvPr id="27" name="그림 26" descr="ece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552" y="836712"/>
            <a:ext cx="7563014" cy="26198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92560" y="119656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#6123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7016" y="1475304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I</a:t>
            </a:r>
            <a:r>
              <a:rPr lang="en-US" altLang="ko-KR" b="1" baseline="-25000" dirty="0" smtClean="0">
                <a:solidFill>
                  <a:srgbClr val="0000FF"/>
                </a:solidFill>
              </a:rPr>
              <a:t>FEC</a:t>
            </a:r>
            <a:r>
              <a:rPr lang="en-US" altLang="ko-KR" b="1" dirty="0" smtClean="0">
                <a:solidFill>
                  <a:srgbClr val="0000FF"/>
                </a:solidFill>
              </a:rPr>
              <a:t>=1.9kA/t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360712" y="2709108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A</a:t>
            </a:r>
            <a:endParaRPr lang="ko-KR" altLang="en-US" sz="1600" b="1" dirty="0"/>
          </a:p>
        </p:txBody>
      </p:sp>
      <p:sp>
        <p:nvSpPr>
          <p:cNvPr id="37" name="직사각형 36"/>
          <p:cNvSpPr/>
          <p:nvPr/>
        </p:nvSpPr>
        <p:spPr>
          <a:xfrm>
            <a:off x="4215194" y="2708920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B</a:t>
            </a:r>
            <a:endParaRPr lang="ko-KR" altLang="en-US" sz="1600" b="1" dirty="0"/>
          </a:p>
        </p:txBody>
      </p:sp>
      <p:sp>
        <p:nvSpPr>
          <p:cNvPr id="38" name="직사각형 37"/>
          <p:cNvSpPr/>
          <p:nvPr/>
        </p:nvSpPr>
        <p:spPr>
          <a:xfrm>
            <a:off x="5583346" y="2708920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C</a:t>
            </a:r>
            <a:endParaRPr lang="ko-KR" altLang="en-US" sz="1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4152" y="1065272"/>
            <a:ext cx="20574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412210" y="6227092"/>
            <a:ext cx="3491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 G.S.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Yun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et al.,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PoP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19, 056114 (2012)</a:t>
            </a:r>
          </a:p>
        </p:txBody>
      </p:sp>
      <p:pic>
        <p:nvPicPr>
          <p:cNvPr id="26" name="그림 25" descr="POSTECH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375" y="6572250"/>
            <a:ext cx="1952625" cy="2857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6200000">
            <a:off x="2156485" y="4796776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sym typeface="Symbol"/>
              </a:rPr>
              <a:t>~1 km/s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538498" y="4796776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sym typeface="Symbol"/>
              </a:rPr>
              <a:t>~10 km/s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400" dirty="0" smtClean="0"/>
              <a:t>Outline</a:t>
            </a:r>
            <a:endParaRPr lang="ko-KR" altLang="en-US" sz="34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848544" y="1280949"/>
            <a:ext cx="8625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Unique features of KSTAR RMP 3D field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Characteristics of ELM-suppressed RMP discharge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3. Altered Te pedestal dynamics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Broadband change of magnetic fluctuation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 b="55172"/>
          <a:stretch>
            <a:fillRect/>
          </a:stretch>
        </p:blipFill>
        <p:spPr bwMode="auto">
          <a:xfrm>
            <a:off x="1681688" y="908720"/>
            <a:ext cx="65836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953000" y="101756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</a:rPr>
              <a:t>ELMs suppressed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51" name="직선 화살표 연결선 50"/>
          <p:cNvCxnSpPr>
            <a:endCxn id="50" idx="1"/>
          </p:cNvCxnSpPr>
          <p:nvPr/>
        </p:nvCxnSpPr>
        <p:spPr>
          <a:xfrm>
            <a:off x="4376936" y="1202233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Edge Te evolution was altered due to RMP</a:t>
            </a:r>
            <a:endParaRPr lang="ko-KR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2876491" y="1979548"/>
            <a:ext cx="413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</a:rPr>
              <a:t>What caused the ELM suppression ?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38893" y="105273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</a:rPr>
              <a:t>#5947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 control is critical to ITER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65108" y="1362254"/>
            <a:ext cx="8880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  <a:tabLst>
                <a:tab pos="5018088" algn="l"/>
              </a:tabLst>
            </a:pP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 reduction of ELM </a:t>
            </a: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energy density required </a:t>
            </a: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(&gt;1/10</a:t>
            </a: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30238" lvl="1" indent="-173038">
              <a:tabLst>
                <a:tab pos="5018088" algn="l"/>
              </a:tabLst>
            </a:pP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- Expected / Limit ~ 7.0MJ/m</a:t>
            </a:r>
            <a:r>
              <a:rPr lang="en-US" altLang="ko-KR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 / 0.5MJ/m</a:t>
            </a:r>
            <a:r>
              <a:rPr lang="en-US" altLang="ko-KR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 ~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88" y="908720"/>
            <a:ext cx="65836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953000" y="101756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</a:rPr>
              <a:t>ELMs suppressed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51" name="직선 화살표 연결선 50"/>
          <p:cNvCxnSpPr>
            <a:endCxn id="50" idx="1"/>
          </p:cNvCxnSpPr>
          <p:nvPr/>
        </p:nvCxnSpPr>
        <p:spPr>
          <a:xfrm>
            <a:off x="4376936" y="1202233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Edge Te evolution was altered due to RMP</a:t>
            </a:r>
            <a:endParaRPr lang="ko-KR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29953" y="1844824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Edge T</a:t>
            </a:r>
            <a:r>
              <a:rPr lang="en-US" altLang="ko-KR" sz="1400" b="1" baseline="-25000" dirty="0" smtClean="0">
                <a:solidFill>
                  <a:srgbClr val="0000FF"/>
                </a:solidFill>
              </a:rPr>
              <a:t>e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8893" y="105273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</a:rPr>
              <a:t>#5947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88" y="908720"/>
            <a:ext cx="65836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953000" y="101756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</a:rPr>
              <a:t>ELMs suppressed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51" name="직선 화살표 연결선 50"/>
          <p:cNvCxnSpPr>
            <a:endCxn id="50" idx="1"/>
          </p:cNvCxnSpPr>
          <p:nvPr/>
        </p:nvCxnSpPr>
        <p:spPr>
          <a:xfrm>
            <a:off x="4376936" y="1202233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Edge Te evolution was altered due to RMP</a:t>
            </a:r>
            <a:endParaRPr lang="ko-KR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03748" y="1868270"/>
            <a:ext cx="1188967" cy="7937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29953" y="1844824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Edge T</a:t>
            </a:r>
            <a:r>
              <a:rPr lang="en-US" altLang="ko-KR" sz="1400" b="1" baseline="-25000" dirty="0" smtClean="0">
                <a:solidFill>
                  <a:srgbClr val="0000FF"/>
                </a:solidFill>
              </a:rPr>
              <a:t>e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8893" y="105273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</a:rPr>
              <a:t>#5947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Edge Te evolution was altered due to RMP</a:t>
            </a:r>
            <a:endParaRPr lang="ko-KR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88" y="908720"/>
            <a:ext cx="65836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953000" y="101756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</a:rPr>
              <a:t>ELMs suppressed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43" name="직선 화살표 연결선 42"/>
          <p:cNvCxnSpPr>
            <a:endCxn id="39" idx="1"/>
          </p:cNvCxnSpPr>
          <p:nvPr/>
        </p:nvCxnSpPr>
        <p:spPr>
          <a:xfrm>
            <a:off x="4376936" y="1202233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899936" y="1879993"/>
            <a:ext cx="252863" cy="7686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2576736" y="263691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A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95" name="그림 794" descr="T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3140968"/>
            <a:ext cx="2697480" cy="3417570"/>
          </a:xfrm>
          <a:prstGeom prst="rect">
            <a:avLst/>
          </a:prstGeom>
        </p:spPr>
      </p:pic>
      <p:sp>
        <p:nvSpPr>
          <p:cNvPr id="799" name="직사각형 798"/>
          <p:cNvSpPr/>
          <p:nvPr/>
        </p:nvSpPr>
        <p:spPr>
          <a:xfrm>
            <a:off x="3703748" y="1868270"/>
            <a:ext cx="1188967" cy="7937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0" name="TextBox 799"/>
          <p:cNvSpPr txBox="1"/>
          <p:nvPr/>
        </p:nvSpPr>
        <p:spPr>
          <a:xfrm>
            <a:off x="7229953" y="1844824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Edge T</a:t>
            </a:r>
            <a:r>
              <a:rPr lang="en-US" altLang="ko-KR" sz="1400" b="1" baseline="-25000" dirty="0" smtClean="0">
                <a:solidFill>
                  <a:srgbClr val="0000FF"/>
                </a:solidFill>
              </a:rPr>
              <a:t>e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801" name="TextBox 800"/>
          <p:cNvSpPr txBox="1"/>
          <p:nvPr/>
        </p:nvSpPr>
        <p:spPr>
          <a:xfrm>
            <a:off x="766483" y="6249035"/>
            <a:ext cx="1901483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A: linear build-up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802" name="TextBox 801"/>
          <p:cNvSpPr txBox="1"/>
          <p:nvPr/>
        </p:nvSpPr>
        <p:spPr>
          <a:xfrm>
            <a:off x="7338893" y="105273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</a:rPr>
              <a:t>#5947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Edge Te evolution was altered due to RMP</a:t>
            </a:r>
            <a:endParaRPr lang="ko-KR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88" y="908720"/>
            <a:ext cx="65836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953000" y="101756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</a:rPr>
              <a:t>ELMs suppressed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43" name="직선 화살표 연결선 42"/>
          <p:cNvCxnSpPr>
            <a:endCxn id="39" idx="1"/>
          </p:cNvCxnSpPr>
          <p:nvPr/>
        </p:nvCxnSpPr>
        <p:spPr>
          <a:xfrm>
            <a:off x="4376936" y="1202233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899936" y="1879993"/>
            <a:ext cx="252863" cy="7686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2576736" y="263691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A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97" name="TextBox 696"/>
          <p:cNvSpPr txBox="1"/>
          <p:nvPr/>
        </p:nvSpPr>
        <p:spPr>
          <a:xfrm>
            <a:off x="3512840" y="2636912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B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95" name="그림 794" descr="T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3140968"/>
            <a:ext cx="2697480" cy="3417570"/>
          </a:xfrm>
          <a:prstGeom prst="rect">
            <a:avLst/>
          </a:prstGeom>
        </p:spPr>
      </p:pic>
      <p:pic>
        <p:nvPicPr>
          <p:cNvPr id="796" name="그림 795" descr="T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527" y="3140968"/>
            <a:ext cx="2714625" cy="340614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3703748" y="1868270"/>
            <a:ext cx="1188967" cy="7937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6" name="직사각형 695"/>
          <p:cNvSpPr/>
          <p:nvPr/>
        </p:nvSpPr>
        <p:spPr>
          <a:xfrm>
            <a:off x="3645133" y="1879993"/>
            <a:ext cx="576064" cy="7686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229953" y="1844824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Edge T</a:t>
            </a:r>
            <a:r>
              <a:rPr lang="en-US" altLang="ko-KR" sz="1400" b="1" baseline="-25000" dirty="0" smtClean="0">
                <a:solidFill>
                  <a:srgbClr val="0000FF"/>
                </a:solidFill>
              </a:rPr>
              <a:t>e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483" y="6249035"/>
            <a:ext cx="1901483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A: linear build-up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4888" y="6249035"/>
            <a:ext cx="2205155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B: saturated by RMP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8893" y="105273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</a:rPr>
              <a:t>#5947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Edge Te evolution was altered due to RMP</a:t>
            </a:r>
            <a:endParaRPr lang="ko-KR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88" y="908720"/>
            <a:ext cx="65836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953000" y="101756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FF0000"/>
                </a:solidFill>
              </a:rPr>
              <a:t>ELMs suppressed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43" name="직선 화살표 연결선 42"/>
          <p:cNvCxnSpPr>
            <a:endCxn id="39" idx="1"/>
          </p:cNvCxnSpPr>
          <p:nvPr/>
        </p:nvCxnSpPr>
        <p:spPr>
          <a:xfrm>
            <a:off x="4376936" y="1202233"/>
            <a:ext cx="57606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899936" y="1879993"/>
            <a:ext cx="252863" cy="7686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2576736" y="263691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A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97" name="TextBox 696"/>
          <p:cNvSpPr txBox="1"/>
          <p:nvPr/>
        </p:nvSpPr>
        <p:spPr>
          <a:xfrm>
            <a:off x="3512840" y="2636912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B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99" name="TextBox 698"/>
          <p:cNvSpPr txBox="1"/>
          <p:nvPr/>
        </p:nvSpPr>
        <p:spPr>
          <a:xfrm>
            <a:off x="4520952" y="2636912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C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95" name="그림 794" descr="T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3140968"/>
            <a:ext cx="2697480" cy="3417570"/>
          </a:xfrm>
          <a:prstGeom prst="rect">
            <a:avLst/>
          </a:prstGeom>
        </p:spPr>
      </p:pic>
      <p:pic>
        <p:nvPicPr>
          <p:cNvPr id="796" name="그림 795" descr="T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527" y="3140968"/>
            <a:ext cx="2714625" cy="3406140"/>
          </a:xfrm>
          <a:prstGeom prst="rect">
            <a:avLst/>
          </a:prstGeom>
        </p:spPr>
      </p:pic>
      <p:pic>
        <p:nvPicPr>
          <p:cNvPr id="797" name="그림 796" descr="Te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3200" y="3140968"/>
            <a:ext cx="2731770" cy="340042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3703748" y="1868270"/>
            <a:ext cx="1188967" cy="7937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6" name="직사각형 695"/>
          <p:cNvSpPr/>
          <p:nvPr/>
        </p:nvSpPr>
        <p:spPr>
          <a:xfrm>
            <a:off x="3645133" y="1879993"/>
            <a:ext cx="576064" cy="7686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8" name="직사각형 697"/>
          <p:cNvSpPr/>
          <p:nvPr/>
        </p:nvSpPr>
        <p:spPr>
          <a:xfrm>
            <a:off x="4736976" y="1879993"/>
            <a:ext cx="720080" cy="7686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229953" y="1844824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Edge T</a:t>
            </a:r>
            <a:r>
              <a:rPr lang="en-US" altLang="ko-KR" sz="1400" b="1" baseline="-25000" dirty="0" smtClean="0">
                <a:solidFill>
                  <a:srgbClr val="0000FF"/>
                </a:solidFill>
              </a:rPr>
              <a:t>e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483" y="6249035"/>
            <a:ext cx="1901483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A: linear build-up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4888" y="6249035"/>
            <a:ext cx="2205155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B: saturated by RMP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3240" y="6249035"/>
            <a:ext cx="2016001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C: stably saturated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8893" y="105273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</a:rPr>
              <a:t>#5947</a:t>
            </a:r>
            <a:endParaRPr lang="ko-KR" altLang="en-US" sz="1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400" dirty="0" smtClean="0"/>
              <a:t>Outline</a:t>
            </a:r>
            <a:endParaRPr lang="ko-KR" altLang="en-US" sz="34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848544" y="1280949"/>
            <a:ext cx="8625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Unique features of KSTAR RMP 3D field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Characteristics of ELM-suppressed RMP discharge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Altered Te pedestal dynamics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4. Broadband change of magnetic fluctuation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Broadband magnetic fluctuations were changed</a:t>
            </a:r>
            <a:br>
              <a:rPr lang="en-US" altLang="ko-KR" dirty="0" smtClean="0"/>
            </a:br>
            <a:r>
              <a:rPr lang="en-US" altLang="ko-KR" dirty="0" smtClean="0"/>
              <a:t>depending on applied MPs and altered ELMs</a:t>
            </a:r>
            <a:endParaRPr lang="ko-KR" altLang="en-US" dirty="0"/>
          </a:p>
        </p:txBody>
      </p:sp>
      <p:sp>
        <p:nvSpPr>
          <p:cNvPr id="36" name="날짜 개체 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38" name="바닥글 개체 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529064" y="11247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dB/</a:t>
            </a:r>
            <a:r>
              <a:rPr lang="en-US" altLang="ko-KR" b="1" dirty="0" err="1" smtClean="0"/>
              <a:t>dt</a:t>
            </a:r>
            <a:r>
              <a:rPr lang="en-US" altLang="ko-KR" b="1" dirty="0" smtClean="0"/>
              <a:t>      with ELM intensification</a:t>
            </a:r>
            <a:endParaRPr lang="ko-KR" altLang="en-US" b="1" dirty="0"/>
          </a:p>
        </p:txBody>
      </p:sp>
      <p:cxnSp>
        <p:nvCxnSpPr>
          <p:cNvPr id="58" name="직선 화살표 연결선 57"/>
          <p:cNvCxnSpPr/>
          <p:nvPr/>
        </p:nvCxnSpPr>
        <p:spPr>
          <a:xfrm>
            <a:off x="6681192" y="1114691"/>
            <a:ext cx="0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ELM_MC_627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64" y="980728"/>
            <a:ext cx="5255734" cy="184332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92837" y="1089166"/>
            <a:ext cx="449465" cy="590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1.8</a:t>
            </a:r>
          </a:p>
          <a:p>
            <a:pPr algn="r">
              <a:lnSpc>
                <a:spcPts val="8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8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1.5</a:t>
            </a:r>
          </a:p>
          <a:p>
            <a:pPr algn="r">
              <a:lnSpc>
                <a:spcPts val="8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8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1.2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 rot="16200000">
            <a:off x="10105" y="1192881"/>
            <a:ext cx="75779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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a.u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3422" y="1782009"/>
            <a:ext cx="449465" cy="73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15.0</a:t>
            </a:r>
          </a:p>
          <a:p>
            <a:pPr algn="r"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</a:t>
            </a:r>
          </a:p>
          <a:p>
            <a:pPr algn="r"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-10.0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987760" y="1025962"/>
            <a:ext cx="311534" cy="73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 rot="5400000">
            <a:off x="4897808" y="1234572"/>
            <a:ext cx="75779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2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FEC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(kA/t)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 rot="16200000">
            <a:off x="64525" y="1899625"/>
            <a:ext cx="64895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dB/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en-US" altLang="ko-KR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a.u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952484" y="2567601"/>
            <a:ext cx="3745543" cy="17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2.6             2.8             3.0             3.2             3.4             3.6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Broadband magnetic fluctuations were changed</a:t>
            </a:r>
            <a:br>
              <a:rPr lang="en-US" altLang="ko-KR" dirty="0" smtClean="0"/>
            </a:br>
            <a:r>
              <a:rPr lang="en-US" altLang="ko-KR" dirty="0" smtClean="0"/>
              <a:t>depending on applied MPs and altered ELMs</a:t>
            </a:r>
            <a:endParaRPr lang="ko-KR" altLang="en-US" dirty="0"/>
          </a:p>
        </p:txBody>
      </p:sp>
      <p:sp>
        <p:nvSpPr>
          <p:cNvPr id="36" name="날짜 개체 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38" name="바닥글 개체 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529064" y="11247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dB/</a:t>
            </a:r>
            <a:r>
              <a:rPr lang="en-US" altLang="ko-KR" b="1" dirty="0" err="1" smtClean="0"/>
              <a:t>dt</a:t>
            </a:r>
            <a:r>
              <a:rPr lang="en-US" altLang="ko-KR" b="1" dirty="0" smtClean="0"/>
              <a:t>      with ELM intensification</a:t>
            </a:r>
            <a:endParaRPr lang="ko-KR" alt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529064" y="278266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dB/</a:t>
            </a:r>
            <a:r>
              <a:rPr lang="en-US" altLang="ko-KR" b="1" dirty="0" err="1" smtClean="0"/>
              <a:t>dt</a:t>
            </a:r>
            <a:r>
              <a:rPr lang="en-US" altLang="ko-KR" b="1" dirty="0" smtClean="0"/>
              <a:t>      with ELM suppression</a:t>
            </a:r>
            <a:endParaRPr lang="ko-KR" altLang="en-US" b="1" dirty="0"/>
          </a:p>
        </p:txBody>
      </p:sp>
      <p:cxnSp>
        <p:nvCxnSpPr>
          <p:cNvPr id="58" name="직선 화살표 연결선 57"/>
          <p:cNvCxnSpPr/>
          <p:nvPr/>
        </p:nvCxnSpPr>
        <p:spPr>
          <a:xfrm>
            <a:off x="6681192" y="1114691"/>
            <a:ext cx="0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6681192" y="2794321"/>
            <a:ext cx="0" cy="36004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ELM_MC_627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64" y="980728"/>
            <a:ext cx="5255734" cy="184332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92837" y="1089166"/>
            <a:ext cx="449465" cy="590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1.8</a:t>
            </a:r>
          </a:p>
          <a:p>
            <a:pPr algn="r">
              <a:lnSpc>
                <a:spcPts val="8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8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1.5</a:t>
            </a:r>
          </a:p>
          <a:p>
            <a:pPr algn="r">
              <a:lnSpc>
                <a:spcPts val="8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8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1.2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 rot="16200000">
            <a:off x="10105" y="1192881"/>
            <a:ext cx="75779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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a.u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3422" y="1782009"/>
            <a:ext cx="449465" cy="73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15.0</a:t>
            </a:r>
          </a:p>
          <a:p>
            <a:pPr algn="r"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</a:t>
            </a:r>
          </a:p>
          <a:p>
            <a:pPr algn="r"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-10.0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987760" y="1025962"/>
            <a:ext cx="311534" cy="73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 rot="5400000">
            <a:off x="4897808" y="1234572"/>
            <a:ext cx="75779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2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FEC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(kA/t)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 rot="16200000">
            <a:off x="64525" y="1899625"/>
            <a:ext cx="64895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dB/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en-US" altLang="ko-KR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a.u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952484" y="2567601"/>
            <a:ext cx="3745543" cy="17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2.6             2.8             3.0             3.2             3.4             3.6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그림 27" descr="ELM_MC_5951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2691512"/>
            <a:ext cx="5255734" cy="184332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381866" y="2740348"/>
            <a:ext cx="449465" cy="66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2.0</a:t>
            </a:r>
          </a:p>
          <a:p>
            <a:pPr algn="r">
              <a:lnSpc>
                <a:spcPts val="9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9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1.6</a:t>
            </a:r>
          </a:p>
          <a:p>
            <a:pPr algn="r">
              <a:lnSpc>
                <a:spcPts val="9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9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1.2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 rot="16200000">
            <a:off x="10105" y="2903665"/>
            <a:ext cx="75779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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a.u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79621" y="3492793"/>
            <a:ext cx="449465" cy="73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15.0</a:t>
            </a:r>
          </a:p>
          <a:p>
            <a:pPr algn="r"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</a:t>
            </a:r>
          </a:p>
          <a:p>
            <a:pPr algn="r"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-10.0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4987760" y="2736746"/>
            <a:ext cx="311534" cy="73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ko-K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000"/>
              </a:lnSpc>
            </a:pPr>
            <a:r>
              <a: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 rot="5400000">
            <a:off x="4897808" y="2945356"/>
            <a:ext cx="75779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2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FEC</a:t>
            </a: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(kA/t)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 rot="16200000">
            <a:off x="67357" y="3619608"/>
            <a:ext cx="623464" cy="384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dB/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en-US" altLang="ko-KR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a.u</a:t>
            </a:r>
            <a:r>
              <a: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ko-KR" alt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Broadband magnetic fluctuations were changed</a:t>
            </a:r>
            <a:br>
              <a:rPr lang="en-US" altLang="ko-KR" dirty="0" smtClean="0"/>
            </a:br>
            <a:r>
              <a:rPr lang="en-US" altLang="ko-KR" dirty="0" smtClean="0"/>
              <a:t>depending on applied MPs and altered ELMs</a:t>
            </a:r>
            <a:endParaRPr lang="ko-KR" altLang="en-US" dirty="0"/>
          </a:p>
        </p:txBody>
      </p:sp>
      <p:sp>
        <p:nvSpPr>
          <p:cNvPr id="36" name="날짜 개체 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38" name="바닥글 개체 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529064" y="11247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dB/</a:t>
            </a:r>
            <a:r>
              <a:rPr lang="en-US" altLang="ko-KR" b="1" dirty="0" err="1" smtClean="0"/>
              <a:t>dt</a:t>
            </a:r>
            <a:r>
              <a:rPr lang="en-US" altLang="ko-KR" b="1" dirty="0" smtClean="0"/>
              <a:t>      with ELM intensification</a:t>
            </a:r>
            <a:endParaRPr lang="ko-KR" alt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529064" y="278266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dB/</a:t>
            </a:r>
            <a:r>
              <a:rPr lang="en-US" altLang="ko-KR" b="1" dirty="0" err="1" smtClean="0"/>
              <a:t>dt</a:t>
            </a:r>
            <a:r>
              <a:rPr lang="en-US" altLang="ko-KR" b="1" dirty="0" smtClean="0"/>
              <a:t>      with ELM suppression</a:t>
            </a:r>
            <a:endParaRPr lang="ko-KR" altLang="en-US" b="1" dirty="0"/>
          </a:p>
        </p:txBody>
      </p:sp>
      <p:cxnSp>
        <p:nvCxnSpPr>
          <p:cNvPr id="58" name="직선 화살표 연결선 57"/>
          <p:cNvCxnSpPr/>
          <p:nvPr/>
        </p:nvCxnSpPr>
        <p:spPr>
          <a:xfrm>
            <a:off x="6681192" y="1114691"/>
            <a:ext cx="0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6681192" y="2794321"/>
            <a:ext cx="0" cy="36004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29064" y="449982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</a:rPr>
              <a:t>Broad-band (not coherent) change of dB/</a:t>
            </a:r>
            <a:r>
              <a:rPr lang="en-US" altLang="ko-KR" b="1" dirty="0" err="1" smtClean="0">
                <a:solidFill>
                  <a:srgbClr val="0000FF"/>
                </a:solidFill>
              </a:rPr>
              <a:t>dt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</a:rPr>
              <a:t>Synchronized with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T</a:t>
            </a:r>
            <a:r>
              <a:rPr lang="en-US" altLang="ko-KR" b="1" baseline="-25000" dirty="0" err="1" smtClean="0">
                <a:solidFill>
                  <a:srgbClr val="0000FF"/>
                </a:solidFill>
              </a:rPr>
              <a:t>e,edge</a:t>
            </a:r>
            <a:r>
              <a:rPr lang="en-US" altLang="ko-KR" b="1" dirty="0" smtClean="0">
                <a:solidFill>
                  <a:srgbClr val="0000FF"/>
                </a:solidFill>
              </a:rPr>
              <a:t> saturation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pSp>
        <p:nvGrpSpPr>
          <p:cNvPr id="2" name="그룹 60"/>
          <p:cNvGrpSpPr/>
          <p:nvPr/>
        </p:nvGrpSpPr>
        <p:grpSpPr>
          <a:xfrm>
            <a:off x="128464" y="980728"/>
            <a:ext cx="5393582" cy="5688632"/>
            <a:chOff x="128464" y="980728"/>
            <a:chExt cx="5393582" cy="5688632"/>
          </a:xfrm>
        </p:grpSpPr>
        <p:sp>
          <p:nvSpPr>
            <p:cNvPr id="15" name="직사각형 14"/>
            <p:cNvSpPr/>
            <p:nvPr/>
          </p:nvSpPr>
          <p:spPr>
            <a:xfrm>
              <a:off x="3179991" y="2770802"/>
              <a:ext cx="674198" cy="1482093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8" name="그림 17" descr="ELM_MC_6271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464" y="980728"/>
              <a:ext cx="5255734" cy="1843320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392837" y="1089166"/>
              <a:ext cx="449465" cy="590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1.8</a:t>
              </a:r>
            </a:p>
            <a:p>
              <a:pPr algn="r">
                <a:lnSpc>
                  <a:spcPts val="8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8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1.5</a:t>
              </a:r>
            </a:p>
            <a:p>
              <a:pPr algn="r">
                <a:lnSpc>
                  <a:spcPts val="8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8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1.2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 rot="16200000">
              <a:off x="10105" y="1192881"/>
              <a:ext cx="757794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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93422" y="1782009"/>
              <a:ext cx="449465" cy="73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15.0</a:t>
              </a:r>
            </a:p>
            <a:p>
              <a:pPr algn="r"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2.5</a:t>
              </a:r>
            </a:p>
            <a:p>
              <a:pPr algn="r"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-10.0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987760" y="1025962"/>
              <a:ext cx="311534" cy="73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 rot="5400000">
              <a:off x="4897808" y="1234572"/>
              <a:ext cx="757794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altLang="ko-KR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FEC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(kA/t)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 rot="16200000">
              <a:off x="64525" y="1899625"/>
              <a:ext cx="648954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dB/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dt</a:t>
              </a:r>
              <a:endPara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52484" y="2567601"/>
              <a:ext cx="3745543" cy="177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2.6             2.8             3.0             3.2             3.4             3.6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그림 27" descr="ELM_MC_5951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464" y="2691512"/>
              <a:ext cx="5255734" cy="1843320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381866" y="2740348"/>
              <a:ext cx="449465" cy="66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2.0</a:t>
              </a:r>
            </a:p>
            <a:p>
              <a:pPr algn="r">
                <a:lnSpc>
                  <a:spcPts val="9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9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1.6</a:t>
              </a:r>
            </a:p>
            <a:p>
              <a:pPr algn="r">
                <a:lnSpc>
                  <a:spcPts val="9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9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1.2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 rot="16200000">
              <a:off x="10105" y="2903665"/>
              <a:ext cx="757794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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047212" y="4282154"/>
              <a:ext cx="3745543" cy="354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3.0                        3.5                         4.0                         4.5</a:t>
              </a:r>
            </a:p>
            <a:p>
              <a:pPr algn="ctr"/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79621" y="3492793"/>
              <a:ext cx="449465" cy="73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15.0</a:t>
              </a:r>
            </a:p>
            <a:p>
              <a:pPr algn="r"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2.5</a:t>
              </a:r>
            </a:p>
            <a:p>
              <a:pPr algn="r"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-10.0</a:t>
              </a: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987760" y="2736746"/>
              <a:ext cx="311534" cy="73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>
                <a:lnSpc>
                  <a:spcPts val="1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0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4897808" y="2945356"/>
              <a:ext cx="757794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altLang="ko-KR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FEC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(kA/t)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 rot="16200000">
              <a:off x="67357" y="3619608"/>
              <a:ext cx="623464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dB/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dt</a:t>
              </a:r>
              <a:endPara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그룹 93"/>
            <p:cNvGrpSpPr/>
            <p:nvPr/>
          </p:nvGrpSpPr>
          <p:grpSpPr>
            <a:xfrm>
              <a:off x="877573" y="4263867"/>
              <a:ext cx="4044660" cy="236376"/>
              <a:chOff x="3152800" y="3068960"/>
              <a:chExt cx="3887926" cy="225549"/>
            </a:xfrm>
          </p:grpSpPr>
          <p:cxnSp>
            <p:nvCxnSpPr>
              <p:cNvPr id="53" name="직선 화살표 연결선 29"/>
              <p:cNvCxnSpPr>
                <a:cxnSpLocks noChangeShapeType="1"/>
              </p:cNvCxnSpPr>
              <p:nvPr/>
            </p:nvCxnSpPr>
            <p:spPr bwMode="auto">
              <a:xfrm flipH="1">
                <a:off x="3152800" y="3068960"/>
                <a:ext cx="2232248" cy="225549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 type="none" w="lg" len="lg"/>
              </a:ln>
            </p:spPr>
          </p:cxnSp>
          <p:cxnSp>
            <p:nvCxnSpPr>
              <p:cNvPr id="54" name="직선 화살표 연결선 29"/>
              <p:cNvCxnSpPr>
                <a:cxnSpLocks noChangeShapeType="1"/>
              </p:cNvCxnSpPr>
              <p:nvPr/>
            </p:nvCxnSpPr>
            <p:spPr bwMode="auto">
              <a:xfrm flipH="1" flipV="1">
                <a:off x="5961112" y="3068960"/>
                <a:ext cx="1079614" cy="213448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/>
                <a:tailEnd type="none" w="lg" len="lg"/>
              </a:ln>
            </p:spPr>
          </p:cxnSp>
        </p:grpSp>
        <p:pic>
          <p:nvPicPr>
            <p:cNvPr id="14" name="그림 13" descr="ELM_MC_5951_zoomed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65" y="4418791"/>
              <a:ext cx="5318671" cy="2239597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379621" y="4354265"/>
              <a:ext cx="449465" cy="82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r">
                <a:lnSpc>
                  <a:spcPts val="75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75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0.52</a:t>
              </a:r>
            </a:p>
            <a:p>
              <a:pPr algn="r">
                <a:lnSpc>
                  <a:spcPts val="75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75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0.49</a:t>
              </a:r>
            </a:p>
            <a:p>
              <a:pPr algn="r">
                <a:lnSpc>
                  <a:spcPts val="75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75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0.46</a:t>
              </a:r>
            </a:p>
            <a:p>
              <a:pPr algn="r">
                <a:lnSpc>
                  <a:spcPts val="75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 rot="16200000">
              <a:off x="6798" y="4595315"/>
              <a:ext cx="757796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altLang="ko-KR" sz="1200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e,edge</a:t>
              </a:r>
              <a:endParaRPr lang="en-US" altLang="ko-KR" sz="12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keV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 rot="5400000">
              <a:off x="4836900" y="4605871"/>
              <a:ext cx="757794" cy="449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Symbol"/>
                </a:rPr>
                <a:t></a:t>
              </a:r>
            </a:p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ko-KR" altLang="en-US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926325" y="6409540"/>
              <a:ext cx="1947682" cy="25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Time (sec)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903997" y="6330253"/>
              <a:ext cx="4344830" cy="177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3.90          3.95          4.00          4.05          4.10         4.15        4.26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79621" y="5127714"/>
              <a:ext cx="449465" cy="620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r">
                <a:lnSpc>
                  <a:spcPts val="7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10.0</a:t>
              </a:r>
            </a:p>
            <a:p>
              <a:pPr algn="r">
                <a:lnSpc>
                  <a:spcPts val="7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7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2.5</a:t>
              </a:r>
            </a:p>
            <a:p>
              <a:pPr algn="r">
                <a:lnSpc>
                  <a:spcPts val="7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7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-5.0</a:t>
              </a:r>
            </a:p>
            <a:p>
              <a:pPr algn="r">
                <a:lnSpc>
                  <a:spcPts val="7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 rot="16200000">
              <a:off x="36825" y="5205330"/>
              <a:ext cx="701179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dB/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dt</a:t>
              </a:r>
              <a:endParaRPr lang="en-US" altLang="ko-K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95078" y="5701035"/>
              <a:ext cx="449465" cy="620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r">
                <a:lnSpc>
                  <a:spcPts val="6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6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lnSpc>
                  <a:spcPts val="6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6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  <a:p>
              <a:pPr algn="r">
                <a:lnSpc>
                  <a:spcPts val="6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6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  <a:p>
              <a:pPr algn="r">
                <a:lnSpc>
                  <a:spcPts val="6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 rot="16200000">
              <a:off x="92810" y="5771337"/>
              <a:ext cx="579173" cy="384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freq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(kHz)</a:t>
              </a:r>
              <a:endParaRPr lang="ko-KR" alt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072581" y="5566605"/>
              <a:ext cx="449465" cy="831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>
                <a:lnSpc>
                  <a:spcPts val="8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8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-72</a:t>
              </a:r>
            </a:p>
            <a:p>
              <a:pPr>
                <a:lnSpc>
                  <a:spcPts val="8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8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-80</a:t>
              </a:r>
            </a:p>
            <a:p>
              <a:pPr>
                <a:lnSpc>
                  <a:spcPts val="8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800"/>
                </a:lnSpc>
              </a:pPr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-88</a:t>
              </a:r>
            </a:p>
            <a:p>
              <a:pPr>
                <a:lnSpc>
                  <a:spcPts val="8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 rot="5400000">
              <a:off x="5096357" y="5917411"/>
              <a:ext cx="580636" cy="152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log(A)</a:t>
              </a:r>
              <a:endParaRPr lang="ko-KR" alt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16496" y="1240879"/>
            <a:ext cx="94895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200" b="1" dirty="0" smtClean="0">
                <a:solidFill>
                  <a:srgbClr val="0000FF"/>
                </a:solidFill>
              </a:rPr>
              <a:t>ELMs suppressed for the first time by using n=1 RMP in KSTAR</a:t>
            </a:r>
          </a:p>
          <a:p>
            <a:pPr marL="531813" indent="-173038">
              <a:buFontTx/>
              <a:buChar char="-"/>
            </a:pPr>
            <a:r>
              <a:rPr lang="en-US" altLang="ko-KR" sz="2000" b="1" dirty="0" smtClean="0"/>
              <a:t>Gradual increase of n</a:t>
            </a:r>
            <a:r>
              <a:rPr lang="en-US" altLang="ko-KR" sz="2000" b="1" baseline="-25000" dirty="0" smtClean="0"/>
              <a:t>e</a:t>
            </a:r>
            <a:r>
              <a:rPr lang="en-US" altLang="ko-KR" sz="2000" b="1" dirty="0" smtClean="0"/>
              <a:t>, saturated T</a:t>
            </a:r>
            <a:r>
              <a:rPr lang="en-US" altLang="ko-KR" sz="2000" b="1" baseline="-25000" dirty="0" smtClean="0"/>
              <a:t>e</a:t>
            </a:r>
            <a:r>
              <a:rPr lang="en-US" altLang="ko-KR" sz="2000" b="1" dirty="0" smtClean="0"/>
              <a:t> pedestal evolution, broadband magnetic fluctuation changes</a:t>
            </a:r>
          </a:p>
          <a:p>
            <a:pPr marL="531813" indent="-173038">
              <a:buFontTx/>
              <a:buChar char="-"/>
            </a:pPr>
            <a:r>
              <a:rPr lang="en-US" altLang="ko-KR" sz="2000" b="1" dirty="0" smtClean="0"/>
              <a:t>Various ELM responses</a:t>
            </a:r>
          </a:p>
          <a:p>
            <a:pPr marL="531813" indent="-173038"/>
            <a:r>
              <a:rPr lang="en-US" altLang="ko-KR" sz="2000" b="1" dirty="0" smtClean="0"/>
              <a:t>	   : suppression, intensification, mitigation, locking, triggering</a:t>
            </a:r>
          </a:p>
          <a:p>
            <a:pPr marL="342900" indent="-342900"/>
            <a:endParaRPr lang="en-US" altLang="ko-KR" sz="2000" b="1" dirty="0" smtClean="0"/>
          </a:p>
          <a:p>
            <a:r>
              <a:rPr lang="en-US" altLang="ko-KR" sz="2200" b="1" dirty="0" smtClean="0">
                <a:solidFill>
                  <a:srgbClr val="0000FF"/>
                </a:solidFill>
              </a:rPr>
              <a:t>Unique features of KSTAR RMP fields can provide another aspects on ELM-RMP physics study</a:t>
            </a:r>
          </a:p>
          <a:p>
            <a:pPr marL="531813" lvl="0" indent="-173038">
              <a:buFontTx/>
              <a:buChar char="-"/>
            </a:pPr>
            <a:r>
              <a:rPr lang="en-US" altLang="ko-KR" sz="2000" b="1" dirty="0" smtClean="0">
                <a:solidFill>
                  <a:prstClr val="black"/>
                </a:solidFill>
              </a:rPr>
              <a:t>Either purely resonant or non-resonant fields applicable</a:t>
            </a:r>
          </a:p>
          <a:p>
            <a:pPr marL="531813" lvl="0" indent="-173038">
              <a:buFontTx/>
              <a:buChar char="-"/>
            </a:pPr>
            <a:r>
              <a:rPr lang="en-US" altLang="ko-KR" sz="2000" b="1" dirty="0" smtClean="0">
                <a:solidFill>
                  <a:prstClr val="black"/>
                </a:solidFill>
              </a:rPr>
              <a:t>Large size middle coil is unique and important for ITER-</a:t>
            </a:r>
            <a:r>
              <a:rPr lang="en-US" altLang="ko-KR" sz="2000" b="1" dirty="0" err="1" smtClean="0">
                <a:solidFill>
                  <a:prstClr val="black"/>
                </a:solidFill>
              </a:rPr>
              <a:t>relavant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 ELM-RMP study </a:t>
            </a:r>
          </a:p>
          <a:p>
            <a:endParaRPr lang="en-US" altLang="ko-KR" sz="2200" b="1" dirty="0" smtClean="0">
              <a:solidFill>
                <a:srgbClr val="0000FF"/>
              </a:solidFill>
            </a:endParaRPr>
          </a:p>
          <a:p>
            <a:r>
              <a:rPr lang="en-US" altLang="ko-KR" sz="2200" b="1" dirty="0" smtClean="0">
                <a:solidFill>
                  <a:srgbClr val="0000FF"/>
                </a:solidFill>
              </a:rPr>
              <a:t>Further dedicated ELM-RMP experiments with upgraded RMP system and edge diagnostics are on progress now in KSTAR 2012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 control is critical to ITER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65108" y="1362254"/>
            <a:ext cx="8880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  <a:tabLst>
                <a:tab pos="5018088" algn="l"/>
              </a:tabLst>
            </a:pP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 reduction of ELM </a:t>
            </a: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energy density required </a:t>
            </a: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(&gt;1/10</a:t>
            </a: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30238" lvl="1" indent="-173038">
              <a:tabLst>
                <a:tab pos="5018088" algn="l"/>
              </a:tabLst>
            </a:pP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- Expected / Limit ~ 7.0MJ/m</a:t>
            </a:r>
            <a:r>
              <a:rPr lang="en-US" altLang="ko-KR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 / 0.5MJ/m</a:t>
            </a:r>
            <a:r>
              <a:rPr lang="en-US" altLang="ko-KR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 ~ 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08" y="2438306"/>
            <a:ext cx="94408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  <a:tabLst>
                <a:tab pos="5018088" algn="l"/>
              </a:tabLst>
            </a:pP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Various approaches under investigation in KSTAR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ELM pace-making: pellet injection(plan), vertical jogging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edge perturbation by SMBI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3D magnetic field perturbation: RMP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small or no ELM regimes: type II, grassy, QH-mode, I-mode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Various ELM Responses to n=1 MPs</a:t>
            </a:r>
            <a:endParaRPr lang="ko-KR" altLang="en-US" dirty="0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524449" y="1318766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ELM Suppression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4449" y="3779748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ELM Intensification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4449" y="2132856"/>
            <a:ext cx="368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H/L Back-transition / Locking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4449" y="2924944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ELM (strong) mitigation ~ JET n=1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24449" y="4725144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ELM Intensification</a:t>
            </a:r>
          </a:p>
        </p:txBody>
      </p:sp>
      <p:grpSp>
        <p:nvGrpSpPr>
          <p:cNvPr id="36" name="그룹 34"/>
          <p:cNvGrpSpPr/>
          <p:nvPr/>
        </p:nvGrpSpPr>
        <p:grpSpPr>
          <a:xfrm>
            <a:off x="77378" y="980728"/>
            <a:ext cx="5595702" cy="4789811"/>
            <a:chOff x="2107405" y="1268760"/>
            <a:chExt cx="5595702" cy="4789811"/>
          </a:xfrm>
        </p:grpSpPr>
        <p:grpSp>
          <p:nvGrpSpPr>
            <p:cNvPr id="37" name="그룹 64"/>
            <p:cNvGrpSpPr/>
            <p:nvPr/>
          </p:nvGrpSpPr>
          <p:grpSpPr>
            <a:xfrm>
              <a:off x="2216696" y="1268760"/>
              <a:ext cx="5486411" cy="4789811"/>
              <a:chOff x="2216696" y="1268760"/>
              <a:chExt cx="5486411" cy="4789811"/>
            </a:xfrm>
          </p:grpSpPr>
          <p:grpSp>
            <p:nvGrpSpPr>
              <p:cNvPr id="61" name="그룹 22"/>
              <p:cNvGrpSpPr/>
              <p:nvPr/>
            </p:nvGrpSpPr>
            <p:grpSpPr>
              <a:xfrm>
                <a:off x="2216696" y="1268760"/>
                <a:ext cx="5486411" cy="4789811"/>
                <a:chOff x="2216696" y="1268760"/>
                <a:chExt cx="5486411" cy="4789811"/>
              </a:xfrm>
            </p:grpSpPr>
            <p:pic>
              <p:nvPicPr>
                <p:cNvPr id="76" name="그림 75" descr="RMP_phase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2216696" y="1268760"/>
                  <a:ext cx="5486411" cy="3657608"/>
                </a:xfrm>
                <a:prstGeom prst="rect">
                  <a:avLst/>
                </a:prstGeom>
              </p:spPr>
            </p:pic>
            <p:pic>
              <p:nvPicPr>
                <p:cNvPr id="77" name="그림 76" descr="RMP_phase2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216696" y="4686968"/>
                  <a:ext cx="5486411" cy="1371603"/>
                </a:xfrm>
                <a:prstGeom prst="rect">
                  <a:avLst/>
                </a:prstGeom>
              </p:spPr>
            </p:pic>
          </p:grpSp>
          <p:cxnSp>
            <p:nvCxnSpPr>
              <p:cNvPr id="62" name="직선 연결선 16"/>
              <p:cNvCxnSpPr>
                <a:cxnSpLocks noChangeShapeType="1"/>
              </p:cNvCxnSpPr>
              <p:nvPr/>
            </p:nvCxnSpPr>
            <p:spPr bwMode="auto">
              <a:xfrm>
                <a:off x="3406107" y="1424351"/>
                <a:ext cx="0" cy="3228785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63" name="직선 화살표 연결선 27"/>
              <p:cNvCxnSpPr>
                <a:cxnSpLocks noChangeShapeType="1"/>
              </p:cNvCxnSpPr>
              <p:nvPr/>
            </p:nvCxnSpPr>
            <p:spPr bwMode="auto">
              <a:xfrm>
                <a:off x="3405042" y="2225456"/>
                <a:ext cx="414024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4" name="직선 화살표 연결선 28"/>
              <p:cNvCxnSpPr>
                <a:cxnSpLocks noChangeShapeType="1"/>
              </p:cNvCxnSpPr>
              <p:nvPr/>
            </p:nvCxnSpPr>
            <p:spPr bwMode="auto">
              <a:xfrm>
                <a:off x="3405042" y="2985377"/>
                <a:ext cx="414024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5" name="직선 화살표 연결선 28"/>
              <p:cNvCxnSpPr>
                <a:cxnSpLocks noChangeShapeType="1"/>
              </p:cNvCxnSpPr>
              <p:nvPr/>
            </p:nvCxnSpPr>
            <p:spPr bwMode="auto">
              <a:xfrm>
                <a:off x="3405042" y="3763332"/>
                <a:ext cx="414024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6" name="직선 화살표 연결선 28"/>
              <p:cNvCxnSpPr>
                <a:cxnSpLocks noChangeShapeType="1"/>
              </p:cNvCxnSpPr>
              <p:nvPr/>
            </p:nvCxnSpPr>
            <p:spPr bwMode="auto">
              <a:xfrm>
                <a:off x="3405042" y="4581128"/>
                <a:ext cx="414024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7" name="직선 화살표 연결선 24"/>
              <p:cNvCxnSpPr>
                <a:cxnSpLocks noChangeShapeType="1"/>
              </p:cNvCxnSpPr>
              <p:nvPr/>
            </p:nvCxnSpPr>
            <p:spPr bwMode="auto">
              <a:xfrm>
                <a:off x="4232920" y="5568648"/>
                <a:ext cx="3312368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8" name="직선 연결선 16"/>
              <p:cNvCxnSpPr>
                <a:cxnSpLocks noChangeShapeType="1"/>
              </p:cNvCxnSpPr>
              <p:nvPr/>
            </p:nvCxnSpPr>
            <p:spPr bwMode="auto">
              <a:xfrm>
                <a:off x="4221345" y="4836993"/>
                <a:ext cx="0" cy="752247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4953000" y="2420888"/>
                <a:ext cx="15765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H/L back-transition</a:t>
                </a:r>
              </a:p>
            </p:txBody>
          </p:sp>
          <p:cxnSp>
            <p:nvCxnSpPr>
              <p:cNvPr id="70" name="직선 화살표 연결선 69"/>
              <p:cNvCxnSpPr>
                <a:stCxn id="69" idx="1"/>
              </p:cNvCxnSpPr>
              <p:nvPr/>
            </p:nvCxnSpPr>
            <p:spPr>
              <a:xfrm flipH="1">
                <a:off x="4664968" y="2559388"/>
                <a:ext cx="288032" cy="14953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2864768" y="1434262"/>
                <a:ext cx="413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(a)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864768" y="2242147"/>
                <a:ext cx="413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(b)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64768" y="3473636"/>
                <a:ext cx="413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(c)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864768" y="3861048"/>
                <a:ext cx="413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(d)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864768" y="4830213"/>
                <a:ext cx="413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(e)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16200000">
              <a:off x="1290674" y="3309627"/>
              <a:ext cx="19720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 err="1" smtClean="0">
                  <a:latin typeface="Arial" pitchFamily="34" charset="0"/>
                  <a:cs typeface="Arial" pitchFamily="34" charset="0"/>
                </a:rPr>
                <a:t>Divertor</a:t>
              </a:r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  D</a:t>
              </a:r>
              <a:r>
                <a:rPr lang="en-US" altLang="ko-KR" sz="1600" b="1" dirty="0" smtClean="0">
                  <a:latin typeface="Arial" pitchFamily="34" charset="0"/>
                  <a:cs typeface="Arial" pitchFamily="34" charset="0"/>
                  <a:sym typeface="Symbol"/>
                </a:rPr>
                <a:t>  [</a:t>
              </a:r>
              <a:r>
                <a:rPr lang="en-US" altLang="ko-KR" sz="16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a.u</a:t>
              </a:r>
              <a:r>
                <a:rPr lang="en-US" altLang="ko-KR" sz="1600" b="1" dirty="0" smtClean="0">
                  <a:latin typeface="Arial" pitchFamily="34" charset="0"/>
                  <a:cs typeface="Arial" pitchFamily="34" charset="0"/>
                  <a:sym typeface="Symbol"/>
                </a:rPr>
                <a:t>.]</a:t>
              </a:r>
              <a:endParaRPr lang="en-US" altLang="ko-KR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506150" y="5755903"/>
            <a:ext cx="7047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200" b="1" dirty="0" smtClean="0"/>
              <a:t> Variety of ELM responses to different MP spectra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 smtClean="0"/>
              <a:t> Various ELM controllability of MPs</a:t>
            </a:r>
            <a:endParaRPr lang="ko-KR" alt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ELMs Triggered by n=2 With Odd Parity</a:t>
            </a:r>
            <a:endParaRPr lang="ko-KR" altLang="en-US" dirty="0"/>
          </a:p>
        </p:txBody>
      </p:sp>
      <p:sp>
        <p:nvSpPr>
          <p:cNvPr id="36" name="날짜 개체 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38" name="바닥글 개체 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961112" y="1369799"/>
            <a:ext cx="3800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Two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ELM-free H-mode periods</a:t>
            </a:r>
          </a:p>
          <a:p>
            <a:pPr marL="176213" indent="-176213">
              <a:buFont typeface="Arial" pitchFamily="34" charset="0"/>
              <a:buChar char="•"/>
            </a:pPr>
            <a:endParaRPr lang="en-US" altLang="ko-K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FF0000"/>
                </a:solidFill>
              </a:rPr>
              <a:t>n=2 with odd-parity triggered type-I ELMs</a:t>
            </a:r>
          </a:p>
          <a:p>
            <a:pPr marL="176213" indent="-176213">
              <a:buFont typeface="Arial" pitchFamily="34" charset="0"/>
              <a:buChar char="•"/>
            </a:pPr>
            <a:endParaRPr lang="en-US" altLang="ko-K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V</a:t>
            </a:r>
            <a:r>
              <a:rPr lang="en-US" altLang="ko-KR" b="1" baseline="-25000" dirty="0" smtClean="0">
                <a:sym typeface="Symbol"/>
              </a:rPr>
              <a:t></a:t>
            </a:r>
            <a:r>
              <a:rPr lang="en-US" altLang="ko-KR" b="1" dirty="0" smtClean="0"/>
              <a:t> didn’t changed after 2</a:t>
            </a:r>
            <a:r>
              <a:rPr lang="en-US" altLang="ko-KR" b="1" baseline="30000" dirty="0" smtClean="0"/>
              <a:t>nd</a:t>
            </a:r>
            <a:r>
              <a:rPr lang="en-US" altLang="ko-KR" b="1" dirty="0" smtClean="0"/>
              <a:t> L/H transition</a:t>
            </a:r>
          </a:p>
          <a:p>
            <a:pPr marL="176213" indent="-176213"/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	 strong mag. braking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endParaRPr lang="en-US" altLang="ko-K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en-US" altLang="ko-KR" b="1" dirty="0" smtClean="0"/>
              <a:t>Ref to ELM triggering on NSTX by n=3 MP</a:t>
            </a:r>
            <a:endParaRPr lang="ko-KR" altLang="en-US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200472" y="1124743"/>
            <a:ext cx="5688632" cy="4740527"/>
            <a:chOff x="1353600" y="903600"/>
            <a:chExt cx="4937760" cy="4114800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3600" y="903600"/>
              <a:ext cx="493776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2342240" y="1071208"/>
              <a:ext cx="1098592" cy="3528392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854408" y="1071208"/>
              <a:ext cx="1683892" cy="3528392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60712" y="1700808"/>
              <a:ext cx="52578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#6369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92960" y="1341348"/>
              <a:ext cx="8688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n=2 (odd)</a:t>
              </a: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3656856" y="4437112"/>
              <a:ext cx="223224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>
              <a:off x="5817096" y="4077072"/>
              <a:ext cx="0" cy="360040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368824" y="4077072"/>
              <a:ext cx="2520280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220947" y="4021656"/>
              <a:ext cx="11641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00FF"/>
                  </a:solidFill>
                </a:rPr>
                <a:t>Mag. braking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20752" y="2223336"/>
              <a:ext cx="1319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0000"/>
                  </a:solidFill>
                </a:rPr>
                <a:t>Triggered ELMs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직선 화살표 연결선 43"/>
            <p:cNvCxnSpPr>
              <a:stCxn id="43" idx="3"/>
            </p:cNvCxnSpPr>
            <p:nvPr/>
          </p:nvCxnSpPr>
          <p:spPr>
            <a:xfrm flipV="1">
              <a:off x="4040216" y="1935304"/>
              <a:ext cx="408728" cy="42653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>
              <a:stCxn id="43" idx="3"/>
            </p:cNvCxnSpPr>
            <p:nvPr/>
          </p:nvCxnSpPr>
          <p:spPr>
            <a:xfrm>
              <a:off x="4040216" y="2361836"/>
              <a:ext cx="336720" cy="14953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Threshold FEC Current for ELM Suppression</a:t>
            </a:r>
            <a:endParaRPr lang="ko-KR" altLang="en-US" dirty="0"/>
          </a:p>
        </p:txBody>
      </p:sp>
      <p:sp>
        <p:nvSpPr>
          <p:cNvPr id="23" name="날짜 개체 틀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26" name="바닥글 개체 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5529064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729242" y="1988840"/>
            <a:ext cx="1487454" cy="47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Fully</a:t>
            </a:r>
          </a:p>
          <a:p>
            <a:pPr algn="ctr"/>
            <a:r>
              <a:rPr lang="en-US" altLang="ko-KR" sz="15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suppressed</a:t>
            </a:r>
            <a:endParaRPr lang="ko-KR" altLang="en-US" sz="15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29242" y="1065093"/>
            <a:ext cx="1487454" cy="47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Fully</a:t>
            </a:r>
          </a:p>
          <a:p>
            <a:pPr algn="ctr"/>
            <a:r>
              <a:rPr lang="en-US" altLang="ko-KR" sz="15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suppressed</a:t>
            </a:r>
            <a:endParaRPr lang="ko-KR" altLang="en-US" sz="15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29242" y="2890007"/>
            <a:ext cx="1487454" cy="47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rgbClr val="00FF00"/>
                </a:solidFill>
                <a:latin typeface="Arial Black" pitchFamily="34" charset="0"/>
                <a:cs typeface="Arial" pitchFamily="34" charset="0"/>
              </a:rPr>
              <a:t>Marginally</a:t>
            </a:r>
          </a:p>
          <a:p>
            <a:pPr algn="ctr"/>
            <a:r>
              <a:rPr lang="en-US" altLang="ko-KR" sz="1500" b="1" dirty="0" smtClean="0">
                <a:solidFill>
                  <a:srgbClr val="00FF00"/>
                </a:solidFill>
                <a:latin typeface="Arial Black" pitchFamily="34" charset="0"/>
                <a:cs typeface="Arial" pitchFamily="34" charset="0"/>
              </a:rPr>
              <a:t>suppressed</a:t>
            </a:r>
            <a:endParaRPr lang="ko-KR" altLang="en-US" sz="1500" b="1" dirty="0">
              <a:solidFill>
                <a:srgbClr val="00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29242" y="3789040"/>
            <a:ext cx="1487454" cy="47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rgbClr val="00FF00"/>
                </a:solidFill>
                <a:latin typeface="Arial Black" pitchFamily="34" charset="0"/>
                <a:cs typeface="Arial" pitchFamily="34" charset="0"/>
              </a:rPr>
              <a:t>Marginally</a:t>
            </a:r>
          </a:p>
          <a:p>
            <a:pPr algn="ctr"/>
            <a:r>
              <a:rPr lang="en-US" altLang="ko-KR" sz="1500" b="1" dirty="0" smtClean="0">
                <a:solidFill>
                  <a:srgbClr val="00FF00"/>
                </a:solidFill>
                <a:latin typeface="Arial Black" pitchFamily="34" charset="0"/>
                <a:cs typeface="Arial" pitchFamily="34" charset="0"/>
              </a:rPr>
              <a:t>suppressed</a:t>
            </a:r>
            <a:endParaRPr lang="ko-KR" altLang="en-US" sz="1500" b="1" dirty="0">
              <a:solidFill>
                <a:srgbClr val="00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0512" y="4700430"/>
            <a:ext cx="1872208" cy="47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  <a:t>No effect or</a:t>
            </a:r>
          </a:p>
          <a:p>
            <a:pPr algn="ctr"/>
            <a:r>
              <a:rPr lang="en-US" altLang="ko-KR" sz="1400" b="1" dirty="0" smtClean="0"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  <a:t>Weakly mitigated</a:t>
            </a:r>
            <a:endParaRPr lang="ko-KR" altLang="en-US" sz="1400" b="1" dirty="0">
              <a:solidFill>
                <a:schemeClr val="accent5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5529064" y="1209109"/>
            <a:ext cx="0" cy="4164107"/>
          </a:xfrm>
          <a:prstGeom prst="straightConnector1">
            <a:avLst/>
          </a:prstGeom>
          <a:ln w="38100">
            <a:solidFill>
              <a:srgbClr val="00FF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5745088" y="1052736"/>
            <a:ext cx="416091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2200" b="1" dirty="0" err="1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I</a:t>
            </a:r>
            <a:r>
              <a:rPr lang="en-US" altLang="ko-KR" sz="2200" b="1" baseline="-25000" dirty="0" err="1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FEC,threshold</a:t>
            </a:r>
            <a:endParaRPr lang="en-US" altLang="ko-KR" sz="2200" b="1" dirty="0" smtClean="0">
              <a:solidFill>
                <a:srgbClr val="0000FF"/>
              </a:solidFill>
              <a:latin typeface="Arial" pitchFamily="34" charset="0"/>
              <a:ea typeface="굴림" charset="-127"/>
              <a:cs typeface="Arial" pitchFamily="34" charset="0"/>
              <a:sym typeface="Symbol"/>
            </a:endParaRPr>
          </a:p>
          <a:p>
            <a:pPr marL="182563" indent="-182563" defTabSz="444500"/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 	 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</a:rPr>
              <a:t> 0.75 kA/t : marginal suppression</a:t>
            </a:r>
          </a:p>
          <a:p>
            <a:pPr marL="182563" indent="-182563" defTabSz="444500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 	 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 1.50 kA/t : full suppression</a:t>
            </a:r>
          </a:p>
          <a:p>
            <a:pPr marL="182563" indent="-182563" defTabSz="444500"/>
            <a:r>
              <a:rPr lang="en-US" altLang="ko-KR" sz="1600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 (</a:t>
            </a:r>
            <a:r>
              <a:rPr lang="en-US" altLang="ko-KR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vacuum analysis predicted </a:t>
            </a:r>
            <a:r>
              <a:rPr lang="en-US" altLang="ko-KR" sz="1600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</a:t>
            </a:r>
            <a:r>
              <a:rPr lang="en-US" altLang="ko-KR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 1.00 kA/t)</a:t>
            </a:r>
          </a:p>
          <a:p>
            <a:pPr marL="182563" indent="-182563" defTabSz="444500"/>
            <a:endParaRPr lang="en-US" altLang="ko-KR" sz="1600" b="1" dirty="0" smtClean="0">
              <a:latin typeface="Arial" pitchFamily="34" charset="0"/>
              <a:ea typeface="굴림" charset="-127"/>
              <a:cs typeface="Arial" pitchFamily="34" charset="0"/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</a:t>
            </a:r>
            <a:r>
              <a:rPr lang="en-US" altLang="ko-KR" b="1" baseline="-25000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p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 is dependent on I</a:t>
            </a:r>
            <a:r>
              <a:rPr lang="en-US" altLang="ko-KR" b="1" baseline="-25000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FEC</a:t>
            </a:r>
            <a:endParaRPr lang="en-US" altLang="ko-KR" b="1" dirty="0" smtClean="0">
              <a:solidFill>
                <a:srgbClr val="0000FF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182563" indent="-182563"/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</a:rPr>
              <a:t>   (similar 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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</a:rPr>
              <a:t>n</a:t>
            </a:r>
            <a:r>
              <a:rPr lang="en-US" altLang="ko-KR" b="1" baseline="-25000" dirty="0" smtClean="0">
                <a:latin typeface="Arial" pitchFamily="34" charset="0"/>
                <a:ea typeface="굴림" charset="-127"/>
                <a:cs typeface="Arial" pitchFamily="34" charset="0"/>
              </a:rPr>
              <a:t>e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</a:rPr>
              <a:t>, 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</a:t>
            </a:r>
            <a:r>
              <a:rPr lang="en-US" altLang="ko-KR" b="1" dirty="0" err="1" smtClean="0">
                <a:latin typeface="Arial" pitchFamily="34" charset="0"/>
                <a:ea typeface="굴림" charset="-127"/>
                <a:cs typeface="Arial" pitchFamily="34" charset="0"/>
              </a:rPr>
              <a:t>W</a:t>
            </a:r>
            <a:r>
              <a:rPr lang="en-US" altLang="ko-KR" b="1" baseline="-25000" dirty="0" err="1" smtClean="0">
                <a:latin typeface="Arial" pitchFamily="34" charset="0"/>
                <a:ea typeface="굴림" charset="-127"/>
                <a:cs typeface="Arial" pitchFamily="34" charset="0"/>
              </a:rPr>
              <a:t>tot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</a:rPr>
              <a:t>, 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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</a:rPr>
              <a:t>V</a:t>
            </a:r>
            <a:r>
              <a:rPr lang="en-US" altLang="ko-KR" b="1" baseline="-25000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</a:t>
            </a:r>
            <a:r>
              <a:rPr lang="en-US" altLang="ko-KR" b="1" dirty="0" smtClean="0">
                <a:latin typeface="Arial" pitchFamily="34" charset="0"/>
                <a:ea typeface="굴림" charset="-127"/>
                <a:cs typeface="Arial" pitchFamily="34" charset="0"/>
                <a:sym typeface="Symbol"/>
              </a:rPr>
              <a:t>, …)</a:t>
            </a:r>
          </a:p>
          <a:p>
            <a:pPr marL="182563" indent="-182563">
              <a:buFont typeface="Arial" pitchFamily="34" charset="0"/>
              <a:buChar char="•"/>
            </a:pPr>
            <a:endParaRPr lang="en-US" altLang="ko-KR" sz="1600" b="1" dirty="0" smtClean="0">
              <a:solidFill>
                <a:srgbClr val="0000FF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pic>
        <p:nvPicPr>
          <p:cNvPr id="38" name="그림 37" descr="ELM_RMP_scan_b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3972" y="3793120"/>
            <a:ext cx="4213564" cy="2156160"/>
          </a:xfrm>
          <a:prstGeom prst="rect">
            <a:avLst/>
          </a:prstGeom>
        </p:spPr>
      </p:pic>
      <p:cxnSp>
        <p:nvCxnSpPr>
          <p:cNvPr id="39" name="직선 화살표 연결선 38"/>
          <p:cNvCxnSpPr/>
          <p:nvPr/>
        </p:nvCxnSpPr>
        <p:spPr>
          <a:xfrm flipH="1">
            <a:off x="7257256" y="4513200"/>
            <a:ext cx="216024" cy="720080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9621163" y="4093509"/>
            <a:ext cx="0" cy="790048"/>
          </a:xfrm>
          <a:prstGeom prst="straightConnector1">
            <a:avLst/>
          </a:prstGeom>
          <a:ln w="381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0" y="6021288"/>
            <a:ext cx="8049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600" b="1" i="0" dirty="0" smtClean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Note that there was </a:t>
            </a:r>
            <a:r>
              <a:rPr lang="en-US" altLang="ko-KR" sz="1600" b="1" i="0" dirty="0" smtClean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no clear change of ELM size on transition</a:t>
            </a:r>
            <a:r>
              <a:rPr lang="en-US" altLang="ko-KR" sz="1600" b="1" i="0" dirty="0" smtClean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</a:p>
          <a:p>
            <a:pPr marL="182563" indent="-182563"/>
            <a:r>
              <a:rPr lang="en-US" altLang="ko-KR" sz="1600" b="1" dirty="0" smtClean="0">
                <a:latin typeface="Arial" pitchFamily="34" charset="0"/>
                <a:ea typeface="굴림" charset="-127"/>
                <a:cs typeface="Arial" pitchFamily="34" charset="0"/>
              </a:rPr>
              <a:t>   </a:t>
            </a:r>
            <a:r>
              <a:rPr lang="en-US" altLang="ko-KR" sz="1600" b="1" i="0" dirty="0" smtClean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</a:rPr>
              <a:t>(excitation </a:t>
            </a:r>
            <a:r>
              <a:rPr lang="en-US" altLang="ko-KR" sz="1600" b="1" i="0" dirty="0" smtClean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rPr>
              <a:t> suppression), while the ELM frequency decreased dramatically</a:t>
            </a:r>
            <a:endParaRPr lang="en-US" altLang="ko-KR" sz="1600" b="1" dirty="0" smtClean="0">
              <a:solidFill>
                <a:srgbClr val="FF000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/>
              <a:t>Change on Edge Particle Transport</a:t>
            </a:r>
            <a:br>
              <a:rPr lang="en-US" altLang="ko-KR" sz="3200" dirty="0" smtClean="0"/>
            </a:br>
            <a:r>
              <a:rPr lang="en-US" altLang="ko-KR" sz="3200" dirty="0" smtClean="0"/>
              <a:t>: Reduction of Negative Floating Potential (</a:t>
            </a:r>
            <a:r>
              <a:rPr lang="en-US" altLang="ko-KR" sz="3200" dirty="0" err="1" smtClean="0"/>
              <a:t>Divertor</a:t>
            </a:r>
            <a:r>
              <a:rPr lang="en-US" altLang="ko-KR" sz="3200" dirty="0" smtClean="0"/>
              <a:t>)</a:t>
            </a:r>
            <a:endParaRPr lang="ko-KR" altLang="en-US" dirty="0"/>
          </a:p>
        </p:txBody>
      </p:sp>
      <p:sp>
        <p:nvSpPr>
          <p:cNvPr id="36" name="날짜 개체 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38" name="바닥글 개체 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105128" y="1268760"/>
            <a:ext cx="38008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itchFamily="34" charset="0"/>
              <a:buChar char="•"/>
              <a:tabLst>
                <a:tab pos="2419350" algn="l"/>
              </a:tabLst>
            </a:pPr>
            <a:r>
              <a:rPr lang="en-US" altLang="ko-KR" sz="2200" b="1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ELM-intensified phase</a:t>
            </a:r>
          </a:p>
          <a:p>
            <a:pPr marL="269875" indent="-88900">
              <a:buFontTx/>
              <a:buChar char="-"/>
              <a:tabLst>
                <a:tab pos="2419350" algn="l"/>
              </a:tabLst>
            </a:pPr>
            <a:r>
              <a:rPr lang="en-US" altLang="ko-KR" b="1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n=1 mid-FEC alone</a:t>
            </a:r>
          </a:p>
          <a:p>
            <a:pPr marL="269875" indent="-88900">
              <a:buFontTx/>
              <a:buChar char="-"/>
              <a:tabLst>
                <a:tab pos="2419350" algn="l"/>
              </a:tabLst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V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f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Symbol"/>
              </a:rPr>
              <a:t>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0</a:t>
            </a:r>
          </a:p>
          <a:p>
            <a:pPr marL="90488" indent="-90488">
              <a:buFontTx/>
              <a:buChar char="-"/>
              <a:tabLst>
                <a:tab pos="2419350" algn="l"/>
              </a:tabLst>
            </a:pPr>
            <a:endParaRPr lang="en-US" altLang="ko-KR" b="1" dirty="0" smtClean="0">
              <a:latin typeface="Arial" pitchFamily="34" charset="0"/>
              <a:ea typeface="HY헤드라인M" pitchFamily="18" charset="-127"/>
              <a:cs typeface="Arial" pitchFamily="34" charset="0"/>
              <a:sym typeface="Wingdings" pitchFamily="2" charset="2"/>
            </a:endParaRPr>
          </a:p>
          <a:p>
            <a:pPr marL="90488" indent="-90488">
              <a:buFont typeface="Arial" pitchFamily="34" charset="0"/>
              <a:buChar char="•"/>
              <a:tabLst>
                <a:tab pos="2419350" algn="l"/>
              </a:tabLst>
            </a:pPr>
            <a:r>
              <a:rPr lang="en-US" altLang="ko-KR" sz="2200" b="1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ELM-suppressed phase</a:t>
            </a:r>
          </a:p>
          <a:p>
            <a:pPr marL="269875" indent="-88900">
              <a:buFontTx/>
              <a:buChar char="-"/>
              <a:tabLst>
                <a:tab pos="2419350" algn="l"/>
              </a:tabLst>
            </a:pPr>
            <a:r>
              <a:rPr lang="en-US" altLang="ko-KR" b="1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n=1, +90 phase</a:t>
            </a:r>
          </a:p>
          <a:p>
            <a:pPr marL="269875" indent="-88900">
              <a:buFontTx/>
              <a:buChar char="-"/>
              <a:tabLst>
                <a:tab pos="2419350" algn="l"/>
              </a:tabLst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V</a:t>
            </a:r>
            <a:r>
              <a:rPr lang="en-US" altLang="ko-KR" b="1" baseline="-25000" dirty="0" err="1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f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Symbol"/>
              </a:rPr>
              <a:t>~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0</a:t>
            </a:r>
            <a:endParaRPr lang="en-US" altLang="ko-KR" b="1" baseline="-25000" dirty="0" smtClean="0">
              <a:solidFill>
                <a:srgbClr val="0000FF"/>
              </a:solidFill>
              <a:latin typeface="Arial" pitchFamily="34" charset="0"/>
              <a:ea typeface="HY헤드라인M" pitchFamily="18" charset="-127"/>
              <a:cs typeface="Arial" pitchFamily="34" charset="0"/>
              <a:sym typeface="Wingdings" pitchFamily="2" charset="2"/>
            </a:endParaRPr>
          </a:p>
          <a:p>
            <a:pPr marL="90488" indent="-90488">
              <a:buFontTx/>
              <a:buChar char="-"/>
              <a:tabLst>
                <a:tab pos="2419350" algn="l"/>
              </a:tabLst>
            </a:pPr>
            <a:endParaRPr lang="en-US" altLang="ko-KR" b="1" dirty="0" smtClean="0">
              <a:latin typeface="Arial" pitchFamily="34" charset="0"/>
              <a:ea typeface="HY헤드라인M" pitchFamily="18" charset="-127"/>
              <a:cs typeface="Arial" pitchFamily="34" charset="0"/>
              <a:sym typeface="Wingdings" pitchFamily="2" charset="2"/>
            </a:endParaRPr>
          </a:p>
          <a:p>
            <a:pPr marL="180975" indent="-180975">
              <a:buFont typeface="Arial" pitchFamily="34" charset="0"/>
              <a:buChar char="•"/>
              <a:tabLst>
                <a:tab pos="2419350" algn="l"/>
              </a:tabLst>
            </a:pPr>
            <a:r>
              <a:rPr lang="en-US" altLang="ko-KR" sz="2000" b="1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Note that </a:t>
            </a:r>
            <a:r>
              <a:rPr lang="en-US" altLang="ko-KR" sz="2000" b="1" dirty="0" err="1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V</a:t>
            </a:r>
            <a:r>
              <a:rPr lang="en-US" altLang="ko-KR" sz="2000" b="1" baseline="-25000" dirty="0" err="1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f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was abruptly increased </a:t>
            </a:r>
            <a:r>
              <a:rPr lang="en-US" altLang="ko-KR" sz="2000" b="1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at t~3.6s suggesting a sudden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change of particle transport due to different MP spectra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Change of Edge Electron Thermal Transport</a:t>
            </a:r>
            <a:br>
              <a:rPr lang="en-US" altLang="ko-KR" dirty="0" smtClean="0"/>
            </a:br>
            <a:r>
              <a:rPr lang="en-US" altLang="ko-KR" dirty="0" smtClean="0"/>
              <a:t>: Saturated Pedestal Evolutions</a:t>
            </a:r>
            <a:endParaRPr lang="ko-KR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9064" y="1435998"/>
            <a:ext cx="4366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Saturated evolution of edge T</a:t>
            </a:r>
            <a:r>
              <a:rPr lang="en-US" altLang="ko-KR" b="1" baseline="-25000" dirty="0" smtClean="0">
                <a:solidFill>
                  <a:srgbClr val="0000FF"/>
                </a:solidFill>
                <a:sym typeface="Symbol"/>
              </a:rPr>
              <a:t>e</a:t>
            </a:r>
          </a:p>
          <a:p>
            <a:pPr marL="173038" indent="-173038">
              <a:buFont typeface="Arial" pitchFamily="34" charset="0"/>
              <a:buChar char="•"/>
            </a:pPr>
            <a:endParaRPr lang="en-US" altLang="ko-KR" b="1" dirty="0" smtClean="0">
              <a:solidFill>
                <a:srgbClr val="0000FF"/>
              </a:solidFill>
              <a:sym typeface="Symbol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Saturated evolution phase</a:t>
            </a:r>
          </a:p>
          <a:p>
            <a:pPr marL="358775" indent="-185738">
              <a:buFontTx/>
              <a:buChar char="-"/>
            </a:pPr>
            <a:r>
              <a:rPr lang="en-US" altLang="ko-KR" sz="1700" dirty="0" err="1" smtClean="0">
                <a:sym typeface="Symbol"/>
              </a:rPr>
              <a:t>T</a:t>
            </a:r>
            <a:r>
              <a:rPr lang="en-US" altLang="ko-KR" sz="1700" baseline="-25000" dirty="0" err="1" smtClean="0">
                <a:sym typeface="Symbol"/>
              </a:rPr>
              <a:t>e,edge</a:t>
            </a:r>
            <a:r>
              <a:rPr lang="en-US" altLang="ko-KR" sz="1700" dirty="0" smtClean="0">
                <a:sym typeface="Symbol"/>
              </a:rPr>
              <a:t> saturated</a:t>
            </a:r>
          </a:p>
          <a:p>
            <a:pPr marL="358775" indent="-185738">
              <a:buFontTx/>
              <a:buChar char="-"/>
            </a:pPr>
            <a:r>
              <a:rPr lang="en-US" altLang="ko-KR" sz="1700" dirty="0" err="1" smtClean="0">
                <a:sym typeface="Symbol"/>
              </a:rPr>
              <a:t>dn</a:t>
            </a:r>
            <a:r>
              <a:rPr lang="en-US" altLang="ko-KR" sz="1700" baseline="-25000" dirty="0" err="1" smtClean="0">
                <a:sym typeface="Symbol"/>
              </a:rPr>
              <a:t>e</a:t>
            </a:r>
            <a:r>
              <a:rPr lang="en-US" altLang="ko-KR" sz="1700" dirty="0" smtClean="0">
                <a:sym typeface="Symbol"/>
              </a:rPr>
              <a:t>/</a:t>
            </a:r>
            <a:r>
              <a:rPr lang="en-US" altLang="ko-KR" sz="1700" dirty="0" err="1" smtClean="0">
                <a:sym typeface="Symbol"/>
              </a:rPr>
              <a:t>dt</a:t>
            </a:r>
            <a:r>
              <a:rPr lang="en-US" altLang="ko-KR" sz="1700" dirty="0" smtClean="0">
                <a:sym typeface="Symbol"/>
              </a:rPr>
              <a:t> slowed down</a:t>
            </a:r>
          </a:p>
          <a:p>
            <a:pPr marL="358775" indent="-185738">
              <a:buFontTx/>
              <a:buChar char="-"/>
            </a:pPr>
            <a:r>
              <a:rPr lang="en-US" altLang="ko-KR" sz="1700" dirty="0" smtClean="0">
                <a:sym typeface="Symbol"/>
              </a:rPr>
              <a:t>higher base-level of D</a:t>
            </a:r>
            <a:r>
              <a:rPr lang="en-US" altLang="ko-KR" sz="1700" baseline="-25000" dirty="0" smtClean="0">
                <a:sym typeface="Symbol"/>
              </a:rPr>
              <a:t></a:t>
            </a:r>
            <a:endParaRPr lang="en-US" altLang="ko-KR" sz="1700" dirty="0" smtClean="0">
              <a:solidFill>
                <a:srgbClr val="0000FF"/>
              </a:solidFill>
              <a:sym typeface="Symbol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Monotonic evolution phase</a:t>
            </a:r>
          </a:p>
          <a:p>
            <a:pPr marL="358775" indent="-185738">
              <a:buFontTx/>
              <a:buChar char="-"/>
            </a:pPr>
            <a:r>
              <a:rPr lang="en-US" altLang="ko-KR" sz="1700" dirty="0" smtClean="0">
                <a:sym typeface="Symbol"/>
              </a:rPr>
              <a:t>Similar </a:t>
            </a:r>
            <a:r>
              <a:rPr lang="en-US" altLang="ko-KR" sz="1700" dirty="0" err="1" smtClean="0">
                <a:sym typeface="Symbol"/>
              </a:rPr>
              <a:t>dT</a:t>
            </a:r>
            <a:r>
              <a:rPr lang="en-US" altLang="ko-KR" sz="1700" baseline="-25000" dirty="0" err="1" smtClean="0">
                <a:sym typeface="Symbol"/>
              </a:rPr>
              <a:t>e,edge</a:t>
            </a:r>
            <a:r>
              <a:rPr lang="en-US" altLang="ko-KR" sz="1700" dirty="0" smtClean="0">
                <a:sym typeface="Symbol"/>
              </a:rPr>
              <a:t>/</a:t>
            </a:r>
            <a:r>
              <a:rPr lang="en-US" altLang="ko-KR" sz="1700" dirty="0" err="1" smtClean="0">
                <a:sym typeface="Symbol"/>
              </a:rPr>
              <a:t>dt</a:t>
            </a:r>
            <a:r>
              <a:rPr lang="en-US" altLang="ko-KR" sz="1700" dirty="0" smtClean="0">
                <a:sym typeface="Symbol"/>
              </a:rPr>
              <a:t> and </a:t>
            </a:r>
            <a:r>
              <a:rPr lang="en-US" altLang="ko-KR" sz="1700" dirty="0" err="1" smtClean="0">
                <a:sym typeface="Symbol"/>
              </a:rPr>
              <a:t>dn</a:t>
            </a:r>
            <a:r>
              <a:rPr lang="en-US" altLang="ko-KR" sz="1700" baseline="-25000" dirty="0" err="1" smtClean="0">
                <a:sym typeface="Symbol"/>
              </a:rPr>
              <a:t>e</a:t>
            </a:r>
            <a:r>
              <a:rPr lang="en-US" altLang="ko-KR" sz="1700" dirty="0" smtClean="0">
                <a:sym typeface="Symbol"/>
              </a:rPr>
              <a:t>/</a:t>
            </a:r>
            <a:r>
              <a:rPr lang="en-US" altLang="ko-KR" sz="1700" dirty="0" err="1" smtClean="0">
                <a:sym typeface="Symbol"/>
              </a:rPr>
              <a:t>dt</a:t>
            </a:r>
            <a:r>
              <a:rPr lang="en-US" altLang="ko-KR" sz="1700" dirty="0" smtClean="0">
                <a:sym typeface="Symbol"/>
              </a:rPr>
              <a:t> to those in the intensified ELMs</a:t>
            </a:r>
          </a:p>
          <a:p>
            <a:pPr marL="358775" indent="-185738">
              <a:buFontTx/>
              <a:buChar char="-"/>
            </a:pPr>
            <a:r>
              <a:rPr lang="en-US" altLang="ko-KR" sz="1700" dirty="0" smtClean="0">
                <a:sym typeface="Symbol"/>
              </a:rPr>
              <a:t>D</a:t>
            </a:r>
            <a:r>
              <a:rPr lang="en-US" altLang="ko-KR" sz="1700" baseline="-25000" dirty="0" smtClean="0">
                <a:sym typeface="Symbol"/>
              </a:rPr>
              <a:t></a:t>
            </a:r>
            <a:r>
              <a:rPr lang="en-US" altLang="ko-KR" sz="1700" dirty="0" smtClean="0">
                <a:sym typeface="Symbol"/>
              </a:rPr>
              <a:t> drop-down to lower base-level</a:t>
            </a:r>
          </a:p>
          <a:p>
            <a:pPr marL="358775" indent="-185738">
              <a:buFontTx/>
              <a:buChar char="-"/>
            </a:pPr>
            <a:endParaRPr lang="en-US" altLang="ko-KR" dirty="0" smtClean="0">
              <a:solidFill>
                <a:srgbClr val="0000FF"/>
              </a:solidFill>
              <a:sym typeface="Symbol"/>
            </a:endParaRPr>
          </a:p>
          <a:p>
            <a:pPr marL="269875" indent="-269875">
              <a:buFont typeface="Wingdings"/>
              <a:buChar char="è"/>
            </a:pP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Thermal (T</a:t>
            </a:r>
            <a:r>
              <a:rPr lang="en-US" altLang="ko-KR" b="1" baseline="-25000" dirty="0" smtClean="0">
                <a:solidFill>
                  <a:srgbClr val="0000FF"/>
                </a:solidFill>
                <a:sym typeface="Wingdings" pitchFamily="2" charset="2"/>
              </a:rPr>
              <a:t>e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) transport clearly enhanced</a:t>
            </a:r>
          </a:p>
          <a:p>
            <a:pPr marL="269875" indent="-269875">
              <a:buFont typeface="Wingdings"/>
              <a:buChar char="è"/>
            </a:pPr>
            <a:endParaRPr lang="en-US" altLang="ko-KR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9875" indent="-269875">
              <a:buFont typeface="Wingdings"/>
              <a:buChar char="è"/>
            </a:pP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Saturated evolution of </a:t>
            </a:r>
            <a:r>
              <a:rPr lang="en-US" altLang="ko-KR" b="1" dirty="0" err="1" smtClean="0">
                <a:solidFill>
                  <a:srgbClr val="0000FF"/>
                </a:solidFill>
                <a:sym typeface="Wingdings" pitchFamily="2" charset="2"/>
              </a:rPr>
              <a:t>T</a:t>
            </a:r>
            <a:r>
              <a:rPr lang="en-US" altLang="ko-KR" b="1" baseline="-25000" dirty="0" err="1" smtClean="0">
                <a:solidFill>
                  <a:srgbClr val="0000FF"/>
                </a:solidFill>
                <a:sym typeface="Wingdings" pitchFamily="2" charset="2"/>
              </a:rPr>
              <a:t>e,edge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 might be a key to understand ELM suppression</a:t>
            </a:r>
            <a:endParaRPr lang="en-US" altLang="ko-KR" b="1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200472" y="1412776"/>
            <a:ext cx="5095875" cy="3657600"/>
            <a:chOff x="200472" y="1412776"/>
            <a:chExt cx="5095875" cy="3657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472" y="1412776"/>
              <a:ext cx="5095875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1664078" y="1605354"/>
              <a:ext cx="792088" cy="2664296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886273" y="1605354"/>
              <a:ext cx="768642" cy="2664296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080792" y="1605354"/>
              <a:ext cx="360040" cy="2664296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4848" y="1268760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 smtClean="0"/>
              <a:t>KSTAR #5947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Broadband Changes of Magnetic Fluctuation</a:t>
            </a:r>
            <a:br>
              <a:rPr lang="en-US" altLang="ko-KR" dirty="0" smtClean="0"/>
            </a:br>
            <a:r>
              <a:rPr lang="en-US" altLang="ko-KR" dirty="0" smtClean="0"/>
              <a:t>Depending on MPs and Altered ELMs</a:t>
            </a:r>
            <a:endParaRPr lang="ko-KR" altLang="en-US" dirty="0"/>
          </a:p>
        </p:txBody>
      </p:sp>
      <p:sp>
        <p:nvSpPr>
          <p:cNvPr id="36" name="날짜 개체 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38" name="바닥글 개체 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808984" y="1486525"/>
            <a:ext cx="509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Broadband</a:t>
            </a:r>
            <a:r>
              <a:rPr lang="en-US" altLang="ko-KR" b="1" dirty="0" smtClean="0">
                <a:sym typeface="Symbol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decrease on ELM-intensification</a:t>
            </a:r>
          </a:p>
          <a:p>
            <a:pPr marL="360363" indent="-179388"/>
            <a:r>
              <a:rPr lang="en-US" altLang="ko-KR" b="1" dirty="0" smtClean="0">
                <a:sym typeface="Symbol"/>
              </a:rPr>
              <a:t>- ELM events clearly seen in spectrogram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471952"/>
            <a:ext cx="5025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Broadband</a:t>
            </a:r>
            <a:r>
              <a:rPr lang="en-US" altLang="ko-KR" b="1" dirty="0" smtClean="0">
                <a:sym typeface="Symbol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increase on</a:t>
            </a:r>
            <a:r>
              <a:rPr lang="en-US" altLang="ko-KR" b="1" dirty="0" smtClean="0">
                <a:sym typeface="Symbol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ELM-suppression</a:t>
            </a:r>
          </a:p>
          <a:p>
            <a:pPr marL="360363" indent="-179388"/>
            <a:r>
              <a:rPr lang="en-US" altLang="ko-KR" b="1" dirty="0" smtClean="0">
                <a:sym typeface="Symbol"/>
              </a:rPr>
              <a:t>- Significant inter-ELM fluctuations</a:t>
            </a:r>
          </a:p>
          <a:p>
            <a:pPr marL="360363" indent="-179388"/>
            <a:r>
              <a:rPr lang="en-US" altLang="ko-KR" b="1" dirty="0" smtClean="0">
                <a:sym typeface="Symbol"/>
              </a:rPr>
              <a:t>- Fluctuation clearly reduced prior to ELM crash, synchronized with resumed monotonic evolution of edge 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968" y="6021288"/>
            <a:ext cx="865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Distinguished from coherent modes on several ELM-free regimes</a:t>
            </a:r>
          </a:p>
          <a:p>
            <a:pPr marL="180975" indent="-180975" algn="ctr"/>
            <a:r>
              <a:rPr lang="en-US" altLang="ko-KR" b="1" dirty="0" smtClean="0">
                <a:solidFill>
                  <a:srgbClr val="0000FF"/>
                </a:solidFill>
                <a:sym typeface="Symbol"/>
              </a:rPr>
              <a:t>such as EHO (QH-mode), QCM (EDA), and WCM (I-mode)</a:t>
            </a:r>
            <a:endParaRPr lang="en-US" altLang="ko-KR" b="1" dirty="0" smtClean="0">
              <a:sym typeface="Symbol"/>
            </a:endParaRPr>
          </a:p>
        </p:txBody>
      </p:sp>
      <p:pic>
        <p:nvPicPr>
          <p:cNvPr id="11" name="그림 10" descr="Specgam_627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6333"/>
            <a:ext cx="5035856" cy="3559770"/>
          </a:xfrm>
          <a:prstGeom prst="rect">
            <a:avLst/>
          </a:prstGeom>
        </p:spPr>
      </p:pic>
      <p:pic>
        <p:nvPicPr>
          <p:cNvPr id="13" name="그림 12" descr="Specgam_5951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2817" y="2492896"/>
            <a:ext cx="5035856" cy="35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 control is critical to ITER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65108" y="1362254"/>
            <a:ext cx="8880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  <a:tabLst>
                <a:tab pos="5018088" algn="l"/>
              </a:tabLst>
            </a:pP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 reduction of ELM </a:t>
            </a: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energy density required </a:t>
            </a: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(&gt;1/10</a:t>
            </a: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30238" lvl="1" indent="-173038">
              <a:tabLst>
                <a:tab pos="5018088" algn="l"/>
              </a:tabLst>
            </a:pP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- Expected / Limit ~ 7.0MJ/m</a:t>
            </a:r>
            <a:r>
              <a:rPr lang="en-US" altLang="ko-KR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 / 0.5MJ/m</a:t>
            </a:r>
            <a:r>
              <a:rPr lang="en-US" altLang="ko-KR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 ~ 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108" y="4531767"/>
            <a:ext cx="9240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  <a:tabLst>
                <a:tab pos="5018088" algn="l"/>
              </a:tabLst>
            </a:pP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3D magnetic field (RMP) has been actively investigated </a:t>
            </a: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from KSTAR 2011 as the most plausible technique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08" y="2438306"/>
            <a:ext cx="94408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  <a:tabLst>
                <a:tab pos="5018088" algn="l"/>
              </a:tabLst>
            </a:pPr>
            <a:r>
              <a:rPr lang="en-US" altLang="ko-KR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Various approaches under investigation in KSTAR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ELM pace-making: pellet injection(plan), vertical jogging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edge perturbation by SMBI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3D magnetic field perturbation: RMP</a:t>
            </a:r>
          </a:p>
          <a:p>
            <a:pPr marL="628650" indent="-180975">
              <a:buFontTx/>
              <a:buChar char="-"/>
              <a:tabLst>
                <a:tab pos="5018088" algn="l"/>
              </a:tabLst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small or no ELM regimes: type II, grassy, QH-mode, I-mode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ELMs Suppressed by n=1 RMP in KSTAR 2011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28464" y="1113706"/>
            <a:ext cx="61544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COMPASS-D	(n=1)		triggered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JET		(n=1)		mitigated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NSTX		(n=3)		triggered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MAST		(n=3)		mitigated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ASDEX-U	(n=2)		mitigated</a:t>
            </a:r>
          </a:p>
          <a:p>
            <a:pPr marL="173038" indent="-173038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			(n=1)		mitigated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DIII-D 		(n=3)		suppressed</a:t>
            </a:r>
          </a:p>
          <a:p>
            <a:pPr marL="173038" indent="-173038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			(n=2)		suppressed</a:t>
            </a:r>
          </a:p>
          <a:p>
            <a:pPr marL="173038" indent="-173038">
              <a:buFont typeface="Arial" pitchFamily="34" charset="0"/>
              <a:buChar char="•"/>
            </a:pPr>
            <a:endParaRPr lang="en-US" altLang="ko-K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KSTAR_ELM_RMP_594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13721" y="908720"/>
            <a:ext cx="399228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ELMs Suppressed by n=1 RMP in KSTAR 2011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128464" y="1113706"/>
            <a:ext cx="61544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COMPASS-D	(n=1)		triggered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JET		(n=1)		mitigated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NSTX		(n=3)		triggered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MAST		(n=3)		mitigated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ASDEX-U	(n=2)		mitigated</a:t>
            </a:r>
          </a:p>
          <a:p>
            <a:pPr marL="173038" indent="-173038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			(n=1)		mitigated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DIII-D 		(n=3)		suppressed</a:t>
            </a:r>
          </a:p>
          <a:p>
            <a:pPr marL="173038" indent="-173038"/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			(n=2)		suppressed</a:t>
            </a:r>
          </a:p>
          <a:p>
            <a:pPr marL="173038" indent="-173038">
              <a:buFont typeface="Arial" pitchFamily="34" charset="0"/>
              <a:buChar char="•"/>
            </a:pPr>
            <a:endParaRPr lang="en-US" altLang="ko-K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/>
            <a:r>
              <a:rPr lang="en-US" altLang="ko-K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added one more in 2011 …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KSTAR	(n=1)		Suppressed</a:t>
            </a:r>
            <a:endParaRPr lang="en-US" altLang="ko-K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544" y="4293096"/>
            <a:ext cx="4614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 Y.M.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Jeon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J.-K. Park, et al., PRL 109, 035004 (2012)</a:t>
            </a:r>
          </a:p>
        </p:txBody>
      </p:sp>
      <p:pic>
        <p:nvPicPr>
          <p:cNvPr id="15" name="KSTAR_ELM_RMP_594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13721" y="908720"/>
            <a:ext cx="399228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400" dirty="0" smtClean="0"/>
              <a:t>Outline</a:t>
            </a:r>
            <a:endParaRPr lang="ko-KR" altLang="en-US" sz="34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848544" y="1280949"/>
            <a:ext cx="8625408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1. Unique features of KSTAR RMP 3D field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2. Characteristics of ELM-suppressed RMP discharge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3. Altered Te pedestal dynamics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4. Broadband change of magnetic fluctuation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5.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400" dirty="0" smtClean="0"/>
              <a:t>Outline</a:t>
            </a:r>
            <a:endParaRPr lang="ko-KR" altLang="en-US" sz="34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848544" y="1280949"/>
            <a:ext cx="8625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1. Unique features of KSTAR RMP 3D field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Characteristics of ELM-suppressed RMP discharge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Altered Te pedestal dynamics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Broadband change of magnetic fluctuation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/>
          <p:nvPr/>
        </p:nvGrpSpPr>
        <p:grpSpPr>
          <a:xfrm>
            <a:off x="3452802" y="2204864"/>
            <a:ext cx="3135455" cy="4015170"/>
            <a:chOff x="72009" y="692696"/>
            <a:chExt cx="4448943" cy="5958837"/>
          </a:xfrm>
        </p:grpSpPr>
        <p:pic>
          <p:nvPicPr>
            <p:cNvPr id="1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09" y="3861048"/>
              <a:ext cx="4448943" cy="2790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09" y="692696"/>
              <a:ext cx="4448943" cy="2790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아래쪽 화살표 130"/>
            <p:cNvSpPr/>
            <p:nvPr/>
          </p:nvSpPr>
          <p:spPr>
            <a:xfrm>
              <a:off x="2576736" y="5661248"/>
              <a:ext cx="360040" cy="576064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2" name="아래쪽 화살표 131"/>
            <p:cNvSpPr/>
            <p:nvPr/>
          </p:nvSpPr>
          <p:spPr>
            <a:xfrm rot="10800000">
              <a:off x="2576736" y="4293096"/>
              <a:ext cx="360040" cy="576064"/>
            </a:xfrm>
            <a:prstGeom prst="downArrow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3" name="아래쪽 화살표 132"/>
            <p:cNvSpPr/>
            <p:nvPr/>
          </p:nvSpPr>
          <p:spPr>
            <a:xfrm rot="16200000">
              <a:off x="1676637" y="5013176"/>
              <a:ext cx="360040" cy="576064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4" name="아래쪽 화살표 133"/>
            <p:cNvSpPr/>
            <p:nvPr/>
          </p:nvSpPr>
          <p:spPr>
            <a:xfrm rot="5400000">
              <a:off x="3620853" y="5013176"/>
              <a:ext cx="360040" cy="576064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669071" y="3933056"/>
              <a:ext cx="817011" cy="502442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n=2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6" name="아래쪽 화살표 135"/>
            <p:cNvSpPr/>
            <p:nvPr/>
          </p:nvSpPr>
          <p:spPr>
            <a:xfrm rot="10800000">
              <a:off x="2576736" y="2492896"/>
              <a:ext cx="360040" cy="576064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7" name="아래쪽 화살표 136"/>
            <p:cNvSpPr/>
            <p:nvPr/>
          </p:nvSpPr>
          <p:spPr>
            <a:xfrm rot="10800000">
              <a:off x="2576736" y="1124744"/>
              <a:ext cx="360040" cy="576064"/>
            </a:xfrm>
            <a:prstGeom prst="downArrow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8" name="아래쪽 화살표 137"/>
            <p:cNvSpPr/>
            <p:nvPr/>
          </p:nvSpPr>
          <p:spPr>
            <a:xfrm rot="5563014">
              <a:off x="1676637" y="1844824"/>
              <a:ext cx="360040" cy="576064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9" name="아래쪽 화살표 138"/>
            <p:cNvSpPr/>
            <p:nvPr/>
          </p:nvSpPr>
          <p:spPr>
            <a:xfrm rot="5400000">
              <a:off x="3620853" y="1844824"/>
              <a:ext cx="360040" cy="576064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597063" y="764704"/>
              <a:ext cx="817011" cy="502442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n=1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800873" y="1556792"/>
              <a:ext cx="594516" cy="410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-B</a:t>
              </a:r>
              <a:r>
                <a:rPr lang="en-US" altLang="ko-KR" sz="1600" b="1" baseline="-25000" dirty="0" smtClean="0">
                  <a:solidFill>
                    <a:srgbClr val="0000FF"/>
                  </a:solidFill>
                </a:rPr>
                <a:t>R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808953" y="908720"/>
              <a:ext cx="670239" cy="410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+B</a:t>
              </a:r>
              <a:r>
                <a:rPr lang="en-US" altLang="ko-KR" sz="1600" b="1" baseline="-25000" dirty="0" smtClean="0">
                  <a:solidFill>
                    <a:srgbClr val="0000FF"/>
                  </a:solidFill>
                </a:rPr>
                <a:t>R</a:t>
              </a:r>
              <a:endParaRPr lang="ko-KR" altLang="en-US" sz="1600" b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4251"/>
            <a:ext cx="9906000" cy="907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Three Rows of RMP/FEC Coils Can Provide Various </a:t>
            </a:r>
            <a:r>
              <a:rPr lang="en-US" altLang="ko-KR" dirty="0" err="1" smtClean="0"/>
              <a:t>Poloidal</a:t>
            </a:r>
            <a:r>
              <a:rPr lang="en-US" altLang="ko-KR" dirty="0" smtClean="0"/>
              <a:t> Magnetic Spectra</a:t>
            </a:r>
            <a:endParaRPr lang="ko-KR" altLang="en-US" dirty="0"/>
          </a:p>
        </p:txBody>
      </p:sp>
      <p:grpSp>
        <p:nvGrpSpPr>
          <p:cNvPr id="3" name="그룹 53"/>
          <p:cNvGrpSpPr/>
          <p:nvPr/>
        </p:nvGrpSpPr>
        <p:grpSpPr>
          <a:xfrm>
            <a:off x="7004181" y="2259594"/>
            <a:ext cx="2592289" cy="3983348"/>
            <a:chOff x="1496616" y="2132856"/>
            <a:chExt cx="2803181" cy="44235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6616" y="2132856"/>
              <a:ext cx="2384916" cy="442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3177843" y="3098896"/>
              <a:ext cx="1044087" cy="341787"/>
            </a:xfrm>
            <a:prstGeom prst="rect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Top-FEC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05006" y="4176668"/>
              <a:ext cx="994791" cy="341787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Mid-FEC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77845" y="5271110"/>
              <a:ext cx="966220" cy="341787"/>
            </a:xfrm>
            <a:prstGeom prst="rect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 smtClean="0">
                  <a:latin typeface="Arial" pitchFamily="34" charset="0"/>
                  <a:cs typeface="Arial" pitchFamily="34" charset="0"/>
                </a:rPr>
                <a:t>Bot</a:t>
              </a:r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-FEC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04528" y="1196752"/>
            <a:ext cx="6205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All internal coils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effectively coupled to plasma</a:t>
            </a: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n=1 or n=2 MP applicable</a:t>
            </a:r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2012-10-10</a:t>
            </a:r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2375-815D-4EC4-8C7C-7F705C4230A4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2012-IAEA-FEC - Y.M. Jeon</a:t>
            </a:r>
            <a:endParaRPr lang="ko-KR" altLang="en-US"/>
          </a:p>
        </p:txBody>
      </p:sp>
      <p:pic>
        <p:nvPicPr>
          <p:cNvPr id="69" name="Picture 7" descr="icc_for_inse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2621914"/>
            <a:ext cx="330992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26505</TotalTime>
  <Words>1900</Words>
  <Application>Microsoft Office PowerPoint</Application>
  <PresentationFormat>A4 용지(210x297mm)</PresentationFormat>
  <Paragraphs>674</Paragraphs>
  <Slides>35</Slides>
  <Notes>2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슬라이드 1</vt:lpstr>
      <vt:lpstr>ELM control is critical to ITER</vt:lpstr>
      <vt:lpstr>ELM control is critical to ITER</vt:lpstr>
      <vt:lpstr>ELM control is critical to ITER</vt:lpstr>
      <vt:lpstr>ELMs Suppressed by n=1 RMP in KSTAR 2011</vt:lpstr>
      <vt:lpstr>ELMs Suppressed by n=1 RMP in KSTAR 2011</vt:lpstr>
      <vt:lpstr>Outline</vt:lpstr>
      <vt:lpstr>Outline</vt:lpstr>
      <vt:lpstr>Three Rows of RMP/FEC Coils Can Provide Various Poloidal Magnetic Spectra</vt:lpstr>
      <vt:lpstr>Either purely resonant or non-resonant perturbations are applicable with n=1 MPs</vt:lpstr>
      <vt:lpstr>Either purely resonant or non-resonant perturbations are applicable with n=1 MPs</vt:lpstr>
      <vt:lpstr>Either purely resonant or non-resonant perturbations are applicable with n=1 MPs</vt:lpstr>
      <vt:lpstr>Either purely resonant or non-resonant perturbations are applicable with n=1 MPs</vt:lpstr>
      <vt:lpstr>Outline</vt:lpstr>
      <vt:lpstr>ELMs Suppressed For the First Time by n=1 RMP</vt:lpstr>
      <vt:lpstr>ELMs can be intensified by mid-FEC alone</vt:lpstr>
      <vt:lpstr>Edge dynamics substantially changed under n=1 RMP</vt:lpstr>
      <vt:lpstr>Outline</vt:lpstr>
      <vt:lpstr>Edge Te evolution was altered due to RMP</vt:lpstr>
      <vt:lpstr>Edge Te evolution was altered due to RMP</vt:lpstr>
      <vt:lpstr>Edge Te evolution was altered due to RMP</vt:lpstr>
      <vt:lpstr>Edge Te evolution was altered due to RMP</vt:lpstr>
      <vt:lpstr>Edge Te evolution was altered due to RMP</vt:lpstr>
      <vt:lpstr>Edge Te evolution was altered due to RMP</vt:lpstr>
      <vt:lpstr>Outline</vt:lpstr>
      <vt:lpstr>Broadband magnetic fluctuations were changed depending on applied MPs and altered ELMs</vt:lpstr>
      <vt:lpstr>Broadband magnetic fluctuations were changed depending on applied MPs and altered ELMs</vt:lpstr>
      <vt:lpstr>Broadband magnetic fluctuations were changed depending on applied MPs and altered ELMs</vt:lpstr>
      <vt:lpstr>Summary</vt:lpstr>
      <vt:lpstr>Various ELM Responses to n=1 MPs</vt:lpstr>
      <vt:lpstr>ELMs Triggered by n=2 With Odd Parity</vt:lpstr>
      <vt:lpstr>Threshold FEC Current for ELM Suppression</vt:lpstr>
      <vt:lpstr>Change on Edge Particle Transport : Reduction of Negative Floating Potential (Divertor)</vt:lpstr>
      <vt:lpstr>Change of Edge Electron Thermal Transport : Saturated Pedestal Evolutions</vt:lpstr>
      <vt:lpstr>Broadband Changes of Magnetic Fluctuation Depending on MPs and Altered ELMs</vt:lpstr>
    </vt:vector>
  </TitlesOfParts>
  <Company>NFRI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YoungMu Jeon</dc:creator>
  <cp:lastModifiedBy>YoungMu Jeon</cp:lastModifiedBy>
  <cp:revision>3371</cp:revision>
  <dcterms:created xsi:type="dcterms:W3CDTF">2010-12-22T00:40:23Z</dcterms:created>
  <dcterms:modified xsi:type="dcterms:W3CDTF">2012-10-09T22:22:20Z</dcterms:modified>
</cp:coreProperties>
</file>