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83" r:id="rId3"/>
    <p:sldId id="384" r:id="rId4"/>
    <p:sldId id="395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9" r:id="rId13"/>
    <p:sldId id="398" r:id="rId14"/>
    <p:sldId id="396" r:id="rId15"/>
    <p:sldId id="397" r:id="rId16"/>
  </p:sldIdLst>
  <p:sldSz cx="9906000" cy="6858000" type="A4"/>
  <p:notesSz cx="6867525" cy="9993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0000FF"/>
    <a:srgbClr val="FF66FF"/>
    <a:srgbClr val="006600"/>
    <a:srgbClr val="666699"/>
    <a:srgbClr val="008000"/>
    <a:srgbClr val="333399"/>
    <a:srgbClr val="A9078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0" y="2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04056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Line 25"/>
          <p:cNvSpPr>
            <a:spLocks noChangeShapeType="1"/>
          </p:cNvSpPr>
          <p:nvPr userDrawn="1"/>
        </p:nvSpPr>
        <p:spPr bwMode="auto">
          <a:xfrm flipH="1">
            <a:off x="0" y="848587"/>
            <a:ext cx="99060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 flipH="1">
            <a:off x="-15552" y="6453336"/>
            <a:ext cx="99060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2012-10-10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2012-10-10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2012-10-10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2012-10-10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2012-10-10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2012-10-10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908720"/>
            <a:ext cx="89154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50102" y="6501594"/>
            <a:ext cx="1743075" cy="32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155104" y="6504892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0B78C4E6-212A-4F26-B320-9AD138350506}" type="slidenum">
              <a:rPr kumimoji="1" lang="en-US" altLang="ko-KR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1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800" b="1" kern="1200" baseline="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928674"/>
            <a:ext cx="9906000" cy="12961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Role of external torque and toroidal momentum transport in the dynamics of heat transport in internal transport barriers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6536" y="2924944"/>
            <a:ext cx="873697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Hogun Jhang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</a:rPr>
              <a:t>[1]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, S. S. Kim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</a:rPr>
              <a:t>[1]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, S. Tokunaga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</a:rPr>
              <a:t>[1]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, P. H. Diamond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</a:rPr>
              <a:t>[1,2</a:t>
            </a:r>
            <a:r>
              <a:rPr lang="en-US" altLang="ko-KR" b="1" baseline="30000" dirty="0" smtClean="0">
                <a:latin typeface="Arial" pitchFamily="34" charset="0"/>
                <a:cs typeface="Arial" pitchFamily="34" charset="0"/>
              </a:rPr>
              <a:t>]</a:t>
            </a:r>
            <a:endParaRPr lang="en-US" altLang="ko-KR" baseline="30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1600" baseline="30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ko-KR" sz="20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[1] </a:t>
            </a: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WCI Center for Fusion Theory,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National Fusion Research Institute (NFRI), Rep. of Korea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ko-KR" sz="20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[2] </a:t>
            </a: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CMTFO and CASS, Univ. of California, San Diego, USA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ko-K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IAEA Fusion Energy Conference 2012, 8-13 Oct., San Diego, USA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1600" baseline="30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105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3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5408" y="116632"/>
            <a:ext cx="1133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/>
              <a:t>TH/6-2</a:t>
            </a:r>
            <a:endParaRPr lang="ko-KR" altLang="en-US" sz="2200" b="1" dirty="0"/>
          </a:p>
        </p:txBody>
      </p:sp>
    </p:spTree>
  </p:cSld>
  <p:clrMapOvr>
    <a:masterClrMapping/>
  </p:clrMapOvr>
  <p:transition advTm="127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00474" y="188640"/>
            <a:ext cx="957706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How parallel dynamics</a:t>
            </a:r>
            <a:r>
              <a:rPr kumimoji="0" lang="en-US" altLang="ko-K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 couple to ZF?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158" y="4842064"/>
            <a:ext cx="892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Becomes effective in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flat q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or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cases where k</a:t>
            </a:r>
            <a:r>
              <a:rPr lang="en-US" altLang="ko-KR" sz="20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||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effect is non-negligible    </a:t>
            </a:r>
          </a:p>
          <a:p>
            <a:pPr>
              <a:lnSpc>
                <a:spcPts val="32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lang="en-US" altLang="ko-K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new mechanism leading to de-stiffening in low rotation!</a:t>
            </a:r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ITG ↔ ion acoustic coupling underway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596" y="92867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Drift wave - ion acoustic wave coupling can generate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ZF 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[Wang et. al., </a:t>
            </a:r>
          </a:p>
          <a:p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  PPCF 2012, Charlton et. al., </a:t>
            </a:r>
            <a:r>
              <a:rPr lang="en-US" altLang="ko-KR" sz="16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PoP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, 1994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]  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Kosuga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et. al.,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TH/P7-02, Friday Morning</a:t>
            </a:r>
            <a:endParaRPr lang="en-US" altLang="ko-K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2145" name="Object 6"/>
          <p:cNvGraphicFramePr>
            <a:graphicFrameLocks noChangeAspect="1"/>
          </p:cNvGraphicFramePr>
          <p:nvPr/>
        </p:nvGraphicFramePr>
        <p:xfrm>
          <a:off x="1166786" y="1643050"/>
          <a:ext cx="6208712" cy="881062"/>
        </p:xfrm>
        <a:graphic>
          <a:graphicData uri="http://schemas.openxmlformats.org/presentationml/2006/ole">
            <p:oleObj spid="_x0000_s262155" name="Equation" r:id="rId3" imgW="3314700" imgH="469900" progId="Equation.3">
              <p:embed/>
            </p:oleObj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6453198" y="1714488"/>
            <a:ext cx="785818" cy="71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0072" y="2578238"/>
            <a:ext cx="91535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 ZF can be generated even without PE flux and driving term</a:t>
            </a:r>
          </a:p>
          <a:p>
            <a:pPr>
              <a:lnSpc>
                <a:spcPts val="3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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Converts parallel compression into perpendicular flow</a:t>
            </a:r>
          </a:p>
          <a:p>
            <a:pPr lvl="2">
              <a:lnSpc>
                <a:spcPts val="3000"/>
              </a:lnSpc>
              <a:buFont typeface="Wingdings"/>
              <a:buChar char="à"/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Saturated ZF level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increases</a:t>
            </a:r>
            <a:endParaRPr lang="en-US" altLang="ko-K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ts val="3000"/>
              </a:lnSpc>
              <a:buFont typeface="Wingdings" pitchFamily="2" charset="2"/>
              <a:buChar char="l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Dynamical pathway from external torque to ZF shearing</a:t>
            </a:r>
          </a:p>
          <a:p>
            <a:pPr>
              <a:lnSpc>
                <a:spcPts val="3000"/>
              </a:lnSpc>
            </a:pPr>
            <a:r>
              <a:rPr lang="en-US" altLang="ko-KR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           </a:t>
            </a:r>
            <a:r>
              <a:rPr lang="en-US" altLang="ko-KR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altLang="ko-KR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↑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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↑ 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                                          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2148" name="Object 6"/>
          <p:cNvGraphicFramePr>
            <a:graphicFrameLocks noChangeAspect="1"/>
          </p:cNvGraphicFramePr>
          <p:nvPr/>
        </p:nvGraphicFramePr>
        <p:xfrm>
          <a:off x="2500298" y="4143380"/>
          <a:ext cx="452438" cy="452438"/>
        </p:xfrm>
        <a:graphic>
          <a:graphicData uri="http://schemas.openxmlformats.org/presentationml/2006/ole">
            <p:oleObj spid="_x0000_s262156" name="Equation" r:id="rId4" imgW="241195" imgH="241195" progId="Equation.3">
              <p:embed/>
            </p:oleObj>
          </a:graphicData>
        </a:graphic>
      </p:graphicFrame>
      <p:graphicFrame>
        <p:nvGraphicFramePr>
          <p:cNvPr id="262149" name="Object 6"/>
          <p:cNvGraphicFramePr>
            <a:graphicFrameLocks noChangeAspect="1"/>
          </p:cNvGraphicFramePr>
          <p:nvPr/>
        </p:nvGraphicFramePr>
        <p:xfrm>
          <a:off x="3533579" y="4143380"/>
          <a:ext cx="2062363" cy="452438"/>
        </p:xfrm>
        <a:graphic>
          <a:graphicData uri="http://schemas.openxmlformats.org/presentationml/2006/ole">
            <p:oleObj spid="_x0000_s262157" name="Equation" r:id="rId5" imgW="926698" imgH="203112" progId="Equation.3">
              <p:embed/>
            </p:oleObj>
          </a:graphicData>
        </a:graphic>
      </p:graphicFrame>
      <p:graphicFrame>
        <p:nvGraphicFramePr>
          <p:cNvPr id="262150" name="Object 6"/>
          <p:cNvGraphicFramePr>
            <a:graphicFrameLocks noChangeAspect="1"/>
          </p:cNvGraphicFramePr>
          <p:nvPr/>
        </p:nvGraphicFramePr>
        <p:xfrm>
          <a:off x="6096008" y="4143384"/>
          <a:ext cx="571500" cy="500062"/>
        </p:xfrm>
        <a:graphic>
          <a:graphicData uri="http://schemas.openxmlformats.org/presentationml/2006/ole">
            <p:oleObj spid="_x0000_s262158" name="Equation" r:id="rId6" imgW="304536" imgH="266469" progId="Equation.3">
              <p:embed/>
            </p:oleObj>
          </a:graphicData>
        </a:graphic>
      </p:graphicFrame>
    </p:spTree>
  </p:cSld>
  <p:clrMapOvr>
    <a:masterClrMapping/>
  </p:clrMapOvr>
  <p:transition advTm="1263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5215" y="188640"/>
            <a:ext cx="9739347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Re-stiffening likely</a:t>
            </a:r>
            <a:r>
              <a:rPr kumimoji="0" lang="en-US" altLang="ko-K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 comes from PSFI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488504" y="908720"/>
            <a:ext cx="913822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2000" dirty="0" smtClean="0">
                <a:latin typeface="Arial" pitchFamily="34" charset="0"/>
                <a:sym typeface="Wingdings" pitchFamily="2" charset="2"/>
              </a:rPr>
              <a:t>Beyond critical                   ,     confinement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degrades in spite of big jump of </a:t>
            </a:r>
            <a:r>
              <a:rPr kumimoji="0" lang="en-US" altLang="ko-KR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poloidal</a:t>
            </a:r>
            <a:r>
              <a:rPr kumimoji="0" lang="en-US" altLang="ko-KR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 Reynolds stress.</a:t>
            </a:r>
          </a:p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2000" dirty="0" smtClean="0">
                <a:latin typeface="Arial" pitchFamily="34" charset="0"/>
                <a:sym typeface="Wingdings" pitchFamily="2" charset="2"/>
              </a:rPr>
              <a:t>Parallel velocity fluctuations burst when</a:t>
            </a:r>
          </a:p>
          <a:p>
            <a:pPr marL="800100" lvl="1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Onset of PSFI </a:t>
            </a:r>
            <a:r>
              <a:rPr lang="en-US" altLang="ko-KR" dirty="0" smtClean="0">
                <a:latin typeface="Arial" pitchFamily="34" charset="0"/>
                <a:sym typeface="Wingdings" pitchFamily="2" charset="2"/>
              </a:rPr>
              <a:t>is responsible for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re-stiffening</a:t>
            </a:r>
            <a:r>
              <a:rPr lang="en-US" altLang="ko-KR" dirty="0" smtClean="0">
                <a:latin typeface="Arial" pitchFamily="34" charset="0"/>
                <a:sym typeface="Wingdings" pitchFamily="2" charset="2"/>
              </a:rPr>
              <a:t>  existence of optimum torque for a given power 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[Parra et. al., PRL 2011, </a:t>
            </a:r>
            <a:r>
              <a:rPr lang="en-US" altLang="ko-KR" sz="1600" b="1" dirty="0" err="1" smtClean="0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Highcock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 et. al., PRL 2010].</a:t>
            </a:r>
          </a:p>
          <a:p>
            <a:pPr marL="800100" lvl="1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Arial" pitchFamily="34" charset="0"/>
                <a:sym typeface="Wingdings" pitchFamily="2" charset="2"/>
              </a:rPr>
              <a:t>Ultimate limitation of confinement improvement driven by strong NBI torque  confinement degradation beyond threshold torque</a:t>
            </a:r>
          </a:p>
          <a:p>
            <a:pPr marL="800100" lvl="1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0" lang="en-US" altLang="ko-KR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ko-KR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lang="en-US" altLang="ko-KR" sz="2000" dirty="0" smtClean="0">
              <a:latin typeface="Arial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ko-KR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2616845" y="981075"/>
          <a:ext cx="1616075" cy="360363"/>
        </p:xfrm>
        <a:graphic>
          <a:graphicData uri="http://schemas.openxmlformats.org/presentationml/2006/ole">
            <p:oleObj spid="_x0000_s246794" name="수식" r:id="rId3" imgW="914400" imgH="228600" progId="Equation.3">
              <p:embed/>
            </p:oleObj>
          </a:graphicData>
        </a:graphic>
      </p:graphicFrame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5385048" y="1772816"/>
          <a:ext cx="719138" cy="360362"/>
        </p:xfrm>
        <a:graphic>
          <a:graphicData uri="http://schemas.openxmlformats.org/presentationml/2006/ole">
            <p:oleObj spid="_x0000_s246795" name="수식" r:id="rId4" imgW="406224" imgH="228501" progId="Equation.3">
              <p:embed/>
            </p:oleObj>
          </a:graphicData>
        </a:graphic>
      </p:graphicFrame>
      <p:sp>
        <p:nvSpPr>
          <p:cNvPr id="19" name="내용 개체 틀 2"/>
          <p:cNvSpPr txBox="1">
            <a:spLocks/>
          </p:cNvSpPr>
          <p:nvPr/>
        </p:nvSpPr>
        <p:spPr>
          <a:xfrm rot="16200000">
            <a:off x="470266" y="4054082"/>
            <a:ext cx="750099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1" dirty="0" smtClean="0">
                <a:latin typeface="Symbol" pitchFamily="18" charset="2"/>
              </a:rPr>
              <a:t>-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altLang="ko-KR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</a:t>
            </a:r>
            <a:r>
              <a:rPr lang="en-US" altLang="ko-KR" b="1" baseline="-25000" dirty="0" smtClean="0">
                <a:latin typeface="Symbol" pitchFamily="18" charset="2"/>
              </a:rPr>
              <a:t>q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667512" y="3857628"/>
            <a:ext cx="2928958" cy="2928958"/>
            <a:chOff x="3381364" y="3857628"/>
            <a:chExt cx="2787381" cy="2714644"/>
          </a:xfrm>
        </p:grpSpPr>
        <p:pic>
          <p:nvPicPr>
            <p:cNvPr id="24679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1364" y="3857628"/>
              <a:ext cx="2787381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모서리가 둥근 직사각형 9"/>
            <p:cNvSpPr/>
            <p:nvPr/>
          </p:nvSpPr>
          <p:spPr>
            <a:xfrm>
              <a:off x="5209762" y="4000504"/>
              <a:ext cx="100428" cy="2357454"/>
            </a:xfrm>
            <a:prstGeom prst="roundRect">
              <a:avLst/>
            </a:prstGeom>
            <a:solidFill>
              <a:srgbClr val="008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위쪽/아래쪽 화살표 10"/>
            <p:cNvSpPr/>
            <p:nvPr/>
          </p:nvSpPr>
          <p:spPr>
            <a:xfrm>
              <a:off x="5881694" y="4286256"/>
              <a:ext cx="142876" cy="56062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위쪽/아래쪽 화살표 11"/>
            <p:cNvSpPr/>
            <p:nvPr/>
          </p:nvSpPr>
          <p:spPr>
            <a:xfrm>
              <a:off x="5238752" y="4926094"/>
              <a:ext cx="90000" cy="21741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6984" y="3857628"/>
            <a:ext cx="39708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79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1034" y="3791105"/>
            <a:ext cx="1714512" cy="30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834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5215" y="188640"/>
            <a:ext cx="9739347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Conclusions and future directions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488504" y="908720"/>
            <a:ext cx="9138220" cy="587786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ko-KR" sz="3300" dirty="0" smtClean="0">
                <a:latin typeface="Arial" pitchFamily="34" charset="0"/>
                <a:cs typeface="Arial" pitchFamily="34" charset="0"/>
              </a:rPr>
              <a:t>Momentum transport is strongly coupled to heat transport in enhanced core confinement regimes.</a:t>
            </a:r>
          </a:p>
          <a:p>
            <a:pPr marL="342900" lvl="0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ko-KR" sz="3300" dirty="0" smtClean="0">
                <a:latin typeface="Arial" pitchFamily="34" charset="0"/>
                <a:sym typeface="Wingdings" pitchFamily="2" charset="2"/>
              </a:rPr>
              <a:t>Suggest a new mechanism for profile </a:t>
            </a:r>
            <a:r>
              <a:rPr lang="en-US" altLang="ko-KR" sz="3300" b="1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de-stiffening</a:t>
            </a:r>
            <a:r>
              <a:rPr lang="en-US" altLang="ko-KR" sz="3300" b="1" dirty="0" smtClean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ko-KR" sz="3300" dirty="0" smtClean="0">
                <a:latin typeface="Arial" pitchFamily="34" charset="0"/>
                <a:sym typeface="Wingdings" pitchFamily="2" charset="2"/>
              </a:rPr>
              <a:t>and</a:t>
            </a:r>
            <a:r>
              <a:rPr lang="en-US" altLang="ko-KR" sz="3300" b="1" dirty="0" smtClean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ko-KR" sz="3300" b="1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re-stiffening</a:t>
            </a:r>
            <a:r>
              <a:rPr lang="en-US" altLang="ko-KR" sz="3300" dirty="0" smtClean="0">
                <a:latin typeface="Arial" pitchFamily="34" charset="0"/>
                <a:sym typeface="Wingdings" pitchFamily="2" charset="2"/>
              </a:rPr>
              <a:t> when external torque is applied.</a:t>
            </a:r>
          </a:p>
          <a:p>
            <a:pPr lvl="1">
              <a:lnSpc>
                <a:spcPct val="120000"/>
              </a:lnSpc>
            </a:pPr>
            <a:endParaRPr lang="en-US" altLang="ko-KR" sz="2600" dirty="0" smtClean="0">
              <a:latin typeface="Cambria Math" pitchFamily="18" charset="0"/>
              <a:ea typeface="Cambria Math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ko-KR" sz="2600" dirty="0" smtClean="0">
                <a:latin typeface="Cambria Math" pitchFamily="18" charset="0"/>
                <a:ea typeface="Cambria Math" pitchFamily="18" charset="0"/>
              </a:rPr>
              <a:t>	</a:t>
            </a:r>
            <a:r>
              <a:rPr lang="en-US" altLang="ko-KR" sz="2900" dirty="0" smtClean="0">
                <a:latin typeface="Cambria Math" pitchFamily="18" charset="0"/>
                <a:ea typeface="Cambria Math" pitchFamily="18" charset="0"/>
              </a:rPr>
              <a:t>                  0&lt;</a:t>
            </a:r>
            <a:r>
              <a:rPr lang="en-US" altLang="ko-KR" sz="2900" dirty="0" smtClean="0">
                <a:latin typeface="Symbol" pitchFamily="18" charset="2"/>
              </a:rPr>
              <a:t>q</a:t>
            </a:r>
            <a:r>
              <a:rPr lang="en-US" altLang="ko-KR" sz="2900" dirty="0" smtClean="0">
                <a:latin typeface="Cambria Math" pitchFamily="18" charset="0"/>
                <a:ea typeface="Cambria Math" pitchFamily="18" charset="0"/>
                <a:cs typeface="Arial Unicode MS" pitchFamily="50" charset="-127"/>
              </a:rPr>
              <a:t>&lt;</a:t>
            </a:r>
            <a:r>
              <a:rPr lang="en-US" altLang="ko-KR" sz="2900" dirty="0" smtClean="0">
                <a:latin typeface="Symbol" pitchFamily="18" charset="2"/>
              </a:rPr>
              <a:t>q</a:t>
            </a:r>
            <a:r>
              <a:rPr lang="en-US" altLang="ko-KR" sz="2900" baseline="-25000" dirty="0" smtClean="0">
                <a:latin typeface="Cambria Math" pitchFamily="18" charset="0"/>
                <a:ea typeface="Cambria Math" pitchFamily="18" charset="0"/>
              </a:rPr>
              <a:t>c      </a:t>
            </a:r>
            <a:r>
              <a:rPr lang="en-US" altLang="ko-KR" sz="29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 </a:t>
            </a:r>
            <a:r>
              <a:rPr lang="en-US" altLang="ko-KR" sz="29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parallel compression </a:t>
            </a:r>
            <a:r>
              <a:rPr lang="en-US" altLang="ko-KR" sz="29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 </a:t>
            </a:r>
            <a:r>
              <a:rPr lang="en-US" altLang="ko-KR" sz="29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perpendicular flow </a:t>
            </a:r>
            <a:r>
              <a:rPr lang="en-US" altLang="ko-KR" sz="29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 </a:t>
            </a:r>
            <a:r>
              <a:rPr lang="en-US" altLang="ko-KR" sz="29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de-stiffening</a:t>
            </a:r>
          </a:p>
          <a:p>
            <a:pPr lvl="1">
              <a:lnSpc>
                <a:spcPct val="120000"/>
              </a:lnSpc>
            </a:pPr>
            <a:r>
              <a:rPr lang="en-US" altLang="ko-KR" sz="29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	</a:t>
            </a:r>
          </a:p>
          <a:p>
            <a:r>
              <a:rPr lang="en-US" altLang="ko-KR" sz="2900" dirty="0" smtClean="0">
                <a:latin typeface="Cambria Math" pitchFamily="18" charset="0"/>
                <a:ea typeface="Cambria Math" pitchFamily="18" charset="0"/>
                <a:sym typeface="Wingdings"/>
              </a:rPr>
              <a:t>                                           </a:t>
            </a:r>
            <a:r>
              <a:rPr lang="en-US" altLang="ko-KR" sz="2900" dirty="0" smtClean="0">
                <a:latin typeface="Symbol" pitchFamily="18" charset="2"/>
              </a:rPr>
              <a:t>q</a:t>
            </a:r>
            <a:r>
              <a:rPr lang="en-US" altLang="ko-KR" sz="2900" dirty="0" smtClean="0">
                <a:latin typeface="Cambria Math" pitchFamily="18" charset="0"/>
                <a:ea typeface="Cambria Math" pitchFamily="18" charset="0"/>
              </a:rPr>
              <a:t>&gt;</a:t>
            </a:r>
            <a:r>
              <a:rPr lang="en-US" altLang="ko-KR" sz="2900" dirty="0" smtClean="0">
                <a:latin typeface="Symbol" pitchFamily="18" charset="2"/>
              </a:rPr>
              <a:t>q</a:t>
            </a:r>
            <a:r>
              <a:rPr lang="en-US" altLang="ko-KR" sz="2900" baseline="-25000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altLang="ko-KR" sz="2900" dirty="0" smtClean="0">
                <a:latin typeface="Cambria Math" pitchFamily="18" charset="0"/>
                <a:ea typeface="Cambria Math" pitchFamily="18" charset="0"/>
                <a:sym typeface="Wingdings"/>
              </a:rPr>
              <a:t>     </a:t>
            </a:r>
            <a:r>
              <a:rPr lang="en-US" altLang="ko-KR" sz="29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 </a:t>
            </a:r>
            <a:r>
              <a:rPr lang="en-US" altLang="ko-KR" sz="29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PSFI</a:t>
            </a:r>
            <a:r>
              <a:rPr lang="en-US" altLang="ko-KR" sz="2900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 </a:t>
            </a:r>
            <a:r>
              <a:rPr lang="en-US" altLang="ko-KR" sz="29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 </a:t>
            </a:r>
            <a:r>
              <a:rPr lang="en-US" altLang="ko-KR" sz="29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confinement degradation </a:t>
            </a:r>
            <a:r>
              <a:rPr lang="en-US" altLang="ko-KR" sz="29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and </a:t>
            </a:r>
            <a:r>
              <a:rPr lang="en-US" altLang="ko-KR" sz="29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re-stiffening</a:t>
            </a:r>
          </a:p>
          <a:p>
            <a:pPr marL="800100" lvl="2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Possibility leading to de-stiffening in low rotation (esp. in flat </a:t>
            </a: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q/RS</a:t>
            </a: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)</a:t>
            </a:r>
          </a:p>
          <a:p>
            <a:pPr marL="800100" lvl="2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Ultimate limitation of torque-driven de-stiffening  existence of optimal torque</a:t>
            </a:r>
          </a:p>
          <a:p>
            <a:pPr marL="800100" lvl="2" indent="-342900">
              <a:lnSpc>
                <a:spcPts val="3000"/>
              </a:lnSpc>
              <a:spcBef>
                <a:spcPct val="20000"/>
              </a:spcBef>
            </a:pP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         Fully non-linear consideration (e.g. ZF) is necessary to understand de-stiffening physics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ko-KR" sz="3300" dirty="0" smtClean="0">
                <a:latin typeface="Arial" pitchFamily="34" charset="0"/>
                <a:sym typeface="Wingdings" pitchFamily="2" charset="2"/>
              </a:rPr>
              <a:t>Future directions:</a:t>
            </a:r>
          </a:p>
          <a:p>
            <a:pPr marL="800100" lvl="1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Further study of parallel-perpendicular coupling, esp. in </a:t>
            </a:r>
            <a:r>
              <a:rPr lang="en-US" altLang="ko-KR" sz="2900" b="1" dirty="0" smtClean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flat-q </a:t>
            </a: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and</a:t>
            </a:r>
            <a:r>
              <a:rPr lang="en-US" altLang="ko-KR" sz="2900" b="1" dirty="0" smtClean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 RS </a:t>
            </a: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configurations.</a:t>
            </a:r>
          </a:p>
          <a:p>
            <a:pPr marL="800100" lvl="1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Coupling between momentum and heat transport in SS ITBs or de-stiffened states</a:t>
            </a:r>
          </a:p>
          <a:p>
            <a:pPr marL="800100" lvl="1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2900" dirty="0" smtClean="0">
                <a:latin typeface="Arial" pitchFamily="34" charset="0"/>
                <a:sym typeface="Wingdings" pitchFamily="2" charset="2"/>
              </a:rPr>
              <a:t>De-stiffening in other transport channels: density (TEM, Pinch), Te etc.</a:t>
            </a:r>
          </a:p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1095348" y="2857496"/>
          <a:ext cx="664150" cy="500066"/>
        </p:xfrm>
        <a:graphic>
          <a:graphicData uri="http://schemas.openxmlformats.org/presentationml/2006/ole">
            <p:oleObj spid="_x0000_s267266" name="수식" r:id="rId3" imgW="508000" imgH="431800" progId="Equation.3">
              <p:embed/>
            </p:oleObj>
          </a:graphicData>
        </a:graphic>
      </p:graphicFrame>
      <p:sp>
        <p:nvSpPr>
          <p:cNvPr id="17" name="직사각형 16"/>
          <p:cNvSpPr/>
          <p:nvPr/>
        </p:nvSpPr>
        <p:spPr>
          <a:xfrm>
            <a:off x="2166918" y="2714620"/>
            <a:ext cx="714380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1738290" y="2857496"/>
            <a:ext cx="428628" cy="214314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1738290" y="3071810"/>
            <a:ext cx="428628" cy="285752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오른쪽 화살표 7"/>
          <p:cNvSpPr/>
          <p:nvPr/>
        </p:nvSpPr>
        <p:spPr>
          <a:xfrm>
            <a:off x="1023910" y="4357694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13063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2214554"/>
            <a:ext cx="9906000" cy="12961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Back-Up</a:t>
            </a:r>
          </a:p>
        </p:txBody>
      </p:sp>
    </p:spTree>
  </p:cSld>
  <p:clrMapOvr>
    <a:masterClrMapping/>
  </p:clrMapOvr>
  <p:transition advTm="78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5216" y="188640"/>
            <a:ext cx="981078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External-intrinsic torque interaction affects ITB formation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272481" y="908720"/>
            <a:ext cx="9466867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Two-field (pressure, toroidal velocity) model with heat and momentum sources: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869952" y="1428755"/>
          <a:ext cx="4154486" cy="1310946"/>
        </p:xfrm>
        <a:graphic>
          <a:graphicData uri="http://schemas.openxmlformats.org/presentationml/2006/ole">
            <p:oleObj spid="_x0000_s266242" name="Equation" r:id="rId3" imgW="3136900" imgH="99060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5095876" y="1857364"/>
          <a:ext cx="1684337" cy="617538"/>
        </p:xfrm>
        <a:graphic>
          <a:graphicData uri="http://schemas.openxmlformats.org/presentationml/2006/ole">
            <p:oleObj spid="_x0000_s266243" name="Equation" r:id="rId4" imgW="1180588" imgH="431613" progId="Equation.3">
              <p:embed/>
            </p:oleObj>
          </a:graphicData>
        </a:graphic>
      </p:graphicFrame>
      <p:sp>
        <p:nvSpPr>
          <p:cNvPr id="6" name="내용 개체 틀 2"/>
          <p:cNvSpPr txBox="1">
            <a:spLocks/>
          </p:cNvSpPr>
          <p:nvPr/>
        </p:nvSpPr>
        <p:spPr>
          <a:xfrm>
            <a:off x="5024438" y="1500174"/>
            <a:ext cx="392909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</a:rPr>
              <a:t>Residual stress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 intrinsic rotation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667116" y="2214554"/>
            <a:ext cx="357190" cy="357190"/>
          </a:xfrm>
          <a:prstGeom prst="roundRect">
            <a:avLst/>
          </a:prstGeom>
          <a:solidFill>
            <a:srgbClr val="FFFF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810388" y="2000240"/>
            <a:ext cx="2714644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</a:rPr>
              <a:t>[Gurcan et. al., PoP, 2007]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818" y="3286124"/>
            <a:ext cx="4098167" cy="310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738159" y="3186904"/>
          <a:ext cx="3286148" cy="622273"/>
        </p:xfrm>
        <a:graphic>
          <a:graphicData uri="http://schemas.openxmlformats.org/presentationml/2006/ole">
            <p:oleObj spid="_x0000_s266244" name="수식" r:id="rId6" imgW="2273300" imgH="482600" progId="Equation.3">
              <p:embed/>
            </p:oleObj>
          </a:graphicData>
        </a:graphic>
      </p:graphicFrame>
      <p:sp>
        <p:nvSpPr>
          <p:cNvPr id="11" name="아래쪽 화살표 10"/>
          <p:cNvSpPr/>
          <p:nvPr/>
        </p:nvSpPr>
        <p:spPr>
          <a:xfrm>
            <a:off x="2452670" y="2786058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38092" y="4071942"/>
            <a:ext cx="5500726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plays a role of 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 parameter</a:t>
            </a:r>
            <a:endParaRPr lang="en-US" altLang="ko-K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governing transport bifurcation</a:t>
            </a:r>
          </a:p>
          <a:p>
            <a:pPr marL="742950" marR="0" lvl="1" indent="-28575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Positive torque: bifurcation at </a:t>
            </a:r>
            <a:r>
              <a:rPr kumimoji="0" lang="en-US" altLang="ko-K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lower</a:t>
            </a:r>
            <a:r>
              <a:rPr lang="en-US" altLang="ko-KR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heat flux</a:t>
            </a:r>
            <a:r>
              <a:rPr lang="en-US" altLang="ko-KR" sz="1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with </a:t>
            </a:r>
            <a:r>
              <a:rPr lang="en-US" altLang="ko-KR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stronger ITB </a:t>
            </a:r>
            <a:r>
              <a:rPr lang="en-US" altLang="ko-KR" sz="17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(facilitate ITB formation)</a:t>
            </a:r>
          </a:p>
          <a:p>
            <a:pPr marL="742950" marR="0" lvl="1" indent="-28575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7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Negative torque: bifurcation at </a:t>
            </a:r>
            <a:r>
              <a:rPr kumimoji="0" lang="en-US" altLang="ko-KR" sz="17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higher heat flux </a:t>
            </a:r>
            <a:r>
              <a:rPr kumimoji="0" lang="en-US" altLang="ko-KR" sz="17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with </a:t>
            </a:r>
            <a:r>
              <a:rPr kumimoji="0" lang="en-US" altLang="ko-KR" sz="17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weaker ITB</a:t>
            </a:r>
            <a:r>
              <a:rPr lang="en-US" altLang="ko-KR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7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(hamper ITB formation)</a:t>
            </a:r>
            <a:endParaRPr kumimoji="0" lang="en-US" altLang="ko-KR" sz="1700" b="1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121722" y="3000372"/>
          <a:ext cx="1545658" cy="944570"/>
        </p:xfrm>
        <a:graphic>
          <a:graphicData uri="http://schemas.openxmlformats.org/presentationml/2006/ole">
            <p:oleObj spid="_x0000_s266245" name="Equation" r:id="rId7" imgW="952087" imgH="647419" progId="Equation.3">
              <p:embed/>
            </p:oleObj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523844" y="4143380"/>
          <a:ext cx="285752" cy="309565"/>
        </p:xfrm>
        <a:graphic>
          <a:graphicData uri="http://schemas.openxmlformats.org/presentationml/2006/ole">
            <p:oleObj spid="_x0000_s266246" name="Equation" r:id="rId8" imgW="126835" imgH="152202" progId="Equation.3">
              <p:embed/>
            </p:oleObj>
          </a:graphicData>
        </a:graphic>
      </p:graphicFrame>
    </p:spTree>
  </p:cSld>
  <p:clrMapOvr>
    <a:masterClrMapping/>
  </p:clrMapOvr>
  <p:transition advTm="42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164066"/>
            <a:ext cx="9906000" cy="6931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+mj-ea"/>
                <a:cs typeface="Vrinda" pitchFamily="34" charset="0"/>
              </a:rPr>
              <a:t>Parallel shear flow instability strongly coupled to ITB dynamics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648" y="5487431"/>
            <a:ext cx="2369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ITB formation</a:t>
            </a:r>
          </a:p>
          <a:p>
            <a:pPr algn="ctr"/>
            <a:r>
              <a:rPr lang="en-US" altLang="ko-KR" sz="1600" b="1" dirty="0" smtClean="0">
                <a:solidFill>
                  <a:srgbClr val="CC00CC"/>
                </a:solidFill>
              </a:rPr>
              <a:t>[Kim et. al., PoP 2012]</a:t>
            </a:r>
            <a:endParaRPr lang="ko-KR" altLang="en-US" sz="1600" b="1" dirty="0">
              <a:solidFill>
                <a:srgbClr val="CC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7096" y="5487431"/>
            <a:ext cx="2266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Back transition</a:t>
            </a:r>
          </a:p>
          <a:p>
            <a:r>
              <a:rPr lang="en-US" altLang="ko-KR" sz="1600" b="1" dirty="0" smtClean="0">
                <a:solidFill>
                  <a:srgbClr val="CC00CC"/>
                </a:solidFill>
              </a:rPr>
              <a:t>[Kim et. al., NF 2011]</a:t>
            </a:r>
            <a:endParaRPr lang="ko-KR" altLang="en-US" sz="1600" b="1" dirty="0">
              <a:solidFill>
                <a:srgbClr val="CC00CC"/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80968" y="785794"/>
            <a:ext cx="9286940" cy="24288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2000" dirty="0" smtClean="0">
                <a:latin typeface="맑은 고딕"/>
                <a:ea typeface="맑은 고딕"/>
                <a:cs typeface="Arial" pitchFamily="34" charset="0"/>
              </a:rPr>
              <a:t>▽V</a:t>
            </a:r>
            <a:r>
              <a:rPr lang="en-US" altLang="ko-KR" sz="2000" baseline="-25000" dirty="0" smtClean="0">
                <a:latin typeface="맑은 고딕"/>
                <a:ea typeface="맑은 고딕"/>
                <a:cs typeface="Arial" pitchFamily="34" charset="0"/>
              </a:rPr>
              <a:t>|</a:t>
            </a:r>
            <a:r>
              <a:rPr lang="en-US" altLang="ko-KR" sz="2000" baseline="-25000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contribution to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×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shear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dominant in ITB formation/sustainment. </a:t>
            </a:r>
            <a:r>
              <a:rPr lang="en-US" altLang="ko-KR" sz="20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[Fiore et.al., NF 2010, Kim et. al., NF 2011, </a:t>
            </a:r>
            <a:r>
              <a:rPr lang="en-US" altLang="ko-KR" sz="20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Jhang</a:t>
            </a:r>
            <a:r>
              <a:rPr lang="en-US" altLang="ko-KR" sz="20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et. al., JKPS, 2012]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Parallel shear flow instability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(PSFI)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found to be a likely hidden play in ITB dynamics by re-distribution of toroidal momentum (hence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×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shear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34" y="2643182"/>
            <a:ext cx="3857652" cy="284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6" y="2620123"/>
            <a:ext cx="4214842" cy="285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280594" y="188640"/>
            <a:ext cx="719400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Motivating issues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344490" y="959638"/>
            <a:ext cx="9289032" cy="5398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Advanced tokamak (AT) operation in ITER requires enhanced core confinement (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ITB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or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reduced profile stiffness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Most ion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ITBs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obtained in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high-torque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environment with strong NBI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[Austin et.al., PoP, 2006]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or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with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intrinsic rotation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without external momentum input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[Fiore et. al., NF, 2010]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Recent JET experiments highlight the combined role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flat q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rotation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profile de-stiffening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[Mantica et. al., PRL, 2011]</a:t>
            </a:r>
            <a:r>
              <a:rPr lang="en-US" altLang="ko-KR" sz="20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kumimoji="0" lang="en-US" altLang="ko-KR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Weak rotation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(i.e.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low torque)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 ITER/reactors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Physics of ITB formation/de-stiffening in low-torque and intrinsic-  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external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torque interaction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Coupling of momentum and heat transport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ITB formation/sustainment by </a:t>
            </a:r>
            <a:r>
              <a:rPr lang="en-US" altLang="ko-KR" sz="2000" dirty="0" smtClean="0">
                <a:cs typeface="Arial" pitchFamily="34" charset="0"/>
              </a:rPr>
              <a:t>▽V</a:t>
            </a:r>
            <a:r>
              <a:rPr lang="en-US" altLang="ko-KR" sz="2000" baseline="-25000" dirty="0" smtClean="0">
                <a:cs typeface="Arial" pitchFamily="34" charset="0"/>
              </a:rPr>
              <a:t>|</a:t>
            </a:r>
            <a:r>
              <a:rPr lang="en-US" altLang="ko-KR" sz="2000" baseline="-25000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contribution to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ExB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[Kim, NF, 2011] 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altLang="ko-KR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Correlation between heat and momentum flux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PDFs 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[Ku et. al., NF, 2012] 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altLang="ko-K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Role of momentum transport in barrier dynamics?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881034" y="350043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오른쪽 화살표 25"/>
          <p:cNvSpPr/>
          <p:nvPr/>
        </p:nvSpPr>
        <p:spPr>
          <a:xfrm>
            <a:off x="881034" y="378619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오른쪽 화살표 26"/>
          <p:cNvSpPr/>
          <p:nvPr/>
        </p:nvSpPr>
        <p:spPr>
          <a:xfrm>
            <a:off x="881034" y="607220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advTm="1172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238224" y="285728"/>
            <a:ext cx="719400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Contents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66720" y="1285860"/>
            <a:ext cx="8501122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US" altLang="ko-KR" sz="2400" dirty="0" smtClean="0">
                <a:solidFill>
                  <a:srgbClr val="6666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Role of external torque and toroidal momentum transport in ITB dynamics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B. *Profile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de-stiffening by external torque 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                    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2179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5216" y="188640"/>
            <a:ext cx="981078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Role of external torque and Reynolds stress in ITB dynamics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80968" y="857232"/>
            <a:ext cx="9289032" cy="5398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External-intrinsic</a:t>
            </a:r>
            <a:r>
              <a:rPr kumimoji="0" lang="en-US" altLang="ko-KR" sz="20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torque interaction </a:t>
            </a:r>
            <a:r>
              <a:rPr kumimoji="0" lang="en-US" altLang="ko-KR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can either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facilitate</a:t>
            </a:r>
            <a:r>
              <a:rPr kumimoji="0" lang="en-US" altLang="ko-KR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or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hamper</a:t>
            </a:r>
            <a:r>
              <a:rPr kumimoji="0" lang="en-US" altLang="ko-KR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ITB formation 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kumimoji="0" lang="en-US" altLang="ko-K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Jhang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et. al. </a:t>
            </a:r>
            <a:r>
              <a:rPr kumimoji="0" lang="en-US" altLang="ko-K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PoP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, 2012]</a:t>
            </a:r>
          </a:p>
          <a:p>
            <a:pPr marL="800100" lvl="1" indent="-342900">
              <a:lnSpc>
                <a:spcPts val="28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Intrinsic torque must be taken into account in barrier dynamics.</a:t>
            </a:r>
          </a:p>
          <a:p>
            <a:pPr marL="800100" lvl="1" indent="-342900">
              <a:lnSpc>
                <a:spcPts val="28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altLang="ko-KR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External torque can be used as a </a:t>
            </a:r>
            <a:r>
              <a:rPr kumimoji="0" lang="en-US" altLang="ko-KR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control  knob.</a:t>
            </a:r>
          </a:p>
          <a:p>
            <a:pPr marL="342900" marR="0" lvl="0" indent="-342900" algn="l" defTabSz="914400" rtl="0" eaLnBrk="1" fontAlgn="auto" latinLnBrk="1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Parallel</a:t>
            </a:r>
            <a:r>
              <a:rPr kumimoji="0" lang="en-US" altLang="ko-KR" sz="20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shear flow instability (PSFI)</a:t>
            </a: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is an important hidden player in ITB dynamics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[Kim et.al., </a:t>
            </a:r>
            <a:r>
              <a:rPr kumimoji="0" lang="en-US" altLang="ko-K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PoP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2012]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ts val="28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ko-KR" dirty="0" smtClean="0">
                <a:cs typeface="Arial" pitchFamily="34" charset="0"/>
              </a:rPr>
              <a:t>▽V</a:t>
            </a:r>
            <a:r>
              <a:rPr lang="en-US" altLang="ko-KR" baseline="-25000" dirty="0" smtClean="0">
                <a:cs typeface="Arial" pitchFamily="34" charset="0"/>
              </a:rPr>
              <a:t>|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contribution to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×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shear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plays a key role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 ITB formation/sustainment. 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[Fiore et.al., NF 2010, Kim et. al., NF 2011, </a:t>
            </a:r>
            <a:r>
              <a:rPr lang="en-US" altLang="ko-KR" sz="16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Jhang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et. al., JKPS, 2012]</a:t>
            </a:r>
          </a:p>
          <a:p>
            <a:pPr marL="742950" lvl="1" indent="-285750">
              <a:lnSpc>
                <a:spcPts val="28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PSFI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and ensuing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Reynolds stress change </a:t>
            </a:r>
            <a:r>
              <a:rPr kumimoji="0" lang="en-US" altLang="ko-KR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may trigger ITB formation and back transition by re-distribution of </a:t>
            </a:r>
            <a:r>
              <a:rPr kumimoji="0" lang="en-US" altLang="ko-KR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toroidal</a:t>
            </a:r>
            <a:r>
              <a:rPr kumimoji="0" lang="en-US" altLang="ko-KR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momentum 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[Kim et. al., </a:t>
            </a:r>
            <a:r>
              <a:rPr kumimoji="0" lang="en-US" altLang="ko-K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PoP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2012]</a:t>
            </a:r>
            <a:endParaRPr kumimoji="0" lang="en-US" altLang="ko-KR" sz="1600" b="1" i="0" u="none" strike="noStrike" kern="1200" cap="none" spc="0" normalizeH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lnSpc>
                <a:spcPts val="28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Aspects</a:t>
            </a:r>
            <a:r>
              <a:rPr kumimoji="0" lang="en-US" altLang="ko-KR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of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avalanching heat transport </a:t>
            </a:r>
            <a:r>
              <a:rPr kumimoji="0" lang="en-US" altLang="ko-KR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change depending on the degree of turbulence suppression 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[Tokunaga et. al., </a:t>
            </a:r>
            <a:r>
              <a:rPr kumimoji="0" lang="en-US" altLang="ko-K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PoP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2012]</a:t>
            </a:r>
          </a:p>
          <a:p>
            <a:pPr marL="742950" lvl="2" indent="-285750">
              <a:lnSpc>
                <a:spcPts val="28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Weak barrier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quasi-periodic oscillations due to relaxations of ZF </a:t>
            </a:r>
          </a:p>
          <a:p>
            <a:pPr marL="742950" lvl="2" indent="-285750">
              <a:lnSpc>
                <a:spcPts val="28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Strong barrier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intermittent,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1/</a:t>
            </a:r>
            <a:r>
              <a:rPr lang="en-US" altLang="ko-KR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f-type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heat avalanches become dominant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l"/>
              <a:defRPr/>
            </a:pPr>
            <a:endParaRPr kumimoji="0" lang="en-US" altLang="ko-KR" sz="2200" i="0" u="none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309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280594" y="188640"/>
            <a:ext cx="719400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Profile</a:t>
            </a:r>
            <a:r>
              <a:rPr kumimoji="0" lang="en-US" altLang="ko-KR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 stiffness and de-stiffening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44490" y="959638"/>
            <a:ext cx="9289032" cy="5398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Profile stiffness: tendency of</a:t>
            </a:r>
            <a:r>
              <a:rPr kumimoji="0" lang="en-US" altLang="ko-KR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profiles to stay close to marginal stability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1900" dirty="0" smtClean="0">
                <a:latin typeface="Arial" pitchFamily="34" charset="0"/>
                <a:cs typeface="Arial" pitchFamily="34" charset="0"/>
              </a:rPr>
              <a:t>Critical Gradient Model (CGM)  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6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Imbeaux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16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Garbet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   PPCF, 2002, Garbet et. al., PPCF 2004]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endParaRPr lang="en-US" altLang="ko-KR" sz="1700" dirty="0" smtClean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endParaRPr lang="en-US" altLang="ko-KR" sz="1700" dirty="0" smtClean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endParaRPr lang="en-US" altLang="ko-KR" sz="19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1900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altLang="ko-KR" sz="19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1900" b="1" dirty="0" err="1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k</a:t>
            </a:r>
            <a:r>
              <a:rPr lang="en-US" altLang="ko-KR" sz="19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1900" dirty="0" smtClean="0">
                <a:latin typeface="Arial" pitchFamily="34" charset="0"/>
                <a:cs typeface="Arial" pitchFamily="34" charset="0"/>
              </a:rPr>
              <a:t> are determined by microscopic dynamics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Ion temperature profile de-stiffening by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combined effects of flat q-profile and rotation 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[Mantica et. al., PRL 2011] 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4437112"/>
            <a:ext cx="5169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7025" name="Object 15"/>
          <p:cNvGraphicFramePr>
            <a:graphicFrameLocks noChangeAspect="1"/>
          </p:cNvGraphicFramePr>
          <p:nvPr/>
        </p:nvGraphicFramePr>
        <p:xfrm>
          <a:off x="1136576" y="2132856"/>
          <a:ext cx="5042162" cy="720080"/>
        </p:xfrm>
        <a:graphic>
          <a:graphicData uri="http://schemas.openxmlformats.org/presentationml/2006/ole">
            <p:oleObj spid="_x0000_s257027" name="Equation" r:id="rId4" imgW="2298700" imgH="368300" progId="Equation.3">
              <p:embed/>
            </p:oleObj>
          </a:graphicData>
        </a:graphic>
      </p:graphicFrame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0454" y="1428736"/>
            <a:ext cx="2214578" cy="207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81892" y="1500174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Q</a:t>
            </a:r>
            <a:endParaRPr lang="ko-KR" altLang="en-US" sz="2000" b="1" i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7710" y="3025920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latin typeface="Symbol" pitchFamily="18" charset="2"/>
                <a:ea typeface="Arial Unicode MS" pitchFamily="50" charset="-127"/>
                <a:cs typeface="Arial Unicode MS" pitchFamily="50" charset="-127"/>
              </a:rPr>
              <a:t>k</a:t>
            </a:r>
            <a:r>
              <a:rPr lang="en-US" altLang="ko-KR" sz="2000" b="1" baseline="-250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</a:t>
            </a:r>
            <a:endParaRPr lang="ko-KR" altLang="en-US" sz="2000" b="1" baseline="-25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24" y="2835471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(R/T)(</a:t>
            </a:r>
            <a:r>
              <a:rPr lang="en-US" altLang="ko-KR" sz="1400" b="1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dT</a:t>
            </a:r>
            <a:r>
              <a:rPr lang="en-US" altLang="ko-KR" sz="14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lang="en-US" altLang="ko-KR" sz="1400" b="1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dr</a:t>
            </a:r>
            <a:r>
              <a:rPr lang="en-US" altLang="ko-KR" sz="14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lang="ko-KR" altLang="en-US" sz="1400" b="1" baseline="-25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9016" y="4293096"/>
            <a:ext cx="4000528" cy="261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Implication to ITER:</a:t>
            </a:r>
          </a:p>
          <a:p>
            <a:pPr>
              <a:lnSpc>
                <a:spcPts val="2500"/>
              </a:lnSpc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 difficult to get de-stiffening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due </a:t>
            </a:r>
          </a:p>
          <a:p>
            <a:pPr>
              <a:lnSpc>
                <a:spcPts val="2500"/>
              </a:lnSpc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to lack of core rotation!</a:t>
            </a:r>
          </a:p>
          <a:p>
            <a:pPr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Physics leading to de-stiffening </a:t>
            </a:r>
          </a:p>
          <a:p>
            <a:pPr>
              <a:lnSpc>
                <a:spcPts val="2500"/>
              </a:lnSpc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has not been fully explored</a:t>
            </a:r>
          </a:p>
          <a:p>
            <a:pPr>
              <a:lnSpc>
                <a:spcPts val="2500"/>
              </a:lnSpc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	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 role of flat q</a:t>
            </a:r>
          </a:p>
          <a:p>
            <a:pPr>
              <a:lnSpc>
                <a:spcPts val="2500"/>
              </a:lnSpc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	- rotation vs. torque</a:t>
            </a:r>
          </a:p>
          <a:p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rot="5400000" flipH="1" flipV="1">
            <a:off x="8096272" y="1857364"/>
            <a:ext cx="1000132" cy="85725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10586" y="20002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latin typeface="Symbol" pitchFamily="18" charset="2"/>
              </a:rPr>
              <a:t>a</a:t>
            </a:r>
            <a:endParaRPr lang="ko-KR" altLang="en-US" b="1" i="1" dirty="0">
              <a:latin typeface="Symbol" pitchFamily="18" charset="2"/>
            </a:endParaRPr>
          </a:p>
        </p:txBody>
      </p:sp>
    </p:spTree>
  </p:cSld>
  <p:clrMapOvr>
    <a:masterClrMapping/>
  </p:clrMapOvr>
  <p:transition advTm="11895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5215" y="188640"/>
            <a:ext cx="9739347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Computational model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452406" y="928670"/>
            <a:ext cx="9109108" cy="2786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Global gyrofluid simulations performed using the revised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TRB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code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[Garbet et.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al.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PoP 2001, Kim et. al., NF 2011]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Three field model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vorticity, parallel flow, pressure with heat &amp; momentum sources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 electrostatic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 ITG turbulence self-consistently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en-US" altLang="ko-K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Flux-driven,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self-consistently evolving ion temperature/flow profiles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Fix q-profile (monotonic) &amp; electron density and temperature profiles, 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2" y="3286124"/>
            <a:ext cx="56033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5310190" y="3286124"/>
            <a:ext cx="4500594" cy="2786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Only resonant modes are retained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 not an</a:t>
            </a:r>
            <a:r>
              <a:rPr kumimoji="0" lang="en-US" altLang="ko-KR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 issue in monotonic q-profile</a:t>
            </a:r>
            <a:endParaRPr lang="en-US" altLang="ko-KR" b="1" baseline="0" dirty="0" smtClean="0">
              <a:solidFill>
                <a:srgbClr val="0000FF"/>
              </a:solidFill>
              <a:latin typeface="Arial" pitchFamily="34" charset="0"/>
              <a:sym typeface="Wingdings" pitchFamily="2" charset="2"/>
            </a:endParaRP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No-slip boundary condition on V</a:t>
            </a:r>
            <a:r>
              <a:rPr kumimoji="0" lang="en-US" altLang="ko-KR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||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8853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95215" y="188640"/>
            <a:ext cx="9739347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rinda" pitchFamily="34" charset="0"/>
                <a:ea typeface="+mj-ea"/>
                <a:cs typeface="Vrinda" pitchFamily="34" charset="0"/>
              </a:rPr>
              <a:t>De-stiffening happens when torque is applied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rinda" pitchFamily="34" charset="0"/>
              <a:ea typeface="+mj-ea"/>
              <a:cs typeface="Vrinda" pitchFamily="34" charset="0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88504" y="908720"/>
            <a:ext cx="913822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 set of </a:t>
            </a:r>
            <a:r>
              <a:rPr lang="en-US" altLang="ko-K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TRB</a:t>
            </a:r>
            <a:r>
              <a:rPr lang="en-US" altLang="ko-KR" sz="20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simulations performed varying strength of heat and momentum sources</a:t>
            </a:r>
            <a:endParaRPr kumimoji="0" lang="en-US" altLang="ko-KR" sz="20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De-stiffening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 happens!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 The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key parameter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determining the degree of de-stiffening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is             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en-US" altLang="ko-KR" sz="16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Jhang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et. al. </a:t>
            </a:r>
            <a:r>
              <a:rPr lang="en-US" altLang="ko-KR" sz="16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PoP</a:t>
            </a:r>
            <a:r>
              <a:rPr lang="en-US" altLang="ko-KR" sz="1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2012]</a:t>
            </a:r>
            <a:endParaRPr lang="en-US" altLang="ko-KR" sz="2000" dirty="0" smtClean="0">
              <a:latin typeface="Arial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2708920"/>
            <a:ext cx="3855628" cy="39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2309794" y="2143117"/>
          <a:ext cx="714380" cy="511532"/>
        </p:xfrm>
        <a:graphic>
          <a:graphicData uri="http://schemas.openxmlformats.org/presentationml/2006/ole">
            <p:oleObj spid="_x0000_s242696" name="Equation" r:id="rId4" imgW="457200" imgH="368280" progId="Equation.3">
              <p:embed/>
            </p:oleObj>
          </a:graphicData>
        </a:graphic>
      </p:graphicFrame>
      <p:sp>
        <p:nvSpPr>
          <p:cNvPr id="15" name="내용 개체 틀 2"/>
          <p:cNvSpPr txBox="1">
            <a:spLocks/>
          </p:cNvSpPr>
          <p:nvPr/>
        </p:nvSpPr>
        <p:spPr>
          <a:xfrm>
            <a:off x="4738686" y="3143248"/>
            <a:ext cx="5000660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Restoration of profile stiffness beyond some critical  </a:t>
            </a:r>
          </a:p>
          <a:p>
            <a:pPr marL="342900" lvl="0" indent="-342900">
              <a:lnSpc>
                <a:spcPts val="3000"/>
              </a:lnSpc>
              <a:spcBef>
                <a:spcPct val="20000"/>
              </a:spcBef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Profile 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re-stiffening</a:t>
            </a:r>
          </a:p>
          <a:p>
            <a:pPr marL="342900" lvl="0" indent="-342900">
              <a:lnSpc>
                <a:spcPts val="3000"/>
              </a:lnSpc>
              <a:spcBef>
                <a:spcPct val="20000"/>
              </a:spcBef>
            </a:pPr>
            <a:endParaRPr lang="en-US" altLang="ko-K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graphicFrame>
        <p:nvGraphicFramePr>
          <p:cNvPr id="242693" name="Object 5"/>
          <p:cNvGraphicFramePr>
            <a:graphicFrameLocks noChangeAspect="1"/>
          </p:cNvGraphicFramePr>
          <p:nvPr/>
        </p:nvGraphicFramePr>
        <p:xfrm>
          <a:off x="6667512" y="3571876"/>
          <a:ext cx="1071562" cy="339725"/>
        </p:xfrm>
        <a:graphic>
          <a:graphicData uri="http://schemas.openxmlformats.org/presentationml/2006/ole">
            <p:oleObj spid="_x0000_s242697" name="Equation" r:id="rId5" imgW="533160" imgH="190440" progId="Equation.3">
              <p:embed/>
            </p:oleObj>
          </a:graphicData>
        </a:graphic>
      </p:graphicFrame>
      <p:sp>
        <p:nvSpPr>
          <p:cNvPr id="24" name="오른쪽 화살표 23"/>
          <p:cNvSpPr/>
          <p:nvPr/>
        </p:nvSpPr>
        <p:spPr>
          <a:xfrm>
            <a:off x="5310190" y="4071942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10698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200474" y="188640"/>
            <a:ext cx="957706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Confinement improvement correlated with ZF shearing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95300" y="908720"/>
            <a:ext cx="9410700" cy="23774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When                  , E</a:t>
            </a:r>
            <a:r>
              <a:rPr lang="en-US" altLang="ko-K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×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shearing rate</a:t>
            </a:r>
            <a:r>
              <a:rPr kumimoji="0" lang="en-US" altLang="ko-KR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ko-KR" sz="2000" b="1" baseline="-25000" dirty="0" err="1" smtClean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altLang="ko-KR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US" altLang="ko-KR" sz="2000" b="1" baseline="-25000" dirty="0" err="1" smtClean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</a:rPr>
              <a:t>) </a:t>
            </a:r>
            <a:r>
              <a:rPr lang="en-US" altLang="ko-KR" sz="2000" dirty="0" smtClean="0">
                <a:latin typeface="Arial" pitchFamily="34" charset="0"/>
              </a:rPr>
              <a:t>closely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follows ZF shearing rate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altLang="ko-K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0" lang="en-US" altLang="ko-KR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ZF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rather than </a:t>
            </a:r>
            <a:r>
              <a:rPr lang="en-US" altLang="ko-KR" sz="2000" dirty="0" smtClean="0">
                <a:cs typeface="Arial" pitchFamily="34" charset="0"/>
              </a:rPr>
              <a:t>▽V</a:t>
            </a:r>
            <a:r>
              <a:rPr lang="en-US" altLang="ko-KR" sz="2000" baseline="-25000" dirty="0" smtClean="0">
                <a:cs typeface="Arial" pitchFamily="34" charset="0"/>
              </a:rPr>
              <a:t>|</a:t>
            </a:r>
            <a:r>
              <a:rPr lang="en-US" altLang="ko-KR" sz="2000" baseline="-25000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contribution to 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ko-KR" sz="2000" b="1" baseline="-25000" dirty="0" err="1" smtClean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altLang="ko-KR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US" altLang="ko-KR" sz="2000" b="1" baseline="-25000" dirty="0" err="1" smtClean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!</a:t>
            </a:r>
            <a:endParaRPr kumimoji="0" lang="en-US" altLang="ko-KR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Wingdings" pitchFamily="2" charset="2"/>
            </a:endParaRPr>
          </a:p>
          <a:p>
            <a:pPr marL="742950" marR="0" lvl="1" indent="-28575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De-stiffening may come from the increase of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0" lang="en-US" altLang="ko-KR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ZF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itchFamily="2" charset="2"/>
              </a:rPr>
              <a:t>! </a:t>
            </a:r>
            <a:endParaRPr kumimoji="0" lang="en-US" altLang="ko-KR" sz="2000" b="1" i="0" u="none" strike="noStrike" kern="120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200150" lvl="2" indent="-285750">
              <a:lnSpc>
                <a:spcPts val="3000"/>
              </a:lnSpc>
              <a:spcBef>
                <a:spcPct val="20000"/>
              </a:spcBef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Suggests a clue for possible new interpretation of profile de-stiffening         </a:t>
            </a:r>
          </a:p>
          <a:p>
            <a:pPr marL="1200150" lvl="2" indent="-285750">
              <a:lnSpc>
                <a:spcPts val="3000"/>
              </a:lnSpc>
              <a:spcBef>
                <a:spcPct val="20000"/>
              </a:spcBef>
            </a:pPr>
            <a:r>
              <a:rPr lang="en-US" altLang="ko-KR" dirty="0" smtClean="0">
                <a:latin typeface="Arial" pitchFamily="34" charset="0"/>
              </a:rPr>
              <a:t>      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phenomena?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66" y="3071810"/>
            <a:ext cx="6715172" cy="28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1738290" y="1000108"/>
          <a:ext cx="1071563" cy="339725"/>
        </p:xfrm>
        <a:graphic>
          <a:graphicData uri="http://schemas.openxmlformats.org/presentationml/2006/ole">
            <p:oleObj spid="_x0000_s243718" name="Equation" r:id="rId4" imgW="533169" imgH="190417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52670" y="3772668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P</a:t>
            </a:r>
            <a:r>
              <a:rPr lang="en-US" altLang="ko-KR" sz="1200" b="1" baseline="-25000" dirty="0" smtClean="0"/>
              <a:t>in</a:t>
            </a:r>
            <a:r>
              <a:rPr lang="en-US" altLang="ko-KR" sz="1200" b="1" dirty="0" smtClean="0"/>
              <a:t>=1.00</a:t>
            </a:r>
            <a:endParaRPr lang="ko-KR" alt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24768" y="3486916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P</a:t>
            </a:r>
            <a:r>
              <a:rPr lang="en-US" altLang="ko-KR" sz="1200" b="1" baseline="-25000" dirty="0" smtClean="0"/>
              <a:t>in</a:t>
            </a:r>
            <a:r>
              <a:rPr lang="en-US" altLang="ko-KR" sz="1200" b="1" dirty="0" smtClean="0"/>
              <a:t>=1.0</a:t>
            </a:r>
            <a:endParaRPr lang="ko-KR" altLang="en-US" sz="1200" b="1" dirty="0"/>
          </a:p>
        </p:txBody>
      </p:sp>
      <p:sp>
        <p:nvSpPr>
          <p:cNvPr id="8" name="오른쪽 화살표 7"/>
          <p:cNvSpPr/>
          <p:nvPr/>
        </p:nvSpPr>
        <p:spPr>
          <a:xfrm>
            <a:off x="1452538" y="228599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00474" y="188640"/>
            <a:ext cx="957706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Increase of poloidal</a:t>
            </a:r>
            <a:r>
              <a:rPr kumimoji="0" lang="en-US" altLang="ko-K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 Reynolds stress correlated with 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9453594" y="142852"/>
          <a:ext cx="357188" cy="625078"/>
        </p:xfrm>
        <a:graphic>
          <a:graphicData uri="http://schemas.openxmlformats.org/presentationml/2006/ole">
            <p:oleObj spid="_x0000_s244745" name="Equation" r:id="rId3" imgW="152268" imgH="266469" progId="Equation.3">
              <p:embed/>
            </p:oleObj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38092" y="3214686"/>
            <a:ext cx="9501222" cy="3148659"/>
            <a:chOff x="428628" y="3143248"/>
            <a:chExt cx="9501222" cy="314865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4636" y="3143252"/>
              <a:ext cx="3405214" cy="314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8" y="3143248"/>
              <a:ext cx="6096008" cy="313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내용 개체 틀 2"/>
          <p:cNvSpPr txBox="1">
            <a:spLocks/>
          </p:cNvSpPr>
          <p:nvPr/>
        </p:nvSpPr>
        <p:spPr>
          <a:xfrm rot="16200000">
            <a:off x="3184912" y="4125520"/>
            <a:ext cx="750099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dirty="0" smtClean="0">
                <a:latin typeface="Symbol" pitchFamily="18" charset="2"/>
              </a:rPr>
              <a:t>-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altLang="ko-KR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</a:t>
            </a:r>
            <a:r>
              <a:rPr lang="en-US" altLang="ko-KR" sz="2000" b="1" baseline="-25000" dirty="0" smtClean="0">
                <a:latin typeface="Symbol" pitchFamily="18" charset="2"/>
              </a:rPr>
              <a:t>q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4" name="그림 13" descr="그림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-62726" y="4420420"/>
            <a:ext cx="571504" cy="446052"/>
          </a:xfrm>
          <a:prstGeom prst="rect">
            <a:avLst/>
          </a:prstGeom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128464" y="908720"/>
            <a:ext cx="9777536" cy="244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Increase of ZF shearing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rate comes from increase of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poloida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 Reynolds stress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resulting in the increase of total </a:t>
            </a:r>
            <a:r>
              <a:rPr lang="en-US" altLang="ko-KR" sz="20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ko-KR" sz="2000" b="1" baseline="-25000" dirty="0" smtClean="0">
                <a:solidFill>
                  <a:srgbClr val="FF0000"/>
                </a:solidFill>
                <a:latin typeface="Arial" pitchFamily="34" charset="0"/>
              </a:rPr>
              <a:t>E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altLang="ko-KR" sz="2000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altLang="ko-KR" sz="20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ext </a:t>
            </a: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likely due to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simultaneous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increase of     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(link between parallel and    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perpendicular dynamics via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potential vorticity flux?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1284288" y="2463800"/>
          <a:ext cx="4614862" cy="500063"/>
        </p:xfrm>
        <a:graphic>
          <a:graphicData uri="http://schemas.openxmlformats.org/presentationml/2006/ole">
            <p:oleObj spid="_x0000_s244746" name="Equation" r:id="rId7" imgW="2462731" imgH="266584" progId="Equation.3">
              <p:embed/>
            </p:oleObj>
          </a:graphicData>
        </a:graphic>
      </p:graphicFrame>
      <p:sp>
        <p:nvSpPr>
          <p:cNvPr id="17" name="내용 개체 틀 2"/>
          <p:cNvSpPr txBox="1">
            <a:spLocks/>
          </p:cNvSpPr>
          <p:nvPr/>
        </p:nvSpPr>
        <p:spPr>
          <a:xfrm>
            <a:off x="1666852" y="2786058"/>
            <a:ext cx="1643074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</a:pPr>
            <a:r>
              <a:rPr kumimoji="0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Adiabaticity</a:t>
            </a: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3095612" y="2786058"/>
            <a:ext cx="1643074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</a:pPr>
            <a:r>
              <a:rPr lang="en-US" altLang="ko-KR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Taylor identity</a:t>
            </a:r>
            <a:endParaRPr kumimoji="0" lang="en-US" altLang="ko-KR" sz="1400" b="1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666722" y="1785926"/>
            <a:ext cx="500066" cy="35719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5524504" y="1714488"/>
          <a:ext cx="285752" cy="500066"/>
        </p:xfrm>
        <a:graphic>
          <a:graphicData uri="http://schemas.openxmlformats.org/presentationml/2006/ole">
            <p:oleObj spid="_x0000_s244747" name="Equation" r:id="rId8" imgW="152268" imgH="266469" progId="Equation.3">
              <p:embed/>
            </p:oleObj>
          </a:graphicData>
        </a:graphic>
      </p:graphicFrame>
      <p:cxnSp>
        <p:nvCxnSpPr>
          <p:cNvPr id="21" name="직선 화살표 연결선 20"/>
          <p:cNvCxnSpPr/>
          <p:nvPr/>
        </p:nvCxnSpPr>
        <p:spPr>
          <a:xfrm flipV="1">
            <a:off x="1952604" y="2500302"/>
            <a:ext cx="500066" cy="42862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24702" y="3429000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P</a:t>
            </a:r>
            <a:r>
              <a:rPr lang="en-US" altLang="ko-KR" sz="1200" b="1" baseline="-25000" dirty="0" smtClean="0"/>
              <a:t>in</a:t>
            </a:r>
            <a:r>
              <a:rPr lang="en-US" altLang="ko-KR" sz="1200" b="1" dirty="0" smtClean="0"/>
              <a:t>=1.00</a:t>
            </a:r>
            <a:endParaRPr lang="ko-KR" altLang="en-US" sz="1200" b="1" dirty="0"/>
          </a:p>
        </p:txBody>
      </p:sp>
    </p:spTree>
  </p:cSld>
  <p:clrMapOvr>
    <a:masterClrMapping/>
  </p:clrMapOvr>
  <p:transition advTm="1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19244</TotalTime>
  <Words>1165</Words>
  <Application>Microsoft Office PowerPoint</Application>
  <PresentationFormat>A4 용지(210x297mm)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Office 테마</vt:lpstr>
      <vt:lpstr>Equation</vt:lpstr>
      <vt:lpstr>수식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Presentation of</dc:title>
  <dc:creator>Microsoft Corporation</dc:creator>
  <cp:lastModifiedBy>user</cp:lastModifiedBy>
  <cp:revision>1183</cp:revision>
  <dcterms:created xsi:type="dcterms:W3CDTF">2006-10-05T04:04:58Z</dcterms:created>
  <dcterms:modified xsi:type="dcterms:W3CDTF">2012-10-11T05:26:48Z</dcterms:modified>
</cp:coreProperties>
</file>