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3" r:id="rId3"/>
    <p:sldId id="258" r:id="rId4"/>
    <p:sldId id="315" r:id="rId5"/>
    <p:sldId id="286" r:id="rId6"/>
    <p:sldId id="284" r:id="rId7"/>
    <p:sldId id="264" r:id="rId8"/>
    <p:sldId id="316" r:id="rId9"/>
    <p:sldId id="296" r:id="rId10"/>
    <p:sldId id="279" r:id="rId11"/>
    <p:sldId id="317" r:id="rId12"/>
    <p:sldId id="275" r:id="rId13"/>
    <p:sldId id="283" r:id="rId14"/>
    <p:sldId id="299" r:id="rId15"/>
    <p:sldId id="282" r:id="rId16"/>
    <p:sldId id="318" r:id="rId17"/>
    <p:sldId id="276" r:id="rId18"/>
    <p:sldId id="319" r:id="rId19"/>
    <p:sldId id="278" r:id="rId20"/>
    <p:sldId id="261" r:id="rId21"/>
  </p:sldIdLst>
  <p:sldSz cx="9144000" cy="6858000" type="letter"/>
  <p:notesSz cx="6735763" cy="9866313"/>
  <p:custDataLst>
    <p:tags r:id="rId24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99FF99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24" autoAdjust="0"/>
    <p:restoredTop sz="88737" autoAdjust="0"/>
  </p:normalViewPr>
  <p:slideViewPr>
    <p:cSldViewPr snapToGrid="0">
      <p:cViewPr varScale="1">
        <p:scale>
          <a:sx n="49" d="100"/>
          <a:sy n="49" d="100"/>
        </p:scale>
        <p:origin x="-101" y="-62"/>
      </p:cViewPr>
      <p:guideLst>
        <p:guide orient="horz" pos="3052"/>
        <p:guide pos="2880"/>
      </p:guideLst>
    </p:cSldViewPr>
  </p:slideViewPr>
  <p:outlineViewPr>
    <p:cViewPr>
      <p:scale>
        <a:sx n="33" d="100"/>
        <a:sy n="33" d="100"/>
      </p:scale>
      <p:origin x="0" y="55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3211" y="-86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87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AECEF0A-DFE9-4DB9-A6B6-1800A9D85C08}" type="datetimeFigureOut">
              <a:rPr lang="ja-JP" altLang="en-US"/>
              <a:pPr>
                <a:defRPr/>
              </a:pPr>
              <a:t>2012/10/10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463550"/>
            <a:ext cx="5405437" cy="4056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7" tIns="47424" rIns="94847" bIns="47424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34963" y="4579938"/>
            <a:ext cx="6065837" cy="5003800"/>
          </a:xfrm>
          <a:prstGeom prst="rect">
            <a:avLst/>
          </a:prstGeom>
        </p:spPr>
        <p:txBody>
          <a:bodyPr vert="horz" lIns="94847" tIns="47424" rIns="94847" bIns="47424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E49ED96-FB94-4C60-8B20-3D3F58D8D27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11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229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75A2A0-4B8A-4F71-BAE1-B506B60D6FC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1297B0-4B9E-4E83-B800-118F6DEF228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277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610475-C236-432C-8A69-E2CB024D611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481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C77D68-4767-42A5-A7B8-08EF8683A1F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686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5EC9B1-8613-4D77-A17B-F1FC45A76066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891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2DE4D4-BD9F-463A-9172-66E2F921CB91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baseline="0" dirty="0" smtClean="0"/>
          </a:p>
        </p:txBody>
      </p:sp>
      <p:sp>
        <p:nvSpPr>
          <p:cNvPr id="4096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F89BDC-EF00-4236-AEA2-ED8E88721F2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4301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4396B-0330-4EB3-AC80-C734B9E2BFD6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450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3FAB3F-A446-412E-B037-5433A4C51DD1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4710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9E9C06-6EAB-447A-883F-30122B9EFF9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4915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A47F89-201C-4F07-8FEF-EE71FB294EA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ノー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34963" y="4516438"/>
            <a:ext cx="6065837" cy="5005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433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BEA16-978C-49A9-BD74-0FB9D5430CB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120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5B90C9-A148-43B3-A6C8-E3CD3B037BC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1638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03610E-2B5D-42E1-A22C-50AE77848D2C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6963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D9F9F3-B04E-4A19-8326-2BBECEC97BE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en-US" altLang="ja-JP" dirty="0" smtClean="0"/>
          </a:p>
        </p:txBody>
      </p:sp>
      <p:sp>
        <p:nvSpPr>
          <p:cNvPr id="2048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B60E78-F639-4FC1-BEDC-3713525062D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2253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934008-2750-4424-8D5C-0C1B37B5259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457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FBCC9B-3C0F-457E-8D63-C7FB44B6DF3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2662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39C762-FFE4-4D8A-A04E-5A5254F63F0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28650" y="534988"/>
            <a:ext cx="5405438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867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FBA989-5491-495D-8E1B-368A10A7D2B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B885-E61F-4C40-BBBC-0F802CE4C3FB}" type="slidenum">
              <a:rPr lang="ja-JP" altLang="en-US" smtClean="0"/>
              <a:pPr>
                <a:defRPr/>
              </a:pPr>
              <a:t>‹#›</a:t>
            </a:fld>
            <a:r>
              <a:rPr lang="en-US" altLang="ja-JP" dirty="0" smtClean="0"/>
              <a:t>/20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7"/>
          <p:cNvCxnSpPr/>
          <p:nvPr userDrawn="1"/>
        </p:nvCxnSpPr>
        <p:spPr>
          <a:xfrm>
            <a:off x="179388" y="1111250"/>
            <a:ext cx="871378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432550"/>
            <a:ext cx="7540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6391275"/>
            <a:ext cx="7508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10"/>
          <p:cNvCxnSpPr/>
          <p:nvPr userDrawn="1"/>
        </p:nvCxnSpPr>
        <p:spPr>
          <a:xfrm>
            <a:off x="179388" y="6308725"/>
            <a:ext cx="8713787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02630"/>
            <a:ext cx="8712968" cy="922114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400" b="1" baseline="0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424613"/>
            <a:ext cx="2133600" cy="365125"/>
          </a:xfrm>
        </p:spPr>
        <p:txBody>
          <a:bodyPr/>
          <a:lstStyle>
            <a:lvl1pPr algn="r">
              <a:defRPr sz="1600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24613"/>
            <a:ext cx="2895600" cy="365125"/>
          </a:xfrm>
        </p:spPr>
        <p:txBody>
          <a:bodyPr/>
          <a:lstStyle>
            <a:lvl1pPr>
              <a:defRPr sz="1600" dirty="0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410325" y="6424613"/>
            <a:ext cx="1762125" cy="365125"/>
          </a:xfrm>
        </p:spPr>
        <p:txBody>
          <a:bodyPr/>
          <a:lstStyle>
            <a:lvl1pPr>
              <a:defRPr sz="1600" smtClean="0">
                <a:latin typeface="+mj-lt"/>
              </a:defRPr>
            </a:lvl1pPr>
          </a:lstStyle>
          <a:p>
            <a:pPr>
              <a:defRPr/>
            </a:pPr>
            <a:fld id="{B8866411-430A-4FE9-9842-A478E89960B0}" type="slidenum">
              <a:rPr lang="ja-JP" altLang="en-US" smtClean="0"/>
              <a:pPr>
                <a:defRPr/>
              </a:pPr>
              <a:t>‹#›</a:t>
            </a:fld>
            <a:r>
              <a:rPr lang="en-US" altLang="ja-JP" dirty="0" smtClean="0"/>
              <a:t> /20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7"/>
          <p:cNvCxnSpPr/>
          <p:nvPr userDrawn="1"/>
        </p:nvCxnSpPr>
        <p:spPr>
          <a:xfrm>
            <a:off x="179388" y="1111250"/>
            <a:ext cx="871378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10"/>
          <p:cNvSpPr/>
          <p:nvPr userDrawn="1"/>
        </p:nvSpPr>
        <p:spPr>
          <a:xfrm>
            <a:off x="107504" y="44624"/>
            <a:ext cx="1512168" cy="3600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0" tIns="0" rIns="0" bIns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Discussion:</a:t>
            </a:r>
            <a:endParaRPr lang="ja-JP" altLang="en-US" sz="2400" b="1" i="1" dirty="0"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432550"/>
            <a:ext cx="7540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6391275"/>
            <a:ext cx="7508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コネクタ 13"/>
          <p:cNvCxnSpPr/>
          <p:nvPr userDrawn="1"/>
        </p:nvCxnSpPr>
        <p:spPr>
          <a:xfrm>
            <a:off x="179388" y="6308725"/>
            <a:ext cx="8713787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02630"/>
            <a:ext cx="8712968" cy="922114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400" b="1" baseline="0">
                <a:latin typeface="+mj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424613"/>
            <a:ext cx="2133600" cy="365125"/>
          </a:xfrm>
        </p:spPr>
        <p:txBody>
          <a:bodyPr/>
          <a:lstStyle>
            <a:lvl1pPr algn="r">
              <a:defRPr sz="1600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24613"/>
            <a:ext cx="2895600" cy="365125"/>
          </a:xfrm>
        </p:spPr>
        <p:txBody>
          <a:bodyPr/>
          <a:lstStyle>
            <a:lvl1pPr>
              <a:defRPr sz="1600" dirty="0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624638" y="6424613"/>
            <a:ext cx="1547812" cy="365125"/>
          </a:xfrm>
        </p:spPr>
        <p:txBody>
          <a:bodyPr/>
          <a:lstStyle>
            <a:lvl1pPr>
              <a:defRPr sz="1600" smtClean="0">
                <a:latin typeface="+mj-lt"/>
              </a:defRPr>
            </a:lvl1pPr>
          </a:lstStyle>
          <a:p>
            <a:pPr>
              <a:defRPr/>
            </a:pPr>
            <a:fld id="{EFEB7A53-205A-44EC-9D9C-1F44BCFA7A4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B29D-96CC-4DFB-81DA-875579C33AC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/>
          <p:nvPr userDrawn="1"/>
        </p:nvCxnSpPr>
        <p:spPr>
          <a:xfrm>
            <a:off x="179388" y="1052513"/>
            <a:ext cx="871378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7"/>
          <p:cNvCxnSpPr/>
          <p:nvPr userDrawn="1"/>
        </p:nvCxnSpPr>
        <p:spPr>
          <a:xfrm>
            <a:off x="215900" y="3933825"/>
            <a:ext cx="87122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412776"/>
            <a:ext cx="7772400" cy="2160240"/>
          </a:xfrm>
        </p:spPr>
        <p:txBody>
          <a:bodyPr/>
          <a:lstStyle>
            <a:lvl1pPr algn="r">
              <a:defRPr sz="4000" b="1" cap="none" baseline="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/>
          <p:nvPr userDrawn="1"/>
        </p:nvCxnSpPr>
        <p:spPr>
          <a:xfrm>
            <a:off x="179388" y="1052513"/>
            <a:ext cx="871378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7"/>
          <p:cNvCxnSpPr/>
          <p:nvPr userDrawn="1"/>
        </p:nvCxnSpPr>
        <p:spPr>
          <a:xfrm>
            <a:off x="215900" y="3933825"/>
            <a:ext cx="87122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4221163"/>
            <a:ext cx="55657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412776"/>
            <a:ext cx="7772400" cy="2160240"/>
          </a:xfrm>
        </p:spPr>
        <p:txBody>
          <a:bodyPr/>
          <a:lstStyle>
            <a:lvl1pPr algn="r">
              <a:defRPr sz="4000" b="1" cap="none" baseline="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8"/>
          <p:cNvSpPr/>
          <p:nvPr userDrawn="1"/>
        </p:nvSpPr>
        <p:spPr>
          <a:xfrm flipH="1">
            <a:off x="0" y="908050"/>
            <a:ext cx="9144000" cy="7302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97500">
                <a:schemeClr val="bg1"/>
              </a:gs>
              <a:gs pos="5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  <a:effectLst/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3200" b="1" cap="none" spc="0" baseline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9000">
                      <a:srgbClr val="92D050"/>
                    </a:gs>
                    <a:gs pos="50000">
                      <a:srgbClr val="00B050"/>
                    </a:gs>
                    <a:gs pos="79000">
                      <a:srgbClr val="92D05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4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34925" y="6453188"/>
            <a:ext cx="2133600" cy="365125"/>
          </a:xfrm>
        </p:spPr>
        <p:txBody>
          <a:bodyPr anchor="b"/>
          <a:lstStyle>
            <a:lvl1pPr>
              <a:defRPr sz="1600" b="1" smtClean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5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 anchor="b"/>
          <a:lstStyle>
            <a:lvl1pPr>
              <a:defRPr sz="1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6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365125"/>
          </a:xfrm>
        </p:spPr>
        <p:txBody>
          <a:bodyPr anchor="b"/>
          <a:lstStyle>
            <a:lvl1pPr>
              <a:defRPr sz="1600" b="1" smtClean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42F280C-58DA-4C89-8094-95C535D8E6B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0B9B5A-8A1E-4B6C-B7B0-18498768816D}" type="slidenum">
              <a:rPr lang="ja-JP" altLang="en-US" smtClean="0"/>
              <a:pPr>
                <a:defRPr/>
              </a:pPr>
              <a:t>‹#›</a:t>
            </a:fld>
            <a:r>
              <a:rPr lang="en-US" altLang="ja-JP" dirty="0" smtClean="0"/>
              <a:t>/20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4" r:id="rId4"/>
    <p:sldLayoutId id="2147483658" r:id="rId5"/>
    <p:sldLayoutId id="2147483659" r:id="rId6"/>
    <p:sldLayoutId id="2147483660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gi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5516" y="1138734"/>
            <a:ext cx="8676964" cy="2160239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altLang="ja-JP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Dynamics of energetic particle driven modes and MHD modes </a:t>
            </a:r>
            <a:r>
              <a:rPr lang="en-US" altLang="ja-JP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altLang="ja-JP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altLang="ja-JP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</a:t>
            </a:r>
            <a:r>
              <a:rPr lang="en-US" altLang="ja-JP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wall-stabilized high beta plasmas </a:t>
            </a:r>
            <a:r>
              <a:rPr lang="en-US" altLang="ja-JP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altLang="ja-JP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altLang="ja-JP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 </a:t>
            </a:r>
            <a:r>
              <a:rPr lang="en-US" altLang="ja-JP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JT-60U and DIII-D</a:t>
            </a:r>
            <a:endParaRPr lang="ja-JP" alt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266" name="サブタイトル 2"/>
          <p:cNvSpPr>
            <a:spLocks noGrp="1"/>
          </p:cNvSpPr>
          <p:nvPr>
            <p:ph type="subTitle" idx="1"/>
          </p:nvPr>
        </p:nvSpPr>
        <p:spPr>
          <a:xfrm>
            <a:off x="1187450" y="3559175"/>
            <a:ext cx="7731125" cy="2016125"/>
          </a:xfrm>
        </p:spPr>
        <p:txBody>
          <a:bodyPr/>
          <a:lstStyle/>
          <a:p>
            <a:pPr algn="r"/>
            <a:r>
              <a:rPr lang="en-US" altLang="ja-JP" sz="1800" b="1" u="sng" dirty="0" smtClean="0">
                <a:solidFill>
                  <a:schemeClr val="tx1"/>
                </a:solidFill>
              </a:rPr>
              <a:t>G. Matsunaga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1)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M. Okabayashi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2)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N. Aiba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1)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J. A. Boedo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3)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J. R. Ferron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4)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</a:t>
            </a:r>
            <a:endParaRPr lang="ja-JP" altLang="en-US" sz="1800" b="1" dirty="0" smtClean="0">
              <a:solidFill>
                <a:schemeClr val="tx1"/>
              </a:solidFill>
            </a:endParaRPr>
          </a:p>
          <a:p>
            <a:pPr algn="r"/>
            <a:r>
              <a:rPr lang="en-US" altLang="ja-JP" sz="1800" b="1" dirty="0" smtClean="0">
                <a:solidFill>
                  <a:schemeClr val="tx1"/>
                </a:solidFill>
              </a:rPr>
              <a:t> J. M. Hanson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5)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G. Z. Hao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6)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W. W. Heidbrink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7)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</a:t>
            </a:r>
            <a:r>
              <a:rPr lang="ja-JP" altLang="en-US" sz="1800" b="1" dirty="0" smtClean="0">
                <a:solidFill>
                  <a:schemeClr val="tx1"/>
                </a:solidFill>
              </a:rPr>
              <a:t> 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C. T. Holcomb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8)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en-US" altLang="ja-JP" sz="1800" b="1" dirty="0" smtClean="0">
                <a:solidFill>
                  <a:schemeClr val="tx1"/>
                </a:solidFill>
              </a:rPr>
              <a:t>Y. In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9)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G. L. Jackson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4)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Y. Q. Liu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10)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T. C. Luce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4)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G. R. McKee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11)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en-US" altLang="ja-JP" sz="1800" b="1" dirty="0" smtClean="0">
                <a:solidFill>
                  <a:schemeClr val="tx1"/>
                </a:solidFill>
              </a:rPr>
              <a:t> T. H. Osborne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4)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,D. C. Pace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4)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K. Shinohara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1)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P. B. Snyder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4)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en-US" altLang="ja-JP" sz="1800" b="1" dirty="0" smtClean="0">
                <a:solidFill>
                  <a:schemeClr val="tx1"/>
                </a:solidFill>
              </a:rPr>
              <a:t>W. M. Solomon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2)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E. J. Strait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4)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A. D. Turnbull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4)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en-US" altLang="ja-JP" sz="1800" b="1" dirty="0" smtClean="0">
                <a:solidFill>
                  <a:schemeClr val="tx1"/>
                </a:solidFill>
              </a:rPr>
              <a:t>M. A. Van Zeeland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4)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J. G. Watkins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12)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L. Zeng</a:t>
            </a:r>
            <a:r>
              <a:rPr lang="en-US" altLang="ja-JP" sz="1800" b="1" baseline="30000" dirty="0" smtClean="0">
                <a:solidFill>
                  <a:schemeClr val="tx1"/>
                </a:solidFill>
              </a:rPr>
              <a:t>13)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, </a:t>
            </a:r>
            <a:endParaRPr lang="en-US" altLang="ja-JP" sz="1800" b="1" dirty="0" smtClean="0">
              <a:solidFill>
                <a:srgbClr val="FF0000"/>
              </a:solidFill>
            </a:endParaRPr>
          </a:p>
          <a:p>
            <a:pPr algn="r"/>
            <a:r>
              <a:rPr lang="en-US" altLang="ja-JP" sz="1800" b="1" dirty="0" smtClean="0">
                <a:solidFill>
                  <a:schemeClr val="tx1"/>
                </a:solidFill>
              </a:rPr>
              <a:t>the DIII-D Team and the JT-60 Team  </a:t>
            </a:r>
            <a:endParaRPr lang="ja-JP" altLang="en-US" sz="1800" b="1" dirty="0" smtClean="0">
              <a:solidFill>
                <a:schemeClr val="tx1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179388" y="1052513"/>
            <a:ext cx="871378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79388" y="3443288"/>
            <a:ext cx="871378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269" name="正方形/長方形 3"/>
          <p:cNvSpPr>
            <a:spLocks noChangeArrowheads="1"/>
          </p:cNvSpPr>
          <p:nvPr/>
        </p:nvSpPr>
        <p:spPr bwMode="auto">
          <a:xfrm>
            <a:off x="1403350" y="5905500"/>
            <a:ext cx="633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i="1" baseline="30000" dirty="0">
                <a:latin typeface="Calibri" pitchFamily="34" charset="0"/>
              </a:rPr>
              <a:t>1)</a:t>
            </a:r>
            <a:r>
              <a:rPr lang="en-US" altLang="ja-JP" i="1" dirty="0">
                <a:latin typeface="Calibri" pitchFamily="34" charset="0"/>
              </a:rPr>
              <a:t>JAEA, </a:t>
            </a:r>
            <a:r>
              <a:rPr lang="en-US" altLang="ja-JP" i="1" baseline="30000" dirty="0">
                <a:latin typeface="Calibri" pitchFamily="34" charset="0"/>
              </a:rPr>
              <a:t>2)</a:t>
            </a:r>
            <a:r>
              <a:rPr lang="en-US" altLang="ja-JP" i="1" dirty="0">
                <a:latin typeface="Calibri" pitchFamily="34" charset="0"/>
              </a:rPr>
              <a:t>PPPL, </a:t>
            </a:r>
            <a:r>
              <a:rPr lang="en-US" altLang="ja-JP" i="1" baseline="30000" dirty="0">
                <a:latin typeface="Calibri" pitchFamily="34" charset="0"/>
              </a:rPr>
              <a:t>3)</a:t>
            </a:r>
            <a:r>
              <a:rPr lang="en-US" altLang="ja-JP" i="1" dirty="0">
                <a:latin typeface="Calibri" pitchFamily="34" charset="0"/>
              </a:rPr>
              <a:t>UCSD, </a:t>
            </a:r>
            <a:r>
              <a:rPr lang="en-US" altLang="ja-JP" i="1" baseline="30000" dirty="0">
                <a:latin typeface="Calibri" pitchFamily="34" charset="0"/>
              </a:rPr>
              <a:t>4)</a:t>
            </a:r>
            <a:r>
              <a:rPr lang="en-US" altLang="ja-JP" i="1" dirty="0">
                <a:latin typeface="Calibri" pitchFamily="34" charset="0"/>
              </a:rPr>
              <a:t>GA, </a:t>
            </a:r>
            <a:r>
              <a:rPr lang="en-US" altLang="ja-JP" i="1" baseline="30000" dirty="0">
                <a:latin typeface="Calibri" pitchFamily="34" charset="0"/>
              </a:rPr>
              <a:t>5)</a:t>
            </a:r>
            <a:r>
              <a:rPr lang="en-US" altLang="ja-JP" i="1" dirty="0">
                <a:latin typeface="Calibri" pitchFamily="34" charset="0"/>
              </a:rPr>
              <a:t>Columbia Univ., </a:t>
            </a:r>
            <a:r>
              <a:rPr lang="en-US" altLang="ja-JP" i="1" baseline="30000" dirty="0">
                <a:latin typeface="Calibri" pitchFamily="34" charset="0"/>
              </a:rPr>
              <a:t>6)</a:t>
            </a:r>
            <a:r>
              <a:rPr lang="en-US" altLang="ja-JP" i="1" dirty="0">
                <a:latin typeface="Calibri" pitchFamily="34" charset="0"/>
              </a:rPr>
              <a:t>SWIP, </a:t>
            </a:r>
            <a:r>
              <a:rPr lang="en-US" altLang="ja-JP" i="1" baseline="30000" dirty="0">
                <a:latin typeface="Calibri" pitchFamily="34" charset="0"/>
              </a:rPr>
              <a:t>7)</a:t>
            </a:r>
            <a:r>
              <a:rPr lang="en-US" altLang="ja-JP" i="1" dirty="0">
                <a:latin typeface="Calibri" pitchFamily="34" charset="0"/>
              </a:rPr>
              <a:t>UCI,</a:t>
            </a:r>
          </a:p>
          <a:p>
            <a:r>
              <a:rPr lang="en-US" altLang="ja-JP" i="1" baseline="30000" dirty="0">
                <a:latin typeface="Calibri" pitchFamily="34" charset="0"/>
              </a:rPr>
              <a:t>8)</a:t>
            </a:r>
            <a:r>
              <a:rPr lang="en-US" altLang="ja-JP" i="1" dirty="0">
                <a:latin typeface="Calibri" pitchFamily="34" charset="0"/>
              </a:rPr>
              <a:t>LLNL, </a:t>
            </a:r>
            <a:r>
              <a:rPr lang="en-US" altLang="ja-JP" i="1" baseline="30000" dirty="0">
                <a:latin typeface="Calibri" pitchFamily="34" charset="0"/>
              </a:rPr>
              <a:t>9)</a:t>
            </a:r>
            <a:r>
              <a:rPr lang="en-US" altLang="ja-JP" i="1" dirty="0">
                <a:latin typeface="Calibri" pitchFamily="34" charset="0"/>
              </a:rPr>
              <a:t>FAR-TECH, </a:t>
            </a:r>
            <a:r>
              <a:rPr lang="en-US" altLang="ja-JP" i="1" baseline="30000" dirty="0">
                <a:latin typeface="Calibri" pitchFamily="34" charset="0"/>
              </a:rPr>
              <a:t>10)</a:t>
            </a:r>
            <a:r>
              <a:rPr lang="en-US" altLang="ja-JP" i="1" dirty="0">
                <a:latin typeface="Calibri" pitchFamily="34" charset="0"/>
              </a:rPr>
              <a:t>CCFE, </a:t>
            </a:r>
            <a:r>
              <a:rPr lang="en-US" altLang="ja-JP" i="1" baseline="30000" dirty="0">
                <a:latin typeface="Calibri" pitchFamily="34" charset="0"/>
              </a:rPr>
              <a:t>11)</a:t>
            </a:r>
            <a:r>
              <a:rPr lang="en-US" altLang="ja-JP" i="1" dirty="0">
                <a:latin typeface="Calibri" pitchFamily="34" charset="0"/>
              </a:rPr>
              <a:t>Univ. Wisconsin, </a:t>
            </a:r>
            <a:r>
              <a:rPr lang="en-US" altLang="ja-JP" i="1" baseline="30000" dirty="0">
                <a:latin typeface="Calibri" pitchFamily="34" charset="0"/>
              </a:rPr>
              <a:t>12)</a:t>
            </a:r>
            <a:r>
              <a:rPr lang="en-US" altLang="ja-JP" i="1" dirty="0">
                <a:latin typeface="Calibri" pitchFamily="34" charset="0"/>
              </a:rPr>
              <a:t>SNL and </a:t>
            </a:r>
            <a:r>
              <a:rPr lang="en-US" altLang="ja-JP" i="1" baseline="30000" dirty="0">
                <a:latin typeface="Calibri" pitchFamily="34" charset="0"/>
              </a:rPr>
              <a:t>13)</a:t>
            </a:r>
            <a:r>
              <a:rPr lang="en-US" altLang="ja-JP" i="1" dirty="0">
                <a:latin typeface="Calibri" pitchFamily="34" charset="0"/>
              </a:rPr>
              <a:t>UCLA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9512" y="260648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EX5-1</a:t>
            </a:r>
            <a:endParaRPr lang="ja-JP" altLang="en-US" sz="2400" dirty="0">
              <a:latin typeface="+mn-lt"/>
              <a:ea typeface="+mn-ea"/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5945188"/>
            <a:ext cx="11842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0488" y="5889625"/>
            <a:ext cx="1182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5200650" y="98425"/>
            <a:ext cx="36925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5"/>
                </a:solidFill>
                <a:latin typeface="+mn-lt"/>
                <a:ea typeface="+mn-ea"/>
              </a:rPr>
              <a:t>24</a:t>
            </a:r>
            <a:r>
              <a:rPr lang="en-US" altLang="ja-JP" b="1" baseline="30000" dirty="0">
                <a:solidFill>
                  <a:schemeClr val="accent5"/>
                </a:solidFill>
                <a:latin typeface="+mn-lt"/>
                <a:ea typeface="+mn-ea"/>
              </a:rPr>
              <a:t>th</a:t>
            </a:r>
            <a:r>
              <a:rPr lang="en-US" altLang="ja-JP" b="1" dirty="0">
                <a:solidFill>
                  <a:schemeClr val="accent5"/>
                </a:solidFill>
                <a:latin typeface="+mn-lt"/>
                <a:ea typeface="+mn-ea"/>
              </a:rPr>
              <a:t> IAEA Fusion Energy Conference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5"/>
                </a:solidFill>
                <a:latin typeface="+mn-lt"/>
                <a:ea typeface="+mn-ea"/>
              </a:rPr>
              <a:t>8-13 October 2012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5"/>
                </a:solidFill>
                <a:latin typeface="+mn-lt"/>
                <a:ea typeface="+mn-ea"/>
              </a:rPr>
              <a:t>San Diego,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3" y="1782466"/>
            <a:ext cx="2759075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anchor="ctr">
            <a:noAutofit/>
          </a:bodyPr>
          <a:lstStyle/>
          <a:p>
            <a:r>
              <a:rPr lang="en-US" altLang="ja-JP" sz="3200" dirty="0" smtClean="0"/>
              <a:t>Waveform distortion is composed of</a:t>
            </a:r>
            <a:br>
              <a:rPr lang="en-US" altLang="ja-JP" sz="3200" dirty="0" smtClean="0"/>
            </a:br>
            <a:r>
              <a:rPr lang="en-US" altLang="ja-JP" sz="3200" dirty="0" smtClean="0"/>
              <a:t>higher harmonics</a:t>
            </a:r>
            <a:endParaRPr lang="ja-JP" altLang="en-US" sz="32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59741"/>
            <a:ext cx="3168352" cy="3467100"/>
          </a:xfrm>
        </p:spPr>
        <p:txBody>
          <a:bodyPr rtlCol="0">
            <a:noAutofit/>
          </a:bodyPr>
          <a:lstStyle/>
          <a:p>
            <a:pPr marL="179388" indent="-1793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000" dirty="0" smtClean="0">
                <a:latin typeface="+mj-lt"/>
                <a:sym typeface="Wingdings" pitchFamily="2" charset="2"/>
              </a:rPr>
              <a:t>Experimentally obtained </a:t>
            </a:r>
            <a:r>
              <a:rPr lang="el-GR" altLang="ja-JP" sz="2000" dirty="0" smtClean="0">
                <a:latin typeface="+mj-lt"/>
                <a:cs typeface="Calibri"/>
                <a:sym typeface="Wingdings" pitchFamily="2" charset="2"/>
              </a:rPr>
              <a:t>δ</a:t>
            </a:r>
            <a:r>
              <a:rPr lang="en-US" altLang="ja-JP" sz="2000" dirty="0" smtClean="0">
                <a:latin typeface="+mj-lt"/>
                <a:sym typeface="Wingdings" pitchFamily="2" charset="2"/>
              </a:rPr>
              <a:t>B</a:t>
            </a:r>
            <a:r>
              <a:rPr lang="el-GR" altLang="ja-JP" sz="2000" baseline="-25000" dirty="0" smtClean="0">
                <a:latin typeface="+mj-lt"/>
                <a:cs typeface="Calibri"/>
                <a:sym typeface="Wingdings" pitchFamily="2" charset="2"/>
              </a:rPr>
              <a:t>θ</a:t>
            </a:r>
            <a:r>
              <a:rPr lang="en-US" altLang="ja-JP" sz="2000" dirty="0" smtClean="0">
                <a:latin typeface="+mj-lt"/>
                <a:sym typeface="Wingdings" pitchFamily="2" charset="2"/>
              </a:rPr>
              <a:t>(</a:t>
            </a:r>
            <a:r>
              <a:rPr lang="el-GR" altLang="ja-JP" sz="2000" dirty="0">
                <a:latin typeface="+mj-lt"/>
                <a:cs typeface="Calibri"/>
                <a:sym typeface="Wingdings" pitchFamily="2" charset="2"/>
              </a:rPr>
              <a:t>θ</a:t>
            </a:r>
            <a:r>
              <a:rPr lang="en-US" altLang="ja-JP" sz="2000" dirty="0" smtClean="0">
                <a:latin typeface="+mj-lt"/>
                <a:sym typeface="Wingdings" pitchFamily="2" charset="2"/>
              </a:rPr>
              <a:t>,</a:t>
            </a:r>
            <a:r>
              <a:rPr lang="el-GR" altLang="ja-JP" sz="2000" dirty="0">
                <a:latin typeface="+mj-lt"/>
                <a:cs typeface="Calibri"/>
                <a:sym typeface="Wingdings" pitchFamily="2" charset="2"/>
              </a:rPr>
              <a:t> φ</a:t>
            </a:r>
            <a:r>
              <a:rPr lang="en-US" altLang="ja-JP" sz="2000" dirty="0" smtClean="0">
                <a:latin typeface="+mj-lt"/>
                <a:sym typeface="Wingdings" pitchFamily="2" charset="2"/>
              </a:rPr>
              <a:t>) can be reproduced by n=1 &amp; n=2 modes.</a:t>
            </a:r>
          </a:p>
          <a:p>
            <a:pPr marL="179388" indent="-1793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2000" dirty="0">
              <a:latin typeface="+mj-lt"/>
              <a:sym typeface="Wingdings" pitchFamily="2" charset="2"/>
            </a:endParaRPr>
          </a:p>
          <a:p>
            <a:pPr marL="179388" indent="-1793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000" dirty="0"/>
              <a:t>Unstable  n=1, 2, and 3 modes w/o wall,</a:t>
            </a:r>
          </a:p>
          <a:p>
            <a:pPr marL="179388" indent="-179388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000" dirty="0"/>
              <a:t>(ideal MHD analysis</a:t>
            </a:r>
            <a:r>
              <a:rPr lang="en-US" altLang="ja-JP" sz="2000" dirty="0" smtClean="0"/>
              <a:t>)</a:t>
            </a:r>
          </a:p>
          <a:p>
            <a:pPr marL="179388" indent="-179388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000" dirty="0" smtClean="0"/>
          </a:p>
          <a:p>
            <a:pPr marL="179388" indent="-179388">
              <a:spcBef>
                <a:spcPct val="0"/>
              </a:spcBef>
            </a:pPr>
            <a:r>
              <a:rPr lang="en-US" altLang="ja-JP" sz="2000" dirty="0" smtClean="0"/>
              <a:t>Distortion </a:t>
            </a:r>
            <a:r>
              <a:rPr lang="en-US" altLang="ja-JP" sz="2000" dirty="0"/>
              <a:t>component always rides on maximum amplitude of fundamental component.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ja-JP" sz="2000" dirty="0" smtClean="0">
                <a:sym typeface="Wingdings" pitchFamily="2" charset="2"/>
              </a:rPr>
              <a:t></a:t>
            </a:r>
            <a:r>
              <a:rPr lang="en-US" altLang="ja-JP" sz="2000" dirty="0" smtClean="0"/>
              <a:t>non-linear process?</a:t>
            </a:r>
            <a:endParaRPr lang="en-US" altLang="ja-JP" sz="2000" dirty="0"/>
          </a:p>
          <a:p>
            <a:pPr marL="179388" indent="-179388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000" dirty="0"/>
          </a:p>
          <a:p>
            <a:pPr marL="179388" indent="-1793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2000" dirty="0">
              <a:latin typeface="+mj-lt"/>
              <a:sym typeface="Wingdings" pitchFamily="2" charset="2"/>
            </a:endParaRPr>
          </a:p>
        </p:txBody>
      </p:sp>
      <p:sp>
        <p:nvSpPr>
          <p:cNvPr id="6" name="対角する 2 つの角を丸めた四角形 5"/>
          <p:cNvSpPr/>
          <p:nvPr/>
        </p:nvSpPr>
        <p:spPr>
          <a:xfrm>
            <a:off x="3275856" y="1219200"/>
            <a:ext cx="864096" cy="432048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DIII-D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56138" y="1332508"/>
            <a:ext cx="1284287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ym typeface="Wingdings" pitchFamily="2" charset="2"/>
              </a:rPr>
              <a:t>Experiment</a:t>
            </a:r>
            <a:endParaRPr lang="ja-JP" altLang="en-US" b="1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6300192" y="1321396"/>
            <a:ext cx="2620963" cy="4744591"/>
            <a:chOff x="6300192" y="1321396"/>
            <a:chExt cx="2620963" cy="4744591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844824"/>
              <a:ext cx="2620963" cy="422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正方形/長方形 8"/>
            <p:cNvSpPr/>
            <p:nvPr/>
          </p:nvSpPr>
          <p:spPr bwMode="auto">
            <a:xfrm>
              <a:off x="6767899" y="1321396"/>
              <a:ext cx="174547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 smtClean="0">
                  <a:sym typeface="Wingdings" pitchFamily="2" charset="2"/>
                </a:rPr>
                <a:t>MARS-F analysis</a:t>
              </a:r>
              <a:endParaRPr lang="ja-JP" altLang="en-US" b="1" dirty="0"/>
            </a:p>
          </p:txBody>
        </p:sp>
      </p:grp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B7DF6-C1BD-4342-87C9-59C39F51D571}" type="slidenum">
              <a:rPr lang="ja-JP" altLang="en-US" smtClean="0"/>
              <a:pPr>
                <a:defRPr/>
              </a:pPr>
              <a:t>10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4286297" y="3694442"/>
            <a:ext cx="1459022" cy="1407318"/>
            <a:chOff x="4286297" y="3694442"/>
            <a:chExt cx="1459022" cy="1407318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4286297" y="3694442"/>
              <a:ext cx="72182" cy="1407318"/>
              <a:chOff x="4286297" y="3694442"/>
              <a:chExt cx="72182" cy="1407318"/>
            </a:xfrm>
          </p:grpSpPr>
          <p:grpSp>
            <p:nvGrpSpPr>
              <p:cNvPr id="67" name="グループ化 66"/>
              <p:cNvGrpSpPr/>
              <p:nvPr/>
            </p:nvGrpSpPr>
            <p:grpSpPr>
              <a:xfrm flipH="1">
                <a:off x="4286297" y="3694442"/>
                <a:ext cx="72182" cy="88106"/>
                <a:chOff x="3275856" y="3369469"/>
                <a:chExt cx="72182" cy="88106"/>
              </a:xfrm>
              <a:effectLst>
                <a:glow rad="25400">
                  <a:schemeClr val="bg1"/>
                </a:glow>
              </a:effectLst>
            </p:grpSpPr>
            <p:cxnSp>
              <p:nvCxnSpPr>
                <p:cNvPr id="71" name="直線コネクタ 70"/>
                <p:cNvCxnSpPr/>
                <p:nvPr/>
              </p:nvCxnSpPr>
              <p:spPr>
                <a:xfrm>
                  <a:off x="3275856" y="3369469"/>
                  <a:ext cx="72182" cy="88106"/>
                </a:xfrm>
                <a:prstGeom prst="line">
                  <a:avLst/>
                </a:prstGeom>
                <a:ln w="28575"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 flipH="1">
                  <a:off x="3275856" y="3369469"/>
                  <a:ext cx="72182" cy="88106"/>
                </a:xfrm>
                <a:prstGeom prst="line">
                  <a:avLst/>
                </a:prstGeom>
                <a:ln w="28575"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グループ化 67"/>
              <p:cNvGrpSpPr/>
              <p:nvPr/>
            </p:nvGrpSpPr>
            <p:grpSpPr>
              <a:xfrm flipH="1">
                <a:off x="4286297" y="5013654"/>
                <a:ext cx="72182" cy="88106"/>
                <a:chOff x="3275856" y="3369469"/>
                <a:chExt cx="72182" cy="88106"/>
              </a:xfrm>
              <a:effectLst>
                <a:glow rad="25400">
                  <a:schemeClr val="bg1"/>
                </a:glow>
              </a:effectLst>
            </p:grpSpPr>
            <p:cxnSp>
              <p:nvCxnSpPr>
                <p:cNvPr id="69" name="直線コネクタ 68"/>
                <p:cNvCxnSpPr/>
                <p:nvPr/>
              </p:nvCxnSpPr>
              <p:spPr>
                <a:xfrm>
                  <a:off x="3275856" y="3369469"/>
                  <a:ext cx="72182" cy="88106"/>
                </a:xfrm>
                <a:prstGeom prst="line">
                  <a:avLst/>
                </a:prstGeom>
                <a:ln w="28575"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 flipH="1">
                  <a:off x="3275856" y="3369469"/>
                  <a:ext cx="72182" cy="88106"/>
                </a:xfrm>
                <a:prstGeom prst="line">
                  <a:avLst/>
                </a:prstGeom>
                <a:ln w="28575"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直線矢印コネクタ 13"/>
              <p:cNvCxnSpPr/>
              <p:nvPr/>
            </p:nvCxnSpPr>
            <p:spPr>
              <a:xfrm flipH="1" flipV="1">
                <a:off x="4321384" y="3825240"/>
                <a:ext cx="2008" cy="1154430"/>
              </a:xfrm>
              <a:prstGeom prst="straightConnector1">
                <a:avLst/>
              </a:prstGeom>
              <a:ln w="38100">
                <a:solidFill>
                  <a:srgbClr val="FF33CC"/>
                </a:solidFill>
                <a:tailEnd type="arrow"/>
              </a:ln>
              <a:effectLst>
                <a:glow rad="508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グループ化 37"/>
            <p:cNvGrpSpPr/>
            <p:nvPr/>
          </p:nvGrpSpPr>
          <p:grpSpPr>
            <a:xfrm>
              <a:off x="5673137" y="3694442"/>
              <a:ext cx="72182" cy="1407318"/>
              <a:chOff x="4286297" y="3694442"/>
              <a:chExt cx="72182" cy="1407318"/>
            </a:xfrm>
          </p:grpSpPr>
          <p:grpSp>
            <p:nvGrpSpPr>
              <p:cNvPr id="39" name="グループ化 38"/>
              <p:cNvGrpSpPr/>
              <p:nvPr/>
            </p:nvGrpSpPr>
            <p:grpSpPr>
              <a:xfrm flipH="1">
                <a:off x="4286297" y="3694442"/>
                <a:ext cx="72182" cy="88106"/>
                <a:chOff x="3275856" y="3369469"/>
                <a:chExt cx="72182" cy="88106"/>
              </a:xfrm>
              <a:effectLst>
                <a:glow rad="25400">
                  <a:schemeClr val="bg1"/>
                </a:glow>
              </a:effectLst>
            </p:grpSpPr>
            <p:cxnSp>
              <p:nvCxnSpPr>
                <p:cNvPr id="44" name="直線コネクタ 43"/>
                <p:cNvCxnSpPr/>
                <p:nvPr/>
              </p:nvCxnSpPr>
              <p:spPr>
                <a:xfrm>
                  <a:off x="3275856" y="3369469"/>
                  <a:ext cx="72182" cy="88106"/>
                </a:xfrm>
                <a:prstGeom prst="line">
                  <a:avLst/>
                </a:prstGeom>
                <a:ln w="28575"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flipH="1">
                  <a:off x="3275856" y="3369469"/>
                  <a:ext cx="72182" cy="88106"/>
                </a:xfrm>
                <a:prstGeom prst="line">
                  <a:avLst/>
                </a:prstGeom>
                <a:ln w="28575"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グループ化 39"/>
              <p:cNvGrpSpPr/>
              <p:nvPr/>
            </p:nvGrpSpPr>
            <p:grpSpPr>
              <a:xfrm flipH="1">
                <a:off x="4286297" y="5013654"/>
                <a:ext cx="72182" cy="88106"/>
                <a:chOff x="3275856" y="3369469"/>
                <a:chExt cx="72182" cy="88106"/>
              </a:xfrm>
              <a:effectLst>
                <a:glow rad="25400">
                  <a:schemeClr val="bg1"/>
                </a:glow>
              </a:effectLst>
            </p:grpSpPr>
            <p:cxnSp>
              <p:nvCxnSpPr>
                <p:cNvPr id="42" name="直線コネクタ 41"/>
                <p:cNvCxnSpPr/>
                <p:nvPr/>
              </p:nvCxnSpPr>
              <p:spPr>
                <a:xfrm>
                  <a:off x="3275856" y="3369469"/>
                  <a:ext cx="72182" cy="88106"/>
                </a:xfrm>
                <a:prstGeom prst="line">
                  <a:avLst/>
                </a:prstGeom>
                <a:ln w="28575"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 flipH="1">
                  <a:off x="3275856" y="3369469"/>
                  <a:ext cx="72182" cy="88106"/>
                </a:xfrm>
                <a:prstGeom prst="line">
                  <a:avLst/>
                </a:prstGeom>
                <a:ln w="28575"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直線矢印コネクタ 40"/>
              <p:cNvCxnSpPr/>
              <p:nvPr/>
            </p:nvCxnSpPr>
            <p:spPr>
              <a:xfrm flipH="1" flipV="1">
                <a:off x="4321384" y="3825240"/>
                <a:ext cx="2008" cy="1154430"/>
              </a:xfrm>
              <a:prstGeom prst="straightConnector1">
                <a:avLst/>
              </a:prstGeom>
              <a:ln w="38100">
                <a:solidFill>
                  <a:srgbClr val="FF33CC"/>
                </a:solidFill>
                <a:tailEnd type="arrow"/>
              </a:ln>
              <a:effectLst>
                <a:glow rad="508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anchor="ctr"/>
          <a:lstStyle/>
          <a:p>
            <a:r>
              <a:rPr lang="en-US" altLang="ja-JP" dirty="0" smtClean="0"/>
              <a:t>Outline</a:t>
            </a:r>
            <a:endParaRPr lang="ja-JP" altLang="en-US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950" y="1268413"/>
            <a:ext cx="8640763" cy="2376487"/>
          </a:xfrm>
        </p:spPr>
        <p:txBody>
          <a:bodyPr rtlCol="0">
            <a:noAutofit/>
          </a:bodyPr>
          <a:lstStyle/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EP driven mode to trigger ELM</a:t>
            </a:r>
            <a:r>
              <a:rPr lang="ja-JP" alt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and 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				its EP transport</a:t>
            </a:r>
            <a:endParaRPr lang="en-US" altLang="ja-JP" sz="3200" b="1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2. Waveform </a:t>
            </a:r>
            <a:r>
              <a:rPr lang="en-US" altLang="ja-JP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distortion of </a:t>
            </a: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Conditions of ELM triggering/pacing by 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4. Possible mechanisms of 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				ELM triggering by 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5. Summary</a:t>
            </a:r>
            <a:endParaRPr lang="en-US" altLang="ja-JP" sz="3200" b="1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8256B-AB69-44FF-916C-E0C76E9490DC}" type="slidenum">
              <a:rPr lang="ja-JP" altLang="en-US" smtClean="0"/>
              <a:pPr>
                <a:defRPr/>
              </a:pPr>
              <a:t>11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4" y="1597758"/>
            <a:ext cx="3937782" cy="334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1506"/>
            <a:ext cx="3948750" cy="334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dirty="0" smtClean="0"/>
              <a:t>ELM triggering by EPdMs occurs with some level of waveform distortion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194" y="5013325"/>
            <a:ext cx="8082869" cy="12017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Some level of waveform distortion seems to be needed,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Not always trigger ELM even with significant distortion level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ym typeface="Wingdings" pitchFamily="2" charset="2"/>
              </a:rPr>
              <a:t> need other conditions satisfied?</a:t>
            </a:r>
            <a:endParaRPr lang="ja-JP" altLang="en-US" dirty="0"/>
          </a:p>
        </p:txBody>
      </p:sp>
      <p:sp>
        <p:nvSpPr>
          <p:cNvPr id="6" name="対角する 2 つの角を丸めた四角形 5"/>
          <p:cNvSpPr/>
          <p:nvPr/>
        </p:nvSpPr>
        <p:spPr>
          <a:xfrm>
            <a:off x="1043608" y="1194213"/>
            <a:ext cx="864096" cy="432048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DIII-D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5076056" y="1196752"/>
            <a:ext cx="936104" cy="432048"/>
          </a:xfrm>
          <a:prstGeom prst="round2DiagRect">
            <a:avLst/>
          </a:prstGeom>
          <a:gradFill>
            <a:gsLst>
              <a:gs pos="0">
                <a:srgbClr val="006600"/>
              </a:gs>
              <a:gs pos="80000">
                <a:srgbClr val="00B050"/>
              </a:gs>
              <a:gs pos="100000">
                <a:srgbClr val="92D05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JT-60U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EC2FA-245D-44C4-AB9D-1C451DF74934}" type="slidenum">
              <a:rPr lang="ja-JP" altLang="en-US" smtClean="0"/>
              <a:pPr>
                <a:defRPr/>
              </a:pPr>
              <a:t>12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ELM triggering depends on time delay since the previous ELM</a:t>
            </a:r>
            <a:endParaRPr lang="ja-JP" altLang="en-US" sz="32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157788"/>
            <a:ext cx="8229600" cy="1055687"/>
          </a:xfrm>
        </p:spPr>
        <p:txBody>
          <a:bodyPr rtlCol="0"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dirty="0" smtClean="0"/>
              <a:t>ELM triggering by EPdMs infrequently occurs after ELM crash,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="1" dirty="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ja-JP" b="1" dirty="0" smtClean="0">
                <a:solidFill>
                  <a:srgbClr val="0000FF"/>
                </a:solidFill>
              </a:rPr>
              <a:t>Pedestal recovery (marginal edge stability) is needed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6" name="対角する 2 つの角を丸めた四角形 5"/>
          <p:cNvSpPr/>
          <p:nvPr/>
        </p:nvSpPr>
        <p:spPr>
          <a:xfrm>
            <a:off x="7452320" y="1268760"/>
            <a:ext cx="864096" cy="432048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DIII-D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D11E-1597-4383-9B69-27B3432D8839}" type="slidenum">
              <a:rPr lang="ja-JP" altLang="en-US" smtClean="0"/>
              <a:pPr>
                <a:defRPr/>
              </a:pPr>
              <a:t>13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75" y="1460500"/>
            <a:ext cx="2790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328239"/>
            <a:ext cx="2265835" cy="376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200" dirty="0" smtClean="0"/>
              <a:t>Difference of ELM triggering by EPdMs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on DIII-D and JT-60U</a:t>
            </a:r>
            <a:endParaRPr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16013" y="5157192"/>
            <a:ext cx="3197225" cy="936079"/>
          </a:xfrm>
        </p:spPr>
        <p:txBody>
          <a:bodyPr>
            <a:normAutofit fontScale="92500" lnSpcReduction="10000"/>
          </a:bodyPr>
          <a:lstStyle/>
          <a:p>
            <a:pPr marL="57150" indent="0" algn="ctr">
              <a:lnSpc>
                <a:spcPct val="110000"/>
              </a:lnSpc>
              <a:buFont typeface="Arial" charset="0"/>
              <a:buNone/>
            </a:pPr>
            <a:r>
              <a:rPr lang="en-US" altLang="ja-JP" sz="2800" b="1" dirty="0" smtClean="0">
                <a:solidFill>
                  <a:srgbClr val="0000FF"/>
                </a:solidFill>
              </a:rPr>
              <a:t>Partially synchronized</a:t>
            </a:r>
            <a:endParaRPr lang="ja-JP" alt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FE2D7-97BD-44E1-96AF-732B76B02782}" type="slidenum">
              <a:rPr lang="ja-JP" altLang="en-US" smtClean="0"/>
              <a:pPr>
                <a:defRPr/>
              </a:pPr>
              <a:t>14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grpSp>
        <p:nvGrpSpPr>
          <p:cNvPr id="37894" name="グループ化 6"/>
          <p:cNvGrpSpPr>
            <a:grpSpLocks/>
          </p:cNvGrpSpPr>
          <p:nvPr/>
        </p:nvGrpSpPr>
        <p:grpSpPr bwMode="auto">
          <a:xfrm>
            <a:off x="684213" y="1268413"/>
            <a:ext cx="3629025" cy="3816350"/>
            <a:chOff x="683568" y="1268760"/>
            <a:chExt cx="3629025" cy="3816424"/>
          </a:xfrm>
        </p:grpSpPr>
        <p:pic>
          <p:nvPicPr>
            <p:cNvPr id="3790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568" y="1684759"/>
              <a:ext cx="3629025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対角する 2 つの角を丸めた四角形 10"/>
            <p:cNvSpPr/>
            <p:nvPr/>
          </p:nvSpPr>
          <p:spPr>
            <a:xfrm>
              <a:off x="899592" y="1268760"/>
              <a:ext cx="864096" cy="432048"/>
            </a:xfrm>
            <a:prstGeom prst="round2Diag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>
                  <a:latin typeface="Century Gothic" pitchFamily="34" charset="0"/>
                  <a:sym typeface="Wingdings" pitchFamily="2" charset="2"/>
                </a:rPr>
                <a:t>DIII-D</a:t>
              </a:r>
              <a:endParaRPr lang="ja-JP" altLang="en-US" b="1" dirty="0">
                <a:latin typeface="Century Gothic" pitchFamily="34" charset="0"/>
              </a:endParaRPr>
            </a:p>
          </p:txBody>
        </p:sp>
      </p:grpSp>
      <p:pic>
        <p:nvPicPr>
          <p:cNvPr id="378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1238" y="1678724"/>
            <a:ext cx="3638550" cy="340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対角する 2 つの角を丸めた四角形 11"/>
          <p:cNvSpPr/>
          <p:nvPr/>
        </p:nvSpPr>
        <p:spPr bwMode="auto">
          <a:xfrm>
            <a:off x="5003404" y="1288509"/>
            <a:ext cx="936104" cy="432085"/>
          </a:xfrm>
          <a:prstGeom prst="round2DiagRect">
            <a:avLst/>
          </a:prstGeom>
          <a:gradFill>
            <a:gsLst>
              <a:gs pos="0">
                <a:srgbClr val="006600"/>
              </a:gs>
              <a:gs pos="80000">
                <a:srgbClr val="00B050"/>
              </a:gs>
              <a:gs pos="100000">
                <a:srgbClr val="92D05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JT-60U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5292725" y="5157192"/>
            <a:ext cx="3021013" cy="95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" algn="ctr">
              <a:spcBef>
                <a:spcPct val="20000"/>
              </a:spcBef>
              <a:buFont typeface="Arial" charset="0"/>
              <a:buNone/>
            </a:pPr>
            <a:r>
              <a:rPr lang="en-US" altLang="ja-JP" sz="2800" b="1" dirty="0" smtClean="0">
                <a:solidFill>
                  <a:srgbClr val="0000FF"/>
                </a:solidFill>
                <a:latin typeface="+mn-lt"/>
              </a:rPr>
              <a:t>Fully</a:t>
            </a:r>
            <a:r>
              <a:rPr lang="ja-JP" altLang="en-US" sz="2800" b="1" dirty="0" smtClean="0">
                <a:solidFill>
                  <a:srgbClr val="0000FF"/>
                </a:solidFill>
                <a:latin typeface="+mn-lt"/>
              </a:rPr>
              <a:t>　</a:t>
            </a:r>
            <a:r>
              <a:rPr lang="en-US" altLang="ja-JP" sz="2800" b="1" dirty="0" smtClean="0">
                <a:solidFill>
                  <a:srgbClr val="0000FF"/>
                </a:solidFill>
                <a:latin typeface="+mn-lt"/>
              </a:rPr>
              <a:t>synchronized</a:t>
            </a:r>
            <a:endParaRPr lang="ja-JP" altLang="en-US" sz="28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9"/>
            <a:ext cx="26384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28" y="1340768"/>
            <a:ext cx="26765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200" dirty="0"/>
              <a:t>ELM pacing </a:t>
            </a:r>
            <a:r>
              <a:rPr lang="en-US" altLang="ja-JP" sz="3200" dirty="0" smtClean="0"/>
              <a:t>occurs </a:t>
            </a:r>
            <a:r>
              <a:rPr lang="en-US" altLang="ja-JP" sz="3200" dirty="0"/>
              <a:t>when the EPdM </a:t>
            </a:r>
            <a:r>
              <a:rPr lang="en-US" altLang="ja-JP" sz="3200" dirty="0" smtClean="0"/>
              <a:t>repetition frequency is larger than natural ELM frequency</a:t>
            </a:r>
            <a:endParaRPr lang="ja-JP" altLang="en-US" sz="3200" baseline="-25000" dirty="0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322263" y="5244264"/>
            <a:ext cx="856500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200" dirty="0" smtClean="0">
                <a:latin typeface="Calibri" pitchFamily="34" charset="0"/>
              </a:rPr>
              <a:t>Frequent EPdM cycle can pace ELM,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200" dirty="0" smtClean="0">
                <a:latin typeface="Calibri" pitchFamily="34" charset="0"/>
              </a:rPr>
              <a:t>Pacing frequency is determined by balance between pedestal recovery and EP transport.</a:t>
            </a:r>
            <a:endParaRPr lang="en-US" altLang="ja-JP" sz="2200" dirty="0">
              <a:latin typeface="Calibri" pitchFamily="34" charset="0"/>
            </a:endParaRPr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D79B6-C5A5-49A3-8E98-7A77DFEF3CDF}" type="slidenum">
              <a:rPr lang="ja-JP" altLang="en-US" smtClean="0"/>
              <a:pPr>
                <a:defRPr/>
              </a:pPr>
              <a:t>15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8" name="対角する 2 つの角を丸めた四角形 7"/>
          <p:cNvSpPr/>
          <p:nvPr/>
        </p:nvSpPr>
        <p:spPr bwMode="auto">
          <a:xfrm>
            <a:off x="3348026" y="1195388"/>
            <a:ext cx="864096" cy="432111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DIII-D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3779912" y="4878685"/>
            <a:ext cx="1682750" cy="385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="1" dirty="0" smtClean="0">
                <a:solidFill>
                  <a:srgbClr val="FF0000"/>
                </a:solidFill>
              </a:rPr>
              <a:t>f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EPdM</a:t>
            </a:r>
            <a:r>
              <a:rPr lang="en-US" altLang="ja-JP" b="1" dirty="0" smtClean="0"/>
              <a:t> &lt; </a:t>
            </a:r>
            <a:r>
              <a:rPr lang="en-US" altLang="ja-JP" b="1" dirty="0" smtClean="0">
                <a:solidFill>
                  <a:srgbClr val="0000FF"/>
                </a:solidFill>
              </a:rPr>
              <a:t>f</a:t>
            </a:r>
            <a:r>
              <a:rPr lang="en-US" altLang="ja-JP" b="1" baseline="-25000" dirty="0" smtClean="0">
                <a:solidFill>
                  <a:srgbClr val="0000FF"/>
                </a:solidFill>
              </a:rPr>
              <a:t>ELM</a:t>
            </a:r>
          </a:p>
        </p:txBody>
      </p:sp>
      <p:sp>
        <p:nvSpPr>
          <p:cNvPr id="9" name="対角する 2 つの角を丸めた四角形 8"/>
          <p:cNvSpPr/>
          <p:nvPr/>
        </p:nvSpPr>
        <p:spPr bwMode="auto">
          <a:xfrm>
            <a:off x="6228184" y="1195388"/>
            <a:ext cx="936104" cy="432111"/>
          </a:xfrm>
          <a:prstGeom prst="round2DiagRect">
            <a:avLst/>
          </a:prstGeom>
          <a:gradFill>
            <a:gsLst>
              <a:gs pos="0">
                <a:srgbClr val="006600"/>
              </a:gs>
              <a:gs pos="80000">
                <a:srgbClr val="00B050"/>
              </a:gs>
              <a:gs pos="100000">
                <a:srgbClr val="92D05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JT-60U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 bwMode="auto">
          <a:xfrm>
            <a:off x="6705674" y="4869160"/>
            <a:ext cx="1682750" cy="4048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="1" dirty="0" smtClean="0">
                <a:solidFill>
                  <a:srgbClr val="0000FF"/>
                </a:solidFill>
              </a:rPr>
              <a:t>f</a:t>
            </a:r>
            <a:r>
              <a:rPr lang="en-US" altLang="ja-JP" b="1" baseline="-25000" dirty="0" smtClean="0">
                <a:solidFill>
                  <a:srgbClr val="0000FF"/>
                </a:solidFill>
              </a:rPr>
              <a:t>ELM</a:t>
            </a:r>
            <a:r>
              <a:rPr lang="en-US" altLang="ja-JP" b="1" dirty="0" smtClean="0"/>
              <a:t> ≤ </a:t>
            </a:r>
            <a:r>
              <a:rPr lang="en-US" altLang="ja-JP" b="1" dirty="0" smtClean="0">
                <a:solidFill>
                  <a:srgbClr val="FF0000"/>
                </a:solidFill>
              </a:rPr>
              <a:t>f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EPdM</a:t>
            </a:r>
            <a:endParaRPr lang="en-US" altLang="ja-JP" b="1" baseline="-250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316540" y="2565667"/>
            <a:ext cx="696831" cy="61555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ELM</a:t>
            </a:r>
          </a:p>
          <a:p>
            <a:r>
              <a:rPr lang="en-US" altLang="ja-JP" sz="20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Pacing</a:t>
            </a:r>
            <a:endParaRPr lang="ja-JP" altLang="en-US" sz="2000" b="1" dirty="0"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7617729" y="2683646"/>
            <a:ext cx="626679" cy="457322"/>
          </a:xfrm>
          <a:prstGeom prst="ellipse">
            <a:avLst/>
          </a:prstGeom>
          <a:solidFill>
            <a:srgbClr val="99FF99">
              <a:alpha val="2000"/>
            </a:srgbClr>
          </a:solidFill>
          <a:ln>
            <a:solidFill>
              <a:srgbClr val="00B050"/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411443"/>
            <a:ext cx="2691525" cy="37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anchor="ctr"/>
          <a:lstStyle/>
          <a:p>
            <a:r>
              <a:rPr lang="en-US" altLang="ja-JP" dirty="0" smtClean="0"/>
              <a:t>Outline</a:t>
            </a:r>
            <a:endParaRPr lang="ja-JP" altLang="en-US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950" y="1268413"/>
            <a:ext cx="8640763" cy="2376487"/>
          </a:xfrm>
        </p:spPr>
        <p:txBody>
          <a:bodyPr rtlCol="0">
            <a:noAutofit/>
          </a:bodyPr>
          <a:lstStyle/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EP driven mode to trigger ELM</a:t>
            </a:r>
            <a:r>
              <a:rPr lang="ja-JP" alt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and 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				its EP transport</a:t>
            </a:r>
            <a:endParaRPr lang="en-US" altLang="ja-JP" sz="3200" b="1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2. Waveform </a:t>
            </a:r>
            <a:r>
              <a:rPr lang="en-US" altLang="ja-JP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distortion of </a:t>
            </a: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3. Conditions of ELM triggering/pacing by 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Possible mechanisms of 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ELM triggering by 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5. Summary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B9D10-5C63-4154-BE13-86D79FF7B6AA}" type="slidenum">
              <a:rPr lang="ja-JP" altLang="en-US" smtClean="0"/>
              <a:pPr>
                <a:defRPr/>
              </a:pPr>
              <a:t>16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597" y="1637823"/>
            <a:ext cx="2809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296863" y="2024063"/>
            <a:ext cx="25019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Peeling-ballooning</a:t>
            </a:r>
          </a:p>
        </p:txBody>
      </p:sp>
      <p:sp>
        <p:nvSpPr>
          <p:cNvPr id="44036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anchor="ctr">
            <a:normAutofit/>
          </a:bodyPr>
          <a:lstStyle/>
          <a:p>
            <a:r>
              <a:rPr lang="en-US" altLang="ja-JP" sz="3200" dirty="0" smtClean="0"/>
              <a:t>Transported EPs to edge affect edge stability</a:t>
            </a:r>
            <a:endParaRPr lang="ja-JP" altLang="en-US" sz="32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2750" y="5499100"/>
            <a:ext cx="8229600" cy="809625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600" b="1" dirty="0" smtClean="0">
                <a:solidFill>
                  <a:srgbClr val="0000FF"/>
                </a:solidFill>
              </a:rPr>
              <a:t>Transported EPs may act as an additional pressure gradient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600" b="1" dirty="0" smtClean="0">
                <a:solidFill>
                  <a:srgbClr val="0000FF"/>
                </a:solidFill>
              </a:rPr>
              <a:t>or change edge stability boundary</a:t>
            </a:r>
            <a:endParaRPr lang="en-US" altLang="ja-JP" sz="2600" dirty="0" smtClean="0">
              <a:solidFill>
                <a:srgbClr val="0000FF"/>
              </a:solidFill>
            </a:endParaRP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7A479-C1D2-44FD-A9EA-4B465FBAA038}" type="slidenum">
              <a:rPr lang="ja-JP" altLang="en-US" smtClean="0"/>
              <a:pPr>
                <a:defRPr/>
              </a:pPr>
              <a:t>17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19" name="対角する 2 つの角を丸めた四角形 18"/>
          <p:cNvSpPr/>
          <p:nvPr/>
        </p:nvSpPr>
        <p:spPr>
          <a:xfrm>
            <a:off x="299935" y="1491632"/>
            <a:ext cx="886182" cy="432048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DIII-D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20" name="対角する 2 つの角を丸めた四角形 19"/>
          <p:cNvSpPr/>
          <p:nvPr/>
        </p:nvSpPr>
        <p:spPr>
          <a:xfrm>
            <a:off x="1547664" y="1491632"/>
            <a:ext cx="886182" cy="432048"/>
          </a:xfrm>
          <a:prstGeom prst="round2DiagRect">
            <a:avLst/>
          </a:prstGeom>
          <a:gradFill>
            <a:gsLst>
              <a:gs pos="0">
                <a:srgbClr val="006600"/>
              </a:gs>
              <a:gs pos="80000">
                <a:srgbClr val="00B050"/>
              </a:gs>
              <a:gs pos="100000">
                <a:srgbClr val="92D05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JT-60U</a:t>
            </a:r>
            <a:endParaRPr lang="ja-JP" altLang="en-US" b="1" dirty="0">
              <a:latin typeface="Century Gothic" pitchFamily="34" charset="0"/>
            </a:endParaRPr>
          </a:p>
        </p:txBody>
      </p:sp>
      <p:pic>
        <p:nvPicPr>
          <p:cNvPr id="440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150" y="1617663"/>
            <a:ext cx="2809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正方形/長方形 11"/>
          <p:cNvSpPr>
            <a:spLocks noChangeArrowheads="1"/>
          </p:cNvSpPr>
          <p:nvPr/>
        </p:nvSpPr>
        <p:spPr bwMode="auto">
          <a:xfrm>
            <a:off x="1235075" y="1539875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cs typeface="Arial" charset="0"/>
                <a:sym typeface="Wingdings" pitchFamily="2" charset="2"/>
              </a:rPr>
              <a:t>&amp;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3565525" y="1196975"/>
            <a:ext cx="1638300" cy="3603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Possibility 1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4405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9738" y="1617465"/>
            <a:ext cx="2809875" cy="276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9738" y="1617663"/>
            <a:ext cx="2809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角丸四角形 20"/>
          <p:cNvSpPr/>
          <p:nvPr/>
        </p:nvSpPr>
        <p:spPr bwMode="auto">
          <a:xfrm>
            <a:off x="6561138" y="1196975"/>
            <a:ext cx="1638300" cy="3603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Possibility 2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97" y="1637823"/>
            <a:ext cx="28098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97" y="1637823"/>
            <a:ext cx="28098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442913" y="4365625"/>
            <a:ext cx="7650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ja-JP" sz="2200" dirty="0">
                <a:latin typeface="Calibri" pitchFamily="34" charset="0"/>
                <a:sym typeface="Symbol" pitchFamily="18" charset="2"/>
              </a:rPr>
              <a:t>(1) </a:t>
            </a:r>
            <a:r>
              <a:rPr lang="en-US" altLang="ja-JP" sz="2200" dirty="0" smtClean="0">
                <a:latin typeface="Calibri" pitchFamily="34" charset="0"/>
                <a:sym typeface="Symbol" pitchFamily="18" charset="2"/>
              </a:rPr>
              <a:t>Additional </a:t>
            </a:r>
            <a:r>
              <a:rPr lang="en-US" altLang="ja-JP" sz="2200" b="1" dirty="0" smtClean="0">
                <a:latin typeface="Symbol" pitchFamily="18" charset="2"/>
                <a:sym typeface="Symbol"/>
              </a:rPr>
              <a:t></a:t>
            </a:r>
            <a:r>
              <a:rPr lang="en-US" altLang="ja-JP" sz="2200" dirty="0" smtClean="0">
                <a:latin typeface="Calibri" pitchFamily="34" charset="0"/>
              </a:rPr>
              <a:t>p </a:t>
            </a:r>
            <a:r>
              <a:rPr lang="en-US" altLang="ja-JP" sz="2200" dirty="0">
                <a:latin typeface="Calibri" pitchFamily="34" charset="0"/>
              </a:rPr>
              <a:t>can violate peeling-ballooning stability,</a:t>
            </a:r>
          </a:p>
          <a:p>
            <a:pPr algn="ctr">
              <a:tabLst>
                <a:tab pos="361950" algn="l"/>
              </a:tabLst>
            </a:pPr>
            <a:r>
              <a:rPr lang="en-US" altLang="ja-JP" sz="2200" b="1" dirty="0" smtClean="0">
                <a:latin typeface="Symbol" pitchFamily="18" charset="2"/>
                <a:sym typeface="Symbol"/>
              </a:rPr>
              <a:t></a:t>
            </a:r>
            <a:r>
              <a:rPr lang="en-US" altLang="ja-JP" sz="2200" b="1" dirty="0" smtClean="0">
                <a:latin typeface="Calibri" pitchFamily="34" charset="0"/>
              </a:rPr>
              <a:t>p</a:t>
            </a:r>
            <a:r>
              <a:rPr lang="en-US" altLang="ja-JP" sz="2200" b="1" baseline="-25000" dirty="0" smtClean="0">
                <a:latin typeface="Calibri" pitchFamily="34" charset="0"/>
              </a:rPr>
              <a:t>ped </a:t>
            </a:r>
            <a:r>
              <a:rPr lang="en-US" altLang="ja-JP" sz="2200" b="1" dirty="0">
                <a:latin typeface="Calibri" pitchFamily="34" charset="0"/>
              </a:rPr>
              <a:t>= </a:t>
            </a:r>
            <a:r>
              <a:rPr lang="en-US" altLang="ja-JP" sz="2200" b="1" dirty="0">
                <a:latin typeface="Symbol" pitchFamily="18" charset="2"/>
                <a:sym typeface="Symbol"/>
              </a:rPr>
              <a:t></a:t>
            </a:r>
            <a:r>
              <a:rPr lang="en-US" altLang="ja-JP" sz="2200" b="1" dirty="0" smtClean="0">
                <a:latin typeface="Calibri" pitchFamily="34" charset="0"/>
                <a:sym typeface="Symbol" pitchFamily="18" charset="2"/>
              </a:rPr>
              <a:t>(</a:t>
            </a:r>
            <a:r>
              <a:rPr lang="en-US" altLang="ja-JP" sz="2200" b="1" dirty="0">
                <a:latin typeface="Calibri" pitchFamily="34" charset="0"/>
              </a:rPr>
              <a:t>p</a:t>
            </a:r>
            <a:r>
              <a:rPr lang="en-US" altLang="ja-JP" sz="2200" b="1" baseline="-25000" dirty="0">
                <a:latin typeface="Calibri" pitchFamily="34" charset="0"/>
              </a:rPr>
              <a:t>th</a:t>
            </a:r>
            <a:r>
              <a:rPr lang="en-US" altLang="ja-JP" sz="2200" b="1" baseline="30000" dirty="0">
                <a:latin typeface="Calibri" pitchFamily="34" charset="0"/>
              </a:rPr>
              <a:t> </a:t>
            </a:r>
            <a:r>
              <a:rPr lang="en-US" altLang="ja-JP" sz="2200" b="1" dirty="0">
                <a:latin typeface="Calibri" pitchFamily="34" charset="0"/>
              </a:rPr>
              <a:t>+</a:t>
            </a:r>
            <a:r>
              <a:rPr lang="en-US" altLang="ja-JP" sz="2200" b="1" dirty="0">
                <a:latin typeface="Calibri" pitchFamily="34" charset="0"/>
                <a:sym typeface="Symbol" pitchFamily="18" charset="2"/>
              </a:rPr>
              <a:t> </a:t>
            </a:r>
            <a:r>
              <a:rPr lang="el-GR" altLang="ja-JP" sz="2200" b="1" dirty="0">
                <a:solidFill>
                  <a:srgbClr val="FF0000"/>
                </a:solidFill>
                <a:latin typeface="Calibri" pitchFamily="34" charset="0"/>
                <a:cs typeface="Arial" charset="0"/>
                <a:sym typeface="Symbol" pitchFamily="18" charset="2"/>
              </a:rPr>
              <a:t>δ</a:t>
            </a:r>
            <a:r>
              <a:rPr lang="en-US" altLang="ja-JP" sz="2200" b="1" dirty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altLang="ja-JP" sz="2200" b="1" baseline="-25000" dirty="0">
                <a:solidFill>
                  <a:srgbClr val="FF0000"/>
                </a:solidFill>
                <a:latin typeface="Calibri" pitchFamily="34" charset="0"/>
              </a:rPr>
              <a:t>EP</a:t>
            </a:r>
            <a:r>
              <a:rPr lang="en-US" altLang="ja-JP" sz="2200" b="1" dirty="0" smtClean="0">
                <a:latin typeface="Calibri" pitchFamily="34" charset="0"/>
              </a:rPr>
              <a:t>)</a:t>
            </a:r>
            <a:endParaRPr lang="en-US" altLang="ja-JP" sz="2200" b="1" dirty="0">
              <a:latin typeface="Calibri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2913" y="5063998"/>
            <a:ext cx="80981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61950" algn="l"/>
              </a:tabLst>
            </a:pPr>
            <a:r>
              <a:rPr lang="en-US" altLang="ja-JP" sz="2200" dirty="0">
                <a:solidFill>
                  <a:prstClr val="black"/>
                </a:solidFill>
                <a:latin typeface="Calibri" pitchFamily="34" charset="0"/>
              </a:rPr>
              <a:t>(2) EP contribution (</a:t>
            </a:r>
            <a:r>
              <a:rPr lang="el-GR" altLang="ja-JP" sz="22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 pitchFamily="18" charset="2"/>
              </a:rPr>
              <a:t>δ</a:t>
            </a:r>
            <a:r>
              <a:rPr lang="en-US" altLang="ja-JP" sz="2200" dirty="0">
                <a:solidFill>
                  <a:prstClr val="black"/>
                </a:solidFill>
                <a:latin typeface="Calibri" pitchFamily="34" charset="0"/>
              </a:rPr>
              <a:t>W</a:t>
            </a:r>
            <a:r>
              <a:rPr lang="en-US" altLang="ja-JP" sz="2200" baseline="-25000" dirty="0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en-US" altLang="ja-JP" sz="2200" dirty="0">
                <a:solidFill>
                  <a:prstClr val="black"/>
                </a:solidFill>
                <a:latin typeface="Calibri" pitchFamily="34" charset="0"/>
              </a:rPr>
              <a:t>) can </a:t>
            </a:r>
            <a:r>
              <a:rPr lang="en-US" altLang="ja-JP" sz="2200" dirty="0" smtClean="0">
                <a:solidFill>
                  <a:prstClr val="black"/>
                </a:solidFill>
                <a:latin typeface="Calibri" pitchFamily="34" charset="0"/>
              </a:rPr>
              <a:t>narrow stable region.</a:t>
            </a:r>
            <a:endParaRPr lang="en-US" altLang="ja-JP" sz="2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Analytic study says that EPs can destabilize</a:t>
            </a:r>
            <a:br>
              <a:rPr lang="en-US" altLang="ja-JP" sz="3200" dirty="0" smtClean="0"/>
            </a:br>
            <a:r>
              <a:rPr lang="en-US" altLang="ja-JP" sz="3200" dirty="0" smtClean="0"/>
              <a:t>marginal mode</a:t>
            </a:r>
            <a:endParaRPr lang="ja-JP" altLang="en-US" sz="32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000" y="5805488"/>
            <a:ext cx="8782050" cy="320675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="1" dirty="0" smtClean="0">
                <a:solidFill>
                  <a:srgbClr val="0000FF"/>
                </a:solidFill>
              </a:rPr>
              <a:t>Marginal mode can be destabilized by EP contributions.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dirty="0" smtClean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C6D16-A32D-45D0-9DF1-B6306320F469}" type="slidenum">
              <a:rPr lang="ja-JP" altLang="en-US" smtClean="0"/>
              <a:pPr>
                <a:defRPr/>
              </a:pPr>
              <a:t>18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pic>
        <p:nvPicPr>
          <p:cNvPr id="46087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81225" y="4746625"/>
            <a:ext cx="3857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四角形吹き出し 19"/>
          <p:cNvSpPr/>
          <p:nvPr/>
        </p:nvSpPr>
        <p:spPr>
          <a:xfrm>
            <a:off x="5940425" y="4365625"/>
            <a:ext cx="1052513" cy="322263"/>
          </a:xfrm>
          <a:prstGeom prst="wedgeRectCallout">
            <a:avLst>
              <a:gd name="adj1" fmla="val -84157"/>
              <a:gd name="adj2" fmla="val 664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rgbClr val="C00000"/>
                </a:solidFill>
              </a:rPr>
              <a:t>From EPs</a:t>
            </a:r>
            <a:endParaRPr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23" name="四角形吹き出し 22"/>
          <p:cNvSpPr/>
          <p:nvPr/>
        </p:nvSpPr>
        <p:spPr>
          <a:xfrm>
            <a:off x="1331913" y="4451350"/>
            <a:ext cx="2500312" cy="322263"/>
          </a:xfrm>
          <a:prstGeom prst="wedgeRectCallout">
            <a:avLst>
              <a:gd name="adj1" fmla="val 63117"/>
              <a:gd name="adj2" fmla="val 485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/>
              <a:t>From bulk plasma w/o wall</a:t>
            </a:r>
            <a:endParaRPr lang="ja-JP" altLang="en-US" sz="1600" dirty="0"/>
          </a:p>
        </p:txBody>
      </p:sp>
      <p:sp>
        <p:nvSpPr>
          <p:cNvPr id="24" name="四角形吹き出し 23"/>
          <p:cNvSpPr/>
          <p:nvPr/>
        </p:nvSpPr>
        <p:spPr>
          <a:xfrm>
            <a:off x="611188" y="5270500"/>
            <a:ext cx="3211512" cy="323850"/>
          </a:xfrm>
          <a:prstGeom prst="wedgeRectCallout">
            <a:avLst>
              <a:gd name="adj1" fmla="val 61972"/>
              <a:gd name="adj2" fmla="val -509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/>
              <a:t>From bulk plasma with an ideal wall</a:t>
            </a:r>
            <a:endParaRPr lang="ja-JP" altLang="en-US" sz="1600" dirty="0"/>
          </a:p>
        </p:txBody>
      </p:sp>
      <p:sp>
        <p:nvSpPr>
          <p:cNvPr id="46091" name="正方形/長方形 21"/>
          <p:cNvSpPr>
            <a:spLocks noChangeArrowheads="1"/>
          </p:cNvSpPr>
          <p:nvPr/>
        </p:nvSpPr>
        <p:spPr bwMode="auto">
          <a:xfrm>
            <a:off x="254000" y="4005263"/>
            <a:ext cx="7342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Calibri" pitchFamily="34" charset="0"/>
              </a:rPr>
              <a:t>Dispersion </a:t>
            </a:r>
            <a:r>
              <a:rPr lang="en-US" altLang="ja-JP" sz="2000" b="1" dirty="0">
                <a:latin typeface="Calibri" pitchFamily="34" charset="0"/>
              </a:rPr>
              <a:t>relation </a:t>
            </a:r>
            <a:r>
              <a:rPr lang="en-US" altLang="ja-JP" sz="2000" b="1" dirty="0" smtClean="0">
                <a:latin typeface="Calibri" pitchFamily="34" charset="0"/>
              </a:rPr>
              <a:t>(with resistive wall) + </a:t>
            </a:r>
            <a:r>
              <a:rPr lang="en-US" altLang="ja-JP" sz="2000" b="1" dirty="0">
                <a:latin typeface="Calibri" pitchFamily="34" charset="0"/>
              </a:rPr>
              <a:t>kinetic contribution: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4159250" y="4705350"/>
            <a:ext cx="635000" cy="34925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4" name="角丸四角形 33"/>
          <p:cNvSpPr/>
          <p:nvPr/>
        </p:nvSpPr>
        <p:spPr>
          <a:xfrm>
            <a:off x="5059363" y="4718050"/>
            <a:ext cx="514350" cy="30797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4208463" y="5102225"/>
            <a:ext cx="566737" cy="3429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5006975" y="5106988"/>
            <a:ext cx="508000" cy="30797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7" name="四角形吹き出し 36"/>
          <p:cNvSpPr/>
          <p:nvPr/>
        </p:nvSpPr>
        <p:spPr>
          <a:xfrm>
            <a:off x="5957888" y="5199063"/>
            <a:ext cx="1052512" cy="323850"/>
          </a:xfrm>
          <a:prstGeom prst="wedgeRectCallout">
            <a:avLst>
              <a:gd name="adj1" fmla="val -93947"/>
              <a:gd name="adj2" fmla="val -330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rgbClr val="C00000"/>
                </a:solidFill>
              </a:rPr>
              <a:t>From EPs</a:t>
            </a:r>
            <a:endParaRPr lang="ja-JP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81" y="1268760"/>
            <a:ext cx="60579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anchor="ctr"/>
          <a:lstStyle/>
          <a:p>
            <a:r>
              <a:rPr lang="en-US" altLang="ja-JP" sz="3200" dirty="0" smtClean="0"/>
              <a:t>Interpretation of ELM triggering by EPdM </a:t>
            </a:r>
            <a:endParaRPr lang="ja-JP" altLang="en-US" sz="3200" dirty="0" smtClean="0"/>
          </a:p>
        </p:txBody>
      </p:sp>
      <p:sp>
        <p:nvSpPr>
          <p:cNvPr id="48130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en-US" altLang="ja-JP" dirty="0" smtClean="0"/>
              <a:t>Trapped EP can drive EPdM,</a:t>
            </a:r>
          </a:p>
          <a:p>
            <a:r>
              <a:rPr lang="en-US" altLang="ja-JP" dirty="0" smtClean="0"/>
              <a:t>EPdM waveform distortion enhances EP transport to edge,</a:t>
            </a:r>
          </a:p>
          <a:p>
            <a:r>
              <a:rPr lang="en-US" altLang="ja-JP" dirty="0" smtClean="0"/>
              <a:t>Transported EPs affect edge stability,</a:t>
            </a:r>
          </a:p>
          <a:p>
            <a:r>
              <a:rPr lang="en-US" altLang="ja-JP" dirty="0" smtClean="0"/>
              <a:t>ELM triggering occurs.</a:t>
            </a:r>
            <a:endParaRPr lang="ja-JP" altLang="en-US" dirty="0" smtClean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CD1BC-497E-4CD7-BFAF-4DCF32A4FD50}" type="slidenum">
              <a:rPr lang="ja-JP" altLang="en-US" smtClean="0"/>
              <a:pPr>
                <a:defRPr/>
              </a:pPr>
              <a:t>19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8192"/>
            <a:ext cx="8136904" cy="272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79512" y="4036639"/>
            <a:ext cx="37814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400" b="1" dirty="0" smtClean="0">
                <a:latin typeface="+mj-lt"/>
                <a:ea typeface="ＭＳ Ｐゴシック" pitchFamily="50" charset="-128"/>
              </a:rPr>
              <a:t>↓</a:t>
            </a:r>
            <a:endParaRPr kumimoji="0" lang="en-US" altLang="ja-JP" sz="2400" b="1" dirty="0" smtClean="0">
              <a:latin typeface="+mj-lt"/>
              <a:ea typeface="ＭＳ Ｐゴシック" pitchFamily="50" charset="-128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+mj-lt"/>
                <a:ea typeface="+mn-ea"/>
                <a:sym typeface="Wingdings" pitchFamily="2" charset="2"/>
              </a:rPr>
              <a:t>Important </a:t>
            </a:r>
            <a:r>
              <a:rPr lang="en-US" altLang="ja-JP" sz="2400" b="1" dirty="0">
                <a:solidFill>
                  <a:srgbClr val="FF0000"/>
                </a:solidFill>
                <a:latin typeface="+mj-lt"/>
                <a:ea typeface="+mn-ea"/>
                <a:sym typeface="Wingdings" pitchFamily="2" charset="2"/>
              </a:rPr>
              <a:t>for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  <a:ea typeface="+mn-ea"/>
                <a:sym typeface="Wingdings" pitchFamily="2" charset="2"/>
              </a:rPr>
              <a:t>edge stability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+mj-lt"/>
                <a:ea typeface="+mn-ea"/>
                <a:sym typeface="Wingdings" pitchFamily="2" charset="2"/>
              </a:rPr>
              <a:t>in </a:t>
            </a:r>
            <a:r>
              <a:rPr lang="en-US" altLang="ja-JP" sz="2400" b="1" dirty="0">
                <a:solidFill>
                  <a:srgbClr val="FF0000"/>
                </a:solidFill>
                <a:latin typeface="+mj-lt"/>
                <a:ea typeface="+mn-ea"/>
                <a:sym typeface="Wingdings" pitchFamily="2" charset="2"/>
              </a:rPr>
              <a:t>high-</a:t>
            </a:r>
            <a:r>
              <a:rPr lang="el-GR" altLang="ja-JP" sz="2400" b="1" dirty="0">
                <a:solidFill>
                  <a:srgbClr val="FF0000"/>
                </a:solidFill>
                <a:latin typeface="+mj-lt"/>
                <a:ea typeface="+mn-ea"/>
                <a:cs typeface="Arial"/>
                <a:sym typeface="Wingdings" pitchFamily="2" charset="2"/>
              </a:rPr>
              <a:t>β</a:t>
            </a:r>
            <a:r>
              <a:rPr lang="en-US" altLang="ja-JP" sz="2400" b="1" dirty="0">
                <a:solidFill>
                  <a:srgbClr val="FF0000"/>
                </a:solidFill>
                <a:latin typeface="+mj-lt"/>
                <a:ea typeface="+mn-ea"/>
                <a:sym typeface="Wingdings" pitchFamily="2" charset="2"/>
              </a:rPr>
              <a:t> burning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  <a:ea typeface="+mn-ea"/>
                <a:sym typeface="Wingdings" pitchFamily="2" charset="2"/>
              </a:rPr>
              <a:t>plasmas</a:t>
            </a:r>
            <a:endParaRPr lang="en-US" altLang="ja-JP" sz="2400" b="1" dirty="0">
              <a:solidFill>
                <a:srgbClr val="FF0000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315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anchor="ctr">
            <a:normAutofit/>
          </a:bodyPr>
          <a:lstStyle/>
          <a:p>
            <a:r>
              <a:rPr kumimoji="0" lang="en-US" altLang="ja-JP" sz="2800" dirty="0" smtClean="0">
                <a:ea typeface="ＭＳ Ｐゴシック" pitchFamily="50" charset="-128"/>
              </a:rPr>
              <a:t>JT-60U/DIII-D </a:t>
            </a:r>
            <a:r>
              <a:rPr kumimoji="0" lang="en-US" altLang="ja-JP" sz="2800" dirty="0">
                <a:ea typeface="ＭＳ Ｐゴシック" pitchFamily="50" charset="-128"/>
              </a:rPr>
              <a:t>have discovered ELM triggering by EP driven mode (EPdM) in wall stabilized </a:t>
            </a:r>
            <a:r>
              <a:rPr kumimoji="0" lang="en-US" altLang="ja-JP" sz="2800" dirty="0" smtClean="0">
                <a:ea typeface="ＭＳ Ｐゴシック" pitchFamily="50" charset="-128"/>
              </a:rPr>
              <a:t>high-</a:t>
            </a:r>
            <a:r>
              <a:rPr kumimoji="0" lang="el-GR" altLang="ja-JP" sz="2800" dirty="0" smtClean="0">
                <a:cs typeface="Arial" charset="0"/>
              </a:rPr>
              <a:t>β </a:t>
            </a:r>
            <a:r>
              <a:rPr kumimoji="0" lang="en-US" altLang="ja-JP" sz="2800" dirty="0" smtClean="0">
                <a:ea typeface="ＭＳ Ｐゴシック" pitchFamily="50" charset="-128"/>
              </a:rPr>
              <a:t>plasmas</a:t>
            </a:r>
            <a:endParaRPr lang="ja-JP" altLang="en-US" sz="2800" dirty="0" smtClean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107950" y="1192213"/>
            <a:ext cx="8928100" cy="1228725"/>
          </a:xfrm>
        </p:spPr>
        <p:txBody>
          <a:bodyPr>
            <a:noAutofit/>
          </a:bodyPr>
          <a:lstStyle/>
          <a:p>
            <a:pPr marL="57150" indent="0">
              <a:spcBef>
                <a:spcPct val="0"/>
              </a:spcBef>
              <a:buFont typeface="Arial" charset="0"/>
              <a:buNone/>
            </a:pPr>
            <a:r>
              <a:rPr lang="en-US" altLang="ja-JP" sz="2200" b="1" dirty="0" smtClean="0">
                <a:solidFill>
                  <a:srgbClr val="0000FF"/>
                </a:solidFill>
              </a:rPr>
              <a:t>High-</a:t>
            </a:r>
            <a:r>
              <a:rPr kumimoji="0" lang="el-GR" altLang="ja-JP" sz="2200" b="1" dirty="0" smtClean="0">
                <a:solidFill>
                  <a:srgbClr val="0000FF"/>
                </a:solidFill>
                <a:cs typeface="Arial" charset="0"/>
              </a:rPr>
              <a:t>β</a:t>
            </a:r>
            <a:r>
              <a:rPr kumimoji="0" lang="en-US" altLang="ja-JP" sz="2200" b="1" baseline="-25000" dirty="0" smtClean="0">
                <a:solidFill>
                  <a:srgbClr val="0000FF"/>
                </a:solidFill>
              </a:rPr>
              <a:t>N</a:t>
            </a:r>
            <a:r>
              <a:rPr kumimoji="0" lang="en-US" altLang="ja-JP" sz="2200" b="1" dirty="0" smtClean="0">
                <a:solidFill>
                  <a:srgbClr val="0000FF"/>
                </a:solidFill>
              </a:rPr>
              <a:t> operation </a:t>
            </a:r>
            <a:r>
              <a:rPr lang="en-US" altLang="ja-JP" sz="2200" b="1" dirty="0" smtClean="0">
                <a:solidFill>
                  <a:srgbClr val="0000FF"/>
                </a:solidFill>
              </a:rPr>
              <a:t>is advantageous to gain higher fusion output density</a:t>
            </a:r>
            <a:r>
              <a:rPr lang="en-US" altLang="ja-JP" sz="2200" dirty="0" smtClean="0"/>
              <a:t>,</a:t>
            </a:r>
          </a:p>
          <a:p>
            <a:pPr marL="457200" lvl="1" indent="0">
              <a:spcBef>
                <a:spcPct val="0"/>
              </a:spcBef>
              <a:buFont typeface="Arial" charset="0"/>
              <a:buNone/>
            </a:pPr>
            <a:r>
              <a:rPr lang="en-US" altLang="ja-JP" sz="2200" dirty="0" smtClean="0"/>
              <a:t>High-</a:t>
            </a:r>
            <a:r>
              <a:rPr kumimoji="0" lang="el-GR" altLang="ja-JP" sz="2200" dirty="0" smtClean="0">
                <a:cs typeface="Arial" charset="0"/>
              </a:rPr>
              <a:t>β</a:t>
            </a:r>
            <a:r>
              <a:rPr kumimoji="0" lang="en-US" altLang="ja-JP" sz="2200" baseline="-25000" dirty="0" smtClean="0"/>
              <a:t>N</a:t>
            </a:r>
            <a:r>
              <a:rPr kumimoji="0" lang="en-US" altLang="ja-JP" sz="2200" dirty="0" smtClean="0"/>
              <a:t> region</a:t>
            </a:r>
            <a:r>
              <a:rPr lang="en-US" altLang="ja-JP" sz="2200" dirty="0" smtClean="0"/>
              <a:t> above no-wall limit </a:t>
            </a:r>
            <a:r>
              <a:rPr lang="en-US" altLang="ja-JP" sz="2200" dirty="0" smtClean="0">
                <a:sym typeface="Wingdings" pitchFamily="2" charset="2"/>
              </a:rPr>
              <a:t> </a:t>
            </a:r>
            <a:r>
              <a:rPr lang="en-US" altLang="ja-JP" sz="2200" b="1" dirty="0" smtClean="0">
                <a:solidFill>
                  <a:srgbClr val="00B050"/>
                </a:solidFill>
                <a:sym typeface="Wingdings" pitchFamily="2" charset="2"/>
              </a:rPr>
              <a:t>”wall-stabilized high-</a:t>
            </a:r>
            <a:r>
              <a:rPr kumimoji="0" lang="el-GR" altLang="ja-JP" sz="2200" b="1" dirty="0" smtClean="0">
                <a:solidFill>
                  <a:srgbClr val="00B050"/>
                </a:solidFill>
                <a:cs typeface="Arial" charset="0"/>
              </a:rPr>
              <a:t>β </a:t>
            </a:r>
            <a:r>
              <a:rPr lang="en-US" altLang="ja-JP" sz="2200" b="1" dirty="0" smtClean="0">
                <a:solidFill>
                  <a:srgbClr val="00B050"/>
                </a:solidFill>
                <a:sym typeface="Wingdings" pitchFamily="2" charset="2"/>
              </a:rPr>
              <a:t>region”</a:t>
            </a:r>
            <a:endParaRPr lang="en-US" altLang="ja-JP" sz="2200" dirty="0" smtClean="0"/>
          </a:p>
          <a:p>
            <a:pPr marL="457200" lvl="1" indent="0">
              <a:spcBef>
                <a:spcPct val="0"/>
              </a:spcBef>
              <a:buFont typeface="Arial" charset="0"/>
              <a:buNone/>
            </a:pPr>
            <a:endParaRPr lang="en-US" altLang="ja-JP" sz="1000" dirty="0" smtClean="0"/>
          </a:p>
          <a:p>
            <a:pPr marL="57150" indent="0">
              <a:spcBef>
                <a:spcPct val="0"/>
              </a:spcBef>
              <a:buFont typeface="Arial" charset="0"/>
              <a:buNone/>
            </a:pPr>
            <a:r>
              <a:rPr lang="en-US" altLang="ja-JP" sz="2200" b="1" dirty="0" smtClean="0">
                <a:solidFill>
                  <a:srgbClr val="0000FF"/>
                </a:solidFill>
              </a:rPr>
              <a:t>However, </a:t>
            </a:r>
            <a:r>
              <a:rPr lang="en-US" altLang="ja-JP" sz="2200" b="1" dirty="0" smtClean="0">
                <a:solidFill>
                  <a:srgbClr val="0000FF"/>
                </a:solidFill>
                <a:sym typeface="Wingdings" pitchFamily="2" charset="2"/>
              </a:rPr>
              <a:t>wall-stabilized </a:t>
            </a:r>
            <a:r>
              <a:rPr lang="en-US" altLang="ja-JP" sz="2200" b="1" dirty="0" smtClean="0">
                <a:solidFill>
                  <a:srgbClr val="0000FF"/>
                </a:solidFill>
              </a:rPr>
              <a:t>high-</a:t>
            </a:r>
            <a:r>
              <a:rPr kumimoji="0" lang="el-GR" altLang="ja-JP" sz="2200" b="1" dirty="0" smtClean="0">
                <a:solidFill>
                  <a:srgbClr val="0000FF"/>
                </a:solidFill>
                <a:cs typeface="Arial" charset="0"/>
              </a:rPr>
              <a:t>β</a:t>
            </a:r>
            <a:r>
              <a:rPr kumimoji="0" lang="en-US" altLang="ja-JP" sz="2200" b="1" baseline="-25000" dirty="0" smtClean="0">
                <a:solidFill>
                  <a:srgbClr val="0000FF"/>
                </a:solidFill>
              </a:rPr>
              <a:t>N </a:t>
            </a:r>
            <a:r>
              <a:rPr lang="en-US" altLang="ja-JP" sz="2200" b="1" dirty="0" smtClean="0">
                <a:solidFill>
                  <a:srgbClr val="0000FF"/>
                </a:solidFill>
                <a:sym typeface="Wingdings" pitchFamily="2" charset="2"/>
              </a:rPr>
              <a:t>region is not fully understood.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19B2-2E75-4D5F-B8A1-FAE5166C61F6}" type="slidenum">
              <a:rPr lang="ja-JP" altLang="en-US" smtClean="0"/>
              <a:pPr>
                <a:defRPr/>
              </a:pPr>
              <a:t>2</a:t>
            </a:fld>
            <a:r>
              <a:rPr lang="en-US" altLang="ja-JP" dirty="0" smtClean="0"/>
              <a:t>/20</a:t>
            </a:r>
            <a:endParaRPr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2593" y="2508289"/>
            <a:ext cx="2486250" cy="370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0394" y="2519137"/>
            <a:ext cx="2424094" cy="36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23850" y="5118100"/>
            <a:ext cx="8461375" cy="1047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200" dirty="0" smtClean="0">
              <a:latin typeface="+mj-lt"/>
              <a:sym typeface="Wingdings" pitchFamily="2" charset="2"/>
            </a:endParaRPr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6732240" y="2456657"/>
            <a:ext cx="864096" cy="432048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DIII-D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4080361" y="2473790"/>
            <a:ext cx="936104" cy="432048"/>
          </a:xfrm>
          <a:prstGeom prst="round2DiagRect">
            <a:avLst/>
          </a:prstGeom>
          <a:gradFill>
            <a:gsLst>
              <a:gs pos="0">
                <a:srgbClr val="006600"/>
              </a:gs>
              <a:gs pos="80000">
                <a:srgbClr val="00B050"/>
              </a:gs>
              <a:gs pos="100000">
                <a:srgbClr val="92D05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JT-60U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6" name="屈折矢印 5"/>
          <p:cNvSpPr/>
          <p:nvPr/>
        </p:nvSpPr>
        <p:spPr>
          <a:xfrm rot="5400000">
            <a:off x="2142750" y="3424909"/>
            <a:ext cx="360041" cy="612749"/>
          </a:xfrm>
          <a:prstGeom prst="bentUpArrow">
            <a:avLst>
              <a:gd name="adj1" fmla="val 39109"/>
              <a:gd name="adj2" fmla="val 37346"/>
              <a:gd name="adj3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179512" y="2920407"/>
            <a:ext cx="2304256" cy="5588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4988" algn="l"/>
              </a:tabLst>
              <a:defRPr/>
            </a:pPr>
            <a:r>
              <a:rPr lang="en-US" altLang="ja-JP" b="1" dirty="0">
                <a:cs typeface="Calibri" pitchFamily="34" charset="0"/>
                <a:sym typeface="Wingdings" pitchFamily="2" charset="2"/>
              </a:rPr>
              <a:t>E</a:t>
            </a:r>
            <a:r>
              <a:rPr lang="en-US" altLang="ja-JP" b="1" dirty="0">
                <a:cs typeface="Calibri" pitchFamily="34" charset="0"/>
              </a:rPr>
              <a:t>nergetic Particles (EPs)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4988" algn="l"/>
              </a:tabLst>
              <a:defRPr/>
            </a:pPr>
            <a:r>
              <a:rPr lang="en-US" altLang="ja-JP" b="1" dirty="0">
                <a:cs typeface="Calibri" pitchFamily="34" charset="0"/>
              </a:rPr>
              <a:t>&amp; EP driven </a:t>
            </a:r>
            <a:r>
              <a:rPr lang="en-US" altLang="ja-JP" b="1" dirty="0" smtClean="0">
                <a:cs typeface="Calibri" pitchFamily="34" charset="0"/>
              </a:rPr>
              <a:t>modes</a:t>
            </a:r>
            <a:endParaRPr lang="en-US" altLang="ja-JP" b="1" dirty="0">
              <a:cs typeface="Calibri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699792" y="3388142"/>
            <a:ext cx="936104" cy="5951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b="1" dirty="0">
                <a:cs typeface="Calibri" pitchFamily="34" charset="0"/>
              </a:rPr>
              <a:t>MHD </a:t>
            </a:r>
            <a:r>
              <a:rPr lang="en-US" altLang="ja-JP" b="1" dirty="0" smtClean="0">
                <a:cs typeface="Calibri" pitchFamily="34" charset="0"/>
              </a:rPr>
              <a:t>modes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anchor="ctr"/>
          <a:lstStyle/>
          <a:p>
            <a:r>
              <a:rPr lang="en-US" altLang="ja-JP" dirty="0" smtClean="0"/>
              <a:t>Summary</a:t>
            </a:r>
            <a:endParaRPr lang="ja-JP" altLang="en-US" dirty="0" smtClean="0"/>
          </a:p>
        </p:txBody>
      </p:sp>
      <p:sp>
        <p:nvSpPr>
          <p:cNvPr id="5017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1221" y="1300576"/>
            <a:ext cx="8511332" cy="4869113"/>
          </a:xfrm>
        </p:spPr>
        <p:txBody>
          <a:bodyPr>
            <a:normAutofit fontScale="92500" lnSpcReduction="10000"/>
          </a:bodyPr>
          <a:lstStyle/>
          <a:p>
            <a:pPr marL="184150" indent="-184150">
              <a:spcBef>
                <a:spcPts val="1800"/>
              </a:spcBef>
              <a:buFont typeface="Arial" charset="0"/>
              <a:buNone/>
            </a:pPr>
            <a:r>
              <a:rPr lang="en-US" altLang="ja-JP" sz="2800" dirty="0" smtClean="0"/>
              <a:t>• ELM triggering by the EPdMs has been discovered on JT-60U and DIII-D,</a:t>
            </a:r>
          </a:p>
          <a:p>
            <a:pPr marL="184150" lvl="1" indent="-184150">
              <a:spcBef>
                <a:spcPts val="1800"/>
              </a:spcBef>
              <a:buFont typeface="Arial" charset="0"/>
              <a:buNone/>
            </a:pPr>
            <a:r>
              <a:rPr lang="en-US" altLang="ja-JP" sz="2800" dirty="0" smtClean="0"/>
              <a:t>• Waveform distortion composed of higher harmonics strongly correlates with EP transport to edge,</a:t>
            </a:r>
          </a:p>
          <a:p>
            <a:pPr marL="184150" indent="-184150">
              <a:spcBef>
                <a:spcPts val="1800"/>
              </a:spcBef>
              <a:buFont typeface="Arial" charset="0"/>
              <a:buNone/>
            </a:pPr>
            <a:r>
              <a:rPr lang="en-US" altLang="ja-JP" sz="2800" dirty="0" smtClean="0"/>
              <a:t>• ELM triggering/pacing by the EPdMs need, (i)some level of waveform distortion and (ii) pedestal recovery,</a:t>
            </a:r>
          </a:p>
          <a:p>
            <a:pPr marL="184150" indent="-184150">
              <a:spcBef>
                <a:spcPts val="1800"/>
              </a:spcBef>
              <a:buFont typeface="Arial" charset="0"/>
              <a:buNone/>
            </a:pPr>
            <a:r>
              <a:rPr lang="en-US" altLang="ja-JP" sz="2800" dirty="0" smtClean="0"/>
              <a:t>• Transported EPs to edge affect edge stability as additional pressure or contribute to change stability.</a:t>
            </a:r>
          </a:p>
          <a:p>
            <a:pPr marL="184150" indent="-184150">
              <a:spcBef>
                <a:spcPts val="1800"/>
              </a:spcBef>
              <a:buFont typeface="Arial" charset="0"/>
              <a:buNone/>
            </a:pPr>
            <a:r>
              <a:rPr lang="en-US" altLang="ja-JP" sz="3000" b="1" dirty="0" smtClean="0">
                <a:solidFill>
                  <a:srgbClr val="0000FF"/>
                </a:solidFill>
              </a:rPr>
              <a:t>New gate has </a:t>
            </a:r>
            <a:r>
              <a:rPr lang="en-US" altLang="ja-JP" sz="3000" b="1" smtClean="0">
                <a:solidFill>
                  <a:srgbClr val="0000FF"/>
                </a:solidFill>
              </a:rPr>
              <a:t>been opened! </a:t>
            </a:r>
            <a:endParaRPr lang="en-US" altLang="ja-JP" sz="3000" b="1" dirty="0" smtClean="0">
              <a:solidFill>
                <a:srgbClr val="0000FF"/>
              </a:solidFill>
            </a:endParaRPr>
          </a:p>
          <a:p>
            <a:pPr marL="184150" indent="-184150" algn="r">
              <a:spcBef>
                <a:spcPts val="1000"/>
              </a:spcBef>
              <a:buFont typeface="Arial" charset="0"/>
              <a:buNone/>
            </a:pPr>
            <a:r>
              <a:rPr lang="en-US" altLang="ja-JP" sz="3000" b="1" dirty="0" smtClean="0">
                <a:solidFill>
                  <a:srgbClr val="0000FF"/>
                </a:solidFill>
              </a:rPr>
              <a:t>New approach to ELM pacing on ITER and DEMO.</a:t>
            </a:r>
            <a:endParaRPr lang="ja-JP" altLang="en-US" sz="3000" b="1" dirty="0" smtClean="0">
              <a:solidFill>
                <a:srgbClr val="0000FF"/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23AB4-DBAF-4796-AE39-231A8044A8B8}" type="slidenum">
              <a:rPr lang="ja-JP" altLang="en-US" smtClean="0"/>
              <a:pPr>
                <a:defRPr/>
              </a:pPr>
              <a:t>20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anchor="ctr"/>
          <a:lstStyle/>
          <a:p>
            <a:r>
              <a:rPr lang="en-US" altLang="ja-JP" dirty="0" smtClean="0"/>
              <a:t>Outline</a:t>
            </a:r>
            <a:endParaRPr lang="ja-JP" altLang="en-US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950" y="1268413"/>
            <a:ext cx="8640763" cy="2376487"/>
          </a:xfrm>
        </p:spPr>
        <p:txBody>
          <a:bodyPr rtlCol="0">
            <a:noAutofit/>
          </a:bodyPr>
          <a:lstStyle/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latin typeface="+mj-lt"/>
              </a:rPr>
              <a:t>EP driven mode to trigger ELM</a:t>
            </a:r>
            <a:r>
              <a:rPr lang="ja-JP" altLang="en-US" sz="32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ja-JP" sz="3200" b="1" dirty="0" smtClean="0">
                <a:solidFill>
                  <a:srgbClr val="000099"/>
                </a:solidFill>
                <a:latin typeface="+mj-lt"/>
              </a:rPr>
              <a:t>and 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latin typeface="+mj-lt"/>
              </a:rPr>
              <a:t>				its EP transport</a:t>
            </a:r>
            <a:endParaRPr lang="en-US" altLang="ja-JP" sz="3200" b="1" dirty="0">
              <a:solidFill>
                <a:srgbClr val="000099"/>
              </a:solidFill>
              <a:latin typeface="+mj-lt"/>
            </a:endParaRP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latin typeface="+mj-lt"/>
              </a:rPr>
              <a:t>2. Waveform </a:t>
            </a:r>
            <a:r>
              <a:rPr lang="en-US" altLang="ja-JP" sz="3200" b="1" dirty="0">
                <a:solidFill>
                  <a:srgbClr val="000099"/>
                </a:solidFill>
                <a:latin typeface="+mj-lt"/>
              </a:rPr>
              <a:t>distortion of </a:t>
            </a:r>
            <a:r>
              <a:rPr lang="en-US" altLang="ja-JP" sz="3200" b="1" dirty="0" smtClean="0">
                <a:solidFill>
                  <a:srgbClr val="000099"/>
                </a:solidFill>
                <a:latin typeface="+mj-lt"/>
              </a:rPr>
              <a:t>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latin typeface="+mj-lt"/>
              </a:rPr>
              <a:t>3. Conditions of ELM triggering/pacing by 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latin typeface="+mj-lt"/>
              </a:rPr>
              <a:t>4. Possible mechanisms of</a:t>
            </a:r>
            <a:endParaRPr lang="ja-JP" altLang="en-US" sz="3200" b="1" dirty="0">
              <a:solidFill>
                <a:srgbClr val="000099"/>
              </a:solidFill>
              <a:latin typeface="+mj-lt"/>
            </a:endParaRP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latin typeface="+mj-lt"/>
              </a:rPr>
              <a:t>				ELM triggering by EPdM</a:t>
            </a:r>
            <a:endParaRPr lang="ja-JP" altLang="en-US" sz="3200" b="1" dirty="0" smtClean="0">
              <a:solidFill>
                <a:srgbClr val="000099"/>
              </a:solidFill>
              <a:latin typeface="+mj-lt"/>
            </a:endParaRP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rgbClr val="000099"/>
                </a:solidFill>
              </a:rPr>
              <a:t>5. </a:t>
            </a:r>
            <a:r>
              <a:rPr lang="en-US" altLang="ja-JP" sz="3200" b="1" dirty="0" smtClean="0">
                <a:solidFill>
                  <a:srgbClr val="000099"/>
                </a:solidFill>
                <a:latin typeface="+mj-lt"/>
              </a:rPr>
              <a:t>Summary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693DE-72E7-4299-AA58-63A8551292B4}" type="slidenum">
              <a:rPr lang="ja-JP" altLang="en-US" smtClean="0"/>
              <a:pPr>
                <a:defRPr/>
              </a:pPr>
              <a:t>3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anchor="ctr"/>
          <a:lstStyle/>
          <a:p>
            <a:r>
              <a:rPr lang="en-US" altLang="ja-JP" dirty="0" smtClean="0"/>
              <a:t>Outline</a:t>
            </a:r>
            <a:endParaRPr lang="ja-JP" altLang="en-US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950" y="1268413"/>
            <a:ext cx="8640763" cy="2376487"/>
          </a:xfrm>
        </p:spPr>
        <p:txBody>
          <a:bodyPr rtlCol="0">
            <a:noAutofit/>
          </a:bodyPr>
          <a:lstStyle/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 driven mode to trigger ELM</a:t>
            </a:r>
            <a:r>
              <a:rPr lang="ja-JP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its EP transport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2. Waveform </a:t>
            </a:r>
            <a:r>
              <a:rPr lang="en-US" altLang="ja-JP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distortion of </a:t>
            </a: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3. Conditions of ELM triggering/pacing by 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4. Possible mechanisms of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				ELM triggering by EPdM</a:t>
            </a:r>
            <a:endParaRPr lang="ja-JP" altLang="en-US" sz="3200" b="1" dirty="0" smtClean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5.</a:t>
            </a:r>
            <a:r>
              <a:rPr lang="ja-JP" alt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Summary</a:t>
            </a:r>
            <a:endParaRPr lang="en-US" altLang="ja-JP" sz="3200" b="1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80480-1FBA-4486-B1A7-3CCF7FA1E55D}" type="slidenum">
              <a:rPr lang="ja-JP" altLang="en-US" smtClean="0"/>
              <a:pPr>
                <a:defRPr/>
              </a:pPr>
              <a:t>4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7703"/>
            <a:ext cx="8589227" cy="263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7703"/>
            <a:ext cx="8589227" cy="263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200" dirty="0" smtClean="0"/>
              <a:t>What is EP driven Mode (EPdM) to trigger ELM?</a:t>
            </a:r>
          </a:p>
        </p:txBody>
      </p:sp>
      <p:sp>
        <p:nvSpPr>
          <p:cNvPr id="20" name="対角する 2 つの角を丸めた四角形 19"/>
          <p:cNvSpPr/>
          <p:nvPr/>
        </p:nvSpPr>
        <p:spPr>
          <a:xfrm>
            <a:off x="794037" y="2758366"/>
            <a:ext cx="864096" cy="432048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DIII-D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21" name="対角する 2 つの角を丸めた四角形 20"/>
          <p:cNvSpPr/>
          <p:nvPr/>
        </p:nvSpPr>
        <p:spPr>
          <a:xfrm>
            <a:off x="5079697" y="2758366"/>
            <a:ext cx="936104" cy="432048"/>
          </a:xfrm>
          <a:prstGeom prst="round2DiagRect">
            <a:avLst/>
          </a:prstGeom>
          <a:gradFill>
            <a:gsLst>
              <a:gs pos="0">
                <a:srgbClr val="006600"/>
              </a:gs>
              <a:gs pos="80000">
                <a:srgbClr val="00B050"/>
              </a:gs>
              <a:gs pos="100000">
                <a:srgbClr val="92D05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JT-60U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5122" y="5589240"/>
            <a:ext cx="7957318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95363" eaLnBrk="0" hangingPunct="0">
              <a:spcBef>
                <a:spcPts val="0"/>
              </a:spcBef>
              <a:buClr>
                <a:srgbClr val="0C2D84"/>
              </a:buClr>
              <a:defRPr/>
            </a:pPr>
            <a:r>
              <a:rPr kumimoji="0" lang="en-US" altLang="ja-JP" dirty="0">
                <a:solidFill>
                  <a:schemeClr val="tx1"/>
                </a:solidFill>
              </a:rPr>
              <a:t>NOTE: These modes have been named “</a:t>
            </a:r>
            <a:r>
              <a:rPr kumimoji="0" lang="en-US" altLang="ja-JP" b="1" dirty="0">
                <a:solidFill>
                  <a:schemeClr val="tx2">
                    <a:lumMod val="75000"/>
                  </a:schemeClr>
                </a:solidFill>
              </a:rPr>
              <a:t>Off-axis Fishbone Mode (OFM)</a:t>
            </a:r>
            <a:r>
              <a:rPr kumimoji="0" lang="en-US" altLang="ja-JP" dirty="0">
                <a:solidFill>
                  <a:schemeClr val="tx1"/>
                </a:solidFill>
              </a:rPr>
              <a:t>” on DIII-D and “</a:t>
            </a:r>
            <a:r>
              <a:rPr kumimoji="0" lang="en-US" altLang="ja-JP" b="1" dirty="0">
                <a:solidFill>
                  <a:srgbClr val="006600"/>
                </a:solidFill>
              </a:rPr>
              <a:t>Energetic particle driven Wall Mode (EWM)</a:t>
            </a:r>
            <a:r>
              <a:rPr kumimoji="0" lang="en-US" altLang="ja-JP" dirty="0">
                <a:solidFill>
                  <a:schemeClr val="tx1"/>
                </a:solidFill>
              </a:rPr>
              <a:t>” on JT-60U.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3" y="3717032"/>
            <a:ext cx="80648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0" lang="en-US" altLang="ja-JP" sz="2000" dirty="0">
                <a:latin typeface="Calibri" pitchFamily="34" charset="0"/>
                <a:cs typeface="Arial" charset="0"/>
              </a:rPr>
              <a:t>Appear at </a:t>
            </a:r>
            <a:r>
              <a:rPr kumimoji="0" lang="en-US" altLang="ja-JP" sz="200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high-</a:t>
            </a:r>
            <a:r>
              <a:rPr kumimoji="0" lang="el-GR" altLang="ja-JP" sz="200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β</a:t>
            </a:r>
            <a:r>
              <a:rPr kumimoji="0" lang="en-US" altLang="ja-JP" sz="2000" b="1" baseline="-25000" dirty="0">
                <a:solidFill>
                  <a:srgbClr val="0000FF"/>
                </a:solidFill>
                <a:latin typeface="Calibri" pitchFamily="34" charset="0"/>
              </a:rPr>
              <a:t>N</a:t>
            </a:r>
            <a:r>
              <a:rPr kumimoji="0" lang="en-US" altLang="ja-JP" sz="2000" b="1" dirty="0">
                <a:solidFill>
                  <a:srgbClr val="0000FF"/>
                </a:solidFill>
                <a:latin typeface="Calibri" pitchFamily="34" charset="0"/>
              </a:rPr>
              <a:t> &gt; no-wall </a:t>
            </a:r>
            <a:r>
              <a:rPr kumimoji="0" lang="el-GR" altLang="ja-JP" sz="200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β</a:t>
            </a:r>
            <a:r>
              <a:rPr kumimoji="0" lang="en-US" altLang="ja-JP" sz="2000" b="1" baseline="-25000" dirty="0">
                <a:solidFill>
                  <a:srgbClr val="0000FF"/>
                </a:solidFill>
                <a:latin typeface="Calibri" pitchFamily="34" charset="0"/>
              </a:rPr>
              <a:t>N</a:t>
            </a:r>
            <a:r>
              <a:rPr kumimoji="0" lang="en-US" altLang="ja-JP" sz="2000" b="1" dirty="0">
                <a:solidFill>
                  <a:srgbClr val="0000FF"/>
                </a:solidFill>
                <a:latin typeface="Calibri" pitchFamily="34" charset="0"/>
              </a:rPr>
              <a:t>-limit</a:t>
            </a:r>
            <a:r>
              <a:rPr kumimoji="0" lang="en-US" altLang="ja-JP" sz="2000" dirty="0">
                <a:latin typeface="Calibri" pitchFamily="34" charset="0"/>
              </a:rPr>
              <a:t>,</a:t>
            </a:r>
          </a:p>
          <a:p>
            <a:pPr marL="285750" indent="-285750">
              <a:buFont typeface="Arial" charset="0"/>
              <a:buChar char="•"/>
            </a:pPr>
            <a:r>
              <a:rPr kumimoji="0" lang="en-US" altLang="ja-JP" sz="2000" dirty="0">
                <a:latin typeface="Calibri" pitchFamily="34" charset="0"/>
              </a:rPr>
              <a:t>Initial mode frequency ~ </a:t>
            </a:r>
            <a:r>
              <a:rPr kumimoji="0" lang="en-US" altLang="ja-JP" sz="2000" b="1" dirty="0">
                <a:solidFill>
                  <a:srgbClr val="0000FF"/>
                </a:solidFill>
                <a:latin typeface="Calibri" pitchFamily="34" charset="0"/>
              </a:rPr>
              <a:t>Precession frequency of trapped EPs</a:t>
            </a:r>
            <a:r>
              <a:rPr kumimoji="0" lang="en-US" altLang="ja-JP" sz="2000" dirty="0">
                <a:latin typeface="Calibri" pitchFamily="34" charset="0"/>
              </a:rPr>
              <a:t>,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4"/>
              </a:buClr>
              <a:buFont typeface="Arial" charset="0"/>
              <a:buChar char="•"/>
            </a:pPr>
            <a:r>
              <a:rPr kumimoji="0" lang="en-US" altLang="ja-JP" sz="2000" dirty="0">
                <a:latin typeface="Calibri" pitchFamily="34" charset="0"/>
              </a:rPr>
              <a:t>Toroidally: </a:t>
            </a:r>
            <a:r>
              <a:rPr kumimoji="0" lang="en-US" altLang="ja-JP" sz="2000" b="1" dirty="0">
                <a:solidFill>
                  <a:srgbClr val="0000FF"/>
                </a:solidFill>
                <a:latin typeface="Calibri" pitchFamily="34" charset="0"/>
              </a:rPr>
              <a:t>mainly n=1</a:t>
            </a:r>
            <a:r>
              <a:rPr kumimoji="0" lang="en-US" altLang="ja-JP" sz="2000" dirty="0">
                <a:latin typeface="Calibri" pitchFamily="34" charset="0"/>
              </a:rPr>
              <a:t>,  Poloidally: m=3~4 (localized at </a:t>
            </a:r>
            <a:r>
              <a:rPr kumimoji="0" lang="en-US" altLang="ja-JP" sz="2000" dirty="0" smtClean="0">
                <a:latin typeface="Calibri" pitchFamily="34" charset="0"/>
              </a:rPr>
              <a:t>low field side)</a:t>
            </a:r>
          </a:p>
          <a:p>
            <a:pPr eaLnBrk="0" hangingPunct="0">
              <a:spcBef>
                <a:spcPct val="20000"/>
              </a:spcBef>
              <a:buClr>
                <a:srgbClr val="0C2D84"/>
              </a:buClr>
              <a:tabLst>
                <a:tab pos="266700" algn="l"/>
              </a:tabLst>
            </a:pPr>
            <a:r>
              <a:rPr kumimoji="0" lang="en-US" altLang="ja-JP" sz="2000" dirty="0" smtClean="0">
                <a:latin typeface="Calibri" pitchFamily="34" charset="0"/>
              </a:rPr>
              <a:t>	Radially</a:t>
            </a:r>
            <a:r>
              <a:rPr kumimoji="0" lang="en-US" altLang="ja-JP" sz="2000" dirty="0">
                <a:latin typeface="Calibri" pitchFamily="34" charset="0"/>
              </a:rPr>
              <a:t>: </a:t>
            </a:r>
            <a:r>
              <a:rPr kumimoji="0" lang="en-US" altLang="ja-JP" sz="2000" b="1" dirty="0" smtClean="0">
                <a:solidFill>
                  <a:srgbClr val="0000FF"/>
                </a:solidFill>
                <a:latin typeface="Calibri" pitchFamily="34" charset="0"/>
              </a:rPr>
              <a:t>global(peak @ q=2)</a:t>
            </a:r>
            <a:r>
              <a:rPr kumimoji="0" lang="en-US" altLang="ja-JP" sz="2000" dirty="0" smtClean="0">
                <a:latin typeface="Calibri" pitchFamily="34" charset="0"/>
              </a:rPr>
              <a:t>,</a:t>
            </a:r>
            <a:endParaRPr kumimoji="0" lang="en-US" altLang="ja-JP" sz="2000" dirty="0">
              <a:latin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0C2D84"/>
              </a:buClr>
              <a:buFont typeface="Arial" charset="0"/>
              <a:buChar char="•"/>
            </a:pPr>
            <a:r>
              <a:rPr kumimoji="0" lang="en-US" altLang="ja-JP" sz="2000" dirty="0">
                <a:latin typeface="Calibri" pitchFamily="34" charset="0"/>
              </a:rPr>
              <a:t>Strong </a:t>
            </a:r>
            <a:r>
              <a:rPr kumimoji="0" lang="en-US" altLang="ja-JP" sz="2000" b="1" dirty="0">
                <a:solidFill>
                  <a:srgbClr val="FF0000"/>
                </a:solidFill>
                <a:latin typeface="Calibri" pitchFamily="34" charset="0"/>
              </a:rPr>
              <a:t>distorted waveform</a:t>
            </a:r>
            <a:r>
              <a:rPr kumimoji="0" lang="en-US" altLang="ja-JP" sz="2000" dirty="0">
                <a:latin typeface="Calibri" pitchFamily="34" charset="0"/>
              </a:rPr>
              <a:t>,</a:t>
            </a: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DD49A-BFD8-4E1C-8E34-103A7B936432}" type="slidenum">
              <a:rPr lang="ja-JP" altLang="en-US" smtClean="0"/>
              <a:pPr>
                <a:defRPr/>
              </a:pPr>
              <a:t>5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1027"/>
            <a:ext cx="4056923" cy="462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1027"/>
            <a:ext cx="4056923" cy="462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54" y="2564904"/>
            <a:ext cx="1872208" cy="18722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200" dirty="0" smtClean="0"/>
              <a:t>EP diagnostics indicate intense EP transport/loss</a:t>
            </a:r>
            <a:endParaRPr lang="ja-JP" altLang="en-US" sz="3200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978ED-B9EC-4EE5-84DA-14AD66575C63}" type="slidenum">
              <a:rPr lang="ja-JP" altLang="en-US" smtClean="0"/>
              <a:pPr>
                <a:defRPr/>
              </a:pPr>
              <a:t>6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4572000" y="1231032"/>
            <a:ext cx="864096" cy="432048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DIII-D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00138" y="5247457"/>
            <a:ext cx="4714985" cy="1008112"/>
          </a:xfrm>
        </p:spPr>
        <p:txBody>
          <a:bodyPr rtlCol="0">
            <a:normAutofit fontScale="92500" lnSpcReduction="10000"/>
          </a:bodyPr>
          <a:lstStyle/>
          <a:p>
            <a:pPr marL="176213" indent="-1666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200" dirty="0" smtClean="0"/>
              <a:t>Trapped EPs </a:t>
            </a:r>
            <a:r>
              <a:rPr lang="en-US" altLang="ja-JP" sz="1900" dirty="0" smtClean="0"/>
              <a:t>(V</a:t>
            </a:r>
            <a:r>
              <a:rPr lang="en-US" altLang="ja-JP" sz="1900" baseline="-25000" dirty="0" smtClean="0"/>
              <a:t>||</a:t>
            </a:r>
            <a:r>
              <a:rPr lang="en-US" altLang="ja-JP" sz="1900" dirty="0" smtClean="0"/>
              <a:t>/V = 0.2~0.3,E=65-70keV) </a:t>
            </a:r>
            <a:r>
              <a:rPr lang="en-US" altLang="ja-JP" sz="2200" dirty="0" smtClean="0"/>
              <a:t>are transported by EPdM</a:t>
            </a:r>
          </a:p>
          <a:p>
            <a:pPr marL="176213" indent="-1666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200" dirty="0" smtClean="0"/>
              <a:t>Beacon transport/loss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1403648" y="4293096"/>
            <a:ext cx="1939565" cy="1139027"/>
            <a:chOff x="1403648" y="4293096"/>
            <a:chExt cx="1939565" cy="1139027"/>
          </a:xfrm>
        </p:grpSpPr>
        <p:sp>
          <p:nvSpPr>
            <p:cNvPr id="11" name="正方形/長方形 10"/>
            <p:cNvSpPr/>
            <p:nvPr/>
          </p:nvSpPr>
          <p:spPr>
            <a:xfrm>
              <a:off x="1403648" y="5062791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0000FF"/>
                  </a:solidFill>
                </a:rPr>
                <a:t>1</a:t>
              </a:r>
              <a:endParaRPr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666806" y="4365104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</a:rPr>
                <a:t>2</a:t>
              </a:r>
              <a:endParaRPr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026846" y="429309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</a:rPr>
                <a:t>3</a:t>
              </a:r>
              <a:endParaRPr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361333" y="429309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</a:rPr>
                <a:t>4</a:t>
              </a:r>
              <a:endParaRPr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695820" y="449982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</a:rPr>
                <a:t>5</a:t>
              </a:r>
              <a:endParaRPr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030307" y="5003884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</a:rPr>
                <a:t>6</a:t>
              </a:r>
              <a:endParaRPr lang="ja-JP" altLang="en-US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69" y="1367090"/>
            <a:ext cx="2825632" cy="388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54" y="2565112"/>
            <a:ext cx="1872000" cy="1872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490571" y="4085170"/>
            <a:ext cx="168809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like a sprinkler…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200" dirty="0" smtClean="0"/>
              <a:t>Strong correlation between waveform distortion and EP transport </a:t>
            </a:r>
            <a:endParaRPr lang="ja-JP" altLang="en-US" sz="32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3995936" y="5373217"/>
            <a:ext cx="50065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200" dirty="0" smtClean="0">
                <a:latin typeface="Calibri" pitchFamily="34" charset="0"/>
              </a:rPr>
              <a:t>EP </a:t>
            </a:r>
            <a:r>
              <a:rPr lang="en-US" altLang="ja-JP" sz="2200" dirty="0">
                <a:latin typeface="Calibri" pitchFamily="34" charset="0"/>
              </a:rPr>
              <a:t>density near plasma edge increases monotonically  with distortion increase</a:t>
            </a:r>
          </a:p>
        </p:txBody>
      </p:sp>
      <p:sp>
        <p:nvSpPr>
          <p:cNvPr id="6" name="対角する 2 つの角を丸めた四角形 5"/>
          <p:cNvSpPr/>
          <p:nvPr/>
        </p:nvSpPr>
        <p:spPr>
          <a:xfrm>
            <a:off x="3882736" y="1278516"/>
            <a:ext cx="864096" cy="432048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DIII-D</a:t>
            </a:r>
            <a:endParaRPr lang="ja-JP" altLang="en-US" b="1" dirty="0">
              <a:latin typeface="Century Gothic" pitchFamily="34" charset="0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7A86F-DB26-4A97-B391-50BA070EF539}" type="slidenum">
              <a:rPr lang="ja-JP" altLang="en-US" smtClean="0"/>
              <a:pPr>
                <a:defRPr/>
              </a:pPr>
              <a:t>7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268413"/>
            <a:ext cx="36195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5" y="1251122"/>
            <a:ext cx="3060282" cy="203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1" y="3364033"/>
            <a:ext cx="3973430" cy="287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anchor="ctr"/>
          <a:lstStyle/>
          <a:p>
            <a:r>
              <a:rPr lang="en-US" altLang="ja-JP" dirty="0" smtClean="0"/>
              <a:t>Outline</a:t>
            </a:r>
            <a:endParaRPr lang="ja-JP" altLang="en-US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950" y="1268413"/>
            <a:ext cx="8640763" cy="2376487"/>
          </a:xfrm>
        </p:spPr>
        <p:txBody>
          <a:bodyPr rtlCol="0">
            <a:noAutofit/>
          </a:bodyPr>
          <a:lstStyle/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EP driven mode to trigger ELM</a:t>
            </a:r>
            <a:r>
              <a:rPr lang="ja-JP" alt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and 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				its EP transport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Waveform </a:t>
            </a:r>
            <a:r>
              <a:rPr lang="en-US" altLang="ja-JP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distortion of </a:t>
            </a:r>
            <a:r>
              <a:rPr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3. Conditions of ELM triggering/pacing by 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4. Possible mechanisms of 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				ELM triggering by EPdM</a:t>
            </a:r>
          </a:p>
          <a:p>
            <a:pPr marL="806450" lvl="1" indent="-4476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5. Summary</a:t>
            </a:r>
            <a:endParaRPr lang="en-US" altLang="ja-JP" sz="3200" b="1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136E9-226A-462F-A2AB-CA0BEB1DB213}" type="slidenum">
              <a:rPr lang="ja-JP" altLang="en-US" smtClean="0"/>
              <a:pPr>
                <a:defRPr/>
              </a:pPr>
              <a:t>8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03200"/>
            <a:ext cx="8713787" cy="922338"/>
          </a:xfrm>
        </p:spPr>
        <p:txBody>
          <a:bodyPr rtlCol="0">
            <a:normAutofit fontScale="90000"/>
          </a:bodyPr>
          <a:lstStyle/>
          <a:p>
            <a:r>
              <a:rPr lang="en-US" altLang="ja-JP" dirty="0" smtClean="0"/>
              <a:t>Waveform </a:t>
            </a:r>
            <a:r>
              <a:rPr lang="en-US" altLang="ja-JP" dirty="0"/>
              <a:t>distortion </a:t>
            </a:r>
            <a:r>
              <a:rPr lang="en-US" altLang="ja-JP" dirty="0" smtClean="0"/>
              <a:t>has </a:t>
            </a:r>
            <a:r>
              <a:rPr lang="en-US" altLang="ja-JP" dirty="0"/>
              <a:t>helical structure </a:t>
            </a:r>
            <a:r>
              <a:rPr lang="en-US" altLang="ja-JP" dirty="0" smtClean="0"/>
              <a:t>existing </a:t>
            </a:r>
            <a:r>
              <a:rPr lang="en-US" altLang="ja-JP" dirty="0"/>
              <a:t>only </a:t>
            </a:r>
            <a:r>
              <a:rPr lang="en-US" altLang="ja-JP" dirty="0" smtClean="0"/>
              <a:t>at low field side(LFS).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524" y="5194946"/>
            <a:ext cx="8568952" cy="864096"/>
          </a:xfrm>
        </p:spPr>
        <p:txBody>
          <a:bodyPr>
            <a:noAutofit/>
          </a:bodyPr>
          <a:lstStyle/>
          <a:p>
            <a:r>
              <a:rPr lang="en-US" altLang="ja-JP" sz="2200" dirty="0" smtClean="0"/>
              <a:t>Waveform distortion is toroidally localized </a:t>
            </a:r>
            <a:r>
              <a:rPr lang="en-US" altLang="ja-JP" sz="2200" dirty="0" smtClean="0">
                <a:sym typeface="Wingdings" pitchFamily="2" charset="2"/>
              </a:rPr>
              <a:t>Snake  behavior</a:t>
            </a:r>
          </a:p>
          <a:p>
            <a:r>
              <a:rPr lang="en-US" altLang="ja-JP" sz="2200" dirty="0" smtClean="0">
                <a:sym typeface="Wingdings" pitchFamily="2" charset="2"/>
              </a:rPr>
              <a:t>EP transport/loss ride on this helical structure</a:t>
            </a:r>
            <a:endParaRPr lang="en-US" altLang="ja-JP" sz="2200" dirty="0" smtClean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24th IAEA FEC 2012</a:t>
            </a:r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12F6B-C634-484F-98A8-D5916EBBF346}" type="slidenum">
              <a:rPr lang="ja-JP" altLang="en-US" smtClean="0"/>
              <a:pPr>
                <a:defRPr/>
              </a:pPr>
              <a:t>9</a:t>
            </a:fld>
            <a:r>
              <a:rPr lang="en-US" altLang="ja-JP" dirty="0"/>
              <a:t> /20</a:t>
            </a:r>
            <a:endParaRPr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10/11/2012</a:t>
            </a:r>
            <a:endParaRPr lang="ja-JP" altLang="en-US" dirty="0"/>
          </a:p>
        </p:txBody>
      </p:sp>
      <p:sp>
        <p:nvSpPr>
          <p:cNvPr id="6" name="対角する 2 つの角を丸めた四角形 5"/>
          <p:cNvSpPr/>
          <p:nvPr/>
        </p:nvSpPr>
        <p:spPr>
          <a:xfrm>
            <a:off x="8033547" y="4947315"/>
            <a:ext cx="864096" cy="432048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Century Gothic" pitchFamily="34" charset="0"/>
                <a:sym typeface="Wingdings" pitchFamily="2" charset="2"/>
              </a:rPr>
              <a:t>DIII-D</a:t>
            </a:r>
            <a:endParaRPr lang="ja-JP" altLang="en-US" b="1" dirty="0">
              <a:latin typeface="Century Gothic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5" y="1327764"/>
            <a:ext cx="8498467" cy="354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5" y="1327764"/>
            <a:ext cx="8498467" cy="354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GO@BGFERNPS168CCNAP" val="4447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[noTS1,mtbold]{mathtime}&#10;\newcommand{\bs}[1]{\ensuremath{\boldsymbol{#1}}}&#10;\newcommand{\unitn}[1]{\,\mathrm{#1}}&#10;\newcommand{\unit}[1]{\,[\mathrm{#1}]}&#10;\newcommand{\subs}[1]{_{\mathrm{#1}}}&#10;\newcommand{\sups}[1]{^{\mathrm{#1}}}&#10;\newcommand{\dd}{\mathrm{d}}&#10;\newcommand{\ee}{\mathrm{e}}&#10;\newcommand{\ii}{\mathrm{i}}&#10;\newcommand{\mathgrad}{\mathop{\rm grad}\nolimits}&#10;\newcommand{\mathdiv}{\mathop{\rm div}\nolimits}&#10;\newcommand{\mathrot}{\mathop{\rm rot}\nolimits}&#10;\newcommand{\Alfven}{Alfv\'en }&#10;\textwidth 24.0cm&#10;\textheight 20.0cm&#10;\begin{document}&#10;\[&#10;D(\omega)\equiv -\ii \hat{\Omega} \tau\subs{W}&#10;+\frac{\delta W\subs{f}^\infty +\delta W\subs{k}}&#10;          {\delta W\subs{f}^b +\delta W\subs{k}}=0&#10;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057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1045</Words>
  <Application>Microsoft Office PowerPoint</Application>
  <PresentationFormat>Letter Paper (8.5x11 in)</PresentationFormat>
  <Paragraphs>237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​​テーマ</vt:lpstr>
      <vt:lpstr>Dynamics of energetic particle driven modes and MHD modes  in wall-stabilized high beta plasmas  on JT-60U and DIII-D</vt:lpstr>
      <vt:lpstr>JT-60U/DIII-D have discovered ELM triggering by EP driven mode (EPdM) in wall stabilized high-β plasmas</vt:lpstr>
      <vt:lpstr>Outline</vt:lpstr>
      <vt:lpstr>Outline</vt:lpstr>
      <vt:lpstr>What is EP driven Mode (EPdM) to trigger ELM?</vt:lpstr>
      <vt:lpstr>EP diagnostics indicate intense EP transport/loss</vt:lpstr>
      <vt:lpstr>Strong correlation between waveform distortion and EP transport </vt:lpstr>
      <vt:lpstr>Outline</vt:lpstr>
      <vt:lpstr>Waveform distortion has helical structure existing only at low field side(LFS).</vt:lpstr>
      <vt:lpstr>Waveform distortion is composed of higher harmonics</vt:lpstr>
      <vt:lpstr>Outline</vt:lpstr>
      <vt:lpstr>ELM triggering by EPdMs occurs with some level of waveform distortion</vt:lpstr>
      <vt:lpstr>ELM triggering depends on time delay since the previous ELM</vt:lpstr>
      <vt:lpstr>Difference of ELM triggering by EPdMs on DIII-D and JT-60U</vt:lpstr>
      <vt:lpstr>ELM pacing occurs when the EPdM repetition frequency is larger than natural ELM frequency</vt:lpstr>
      <vt:lpstr>Outline</vt:lpstr>
      <vt:lpstr>Transported EPs to edge affect edge stability</vt:lpstr>
      <vt:lpstr>Analytic study says that EPs can destabilize marginal mode</vt:lpstr>
      <vt:lpstr>Interpretation of ELM triggering by EPdM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</dc:creator>
  <cp:lastModifiedBy>Computer User</cp:lastModifiedBy>
  <cp:revision>702</cp:revision>
  <cp:lastPrinted>2012-09-27T23:37:38Z</cp:lastPrinted>
  <dcterms:created xsi:type="dcterms:W3CDTF">2012-07-27T00:56:44Z</dcterms:created>
  <dcterms:modified xsi:type="dcterms:W3CDTF">2012-10-10T23:40:45Z</dcterms:modified>
</cp:coreProperties>
</file>