
<file path=[Content_Types].xml><?xml version="1.0" encoding="utf-8"?>
<Types xmlns="http://schemas.openxmlformats.org/package/2006/content-types">
  <Default Extension="pict" ContentType="image/pict"/>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notesSlides/notesSlide9.xml" ContentType="application/vnd.openxmlformats-officedocument.presentationml.notesSlide+xml"/>
  <Override PartName="/ppt/slides/slide5.xml" ContentType="application/vnd.openxmlformats-officedocument.presentationml.slide+xml"/>
  <Override PartName="/ppt/slideLayouts/slideLayout11.xml" ContentType="application/vnd.openxmlformats-officedocument.presentationml.slideLayout+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5.xml" ContentType="application/vnd.openxmlformats-officedocument.presentationml.slideLayout+xml"/>
  <Override PartName="/ppt/notesSlides/notesSlide12.xml" ContentType="application/vnd.openxmlformats-officedocument.presentationml.notesSlide+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Default Extension="xml" ContentType="application/xml"/>
  <Override PartName="/ppt/notesSlides/notesSlide5.xml" ContentType="application/vnd.openxmlformats-officedocument.presentationml.notesSlide+xml"/>
  <Override PartName="/ppt/tableStyles.xml" ContentType="application/vnd.openxmlformats-officedocument.presentationml.tableStyles+xml"/>
  <Default Extension="doc" ContentType="application/msword"/>
  <Override PartName="/ppt/notesSlides/notesSlide1.xml" ContentType="application/vnd.openxmlformats-officedocument.presentationml.notesSlide+xml"/>
  <Override PartName="/ppt/slideLayouts/slideLayout12.xml" ContentType="application/vnd.openxmlformats-officedocument.presentationml.slideLayout+xml"/>
  <Override PartName="/ppt/slides/slide6.xml" ContentType="application/vnd.openxmlformats-officedocument.presentationml.slide+xml"/>
  <Override PartName="/ppt/slides/slide15.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notesSlides/notesSlide6.xml" ContentType="application/vnd.openxmlformats-officedocument.presentationml.notes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Default Extension="vml" ContentType="application/vnd.openxmlformats-officedocument.vmlDrawing"/>
  <Override PartName="/ppt/slides/slide3.xml" ContentType="application/vnd.openxmlformats-officedocument.presentationml.slide+xml"/>
  <Override PartName="/ppt/notesSlides/notesSlide14.xml" ContentType="application/vnd.openxmlformats-officedocument.presentationml.notesSlide+xml"/>
  <Override PartName="/ppt/slideLayouts/slideLayout3.xml" ContentType="application/vnd.openxmlformats-officedocument.presentationml.slideLayou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notesSlides/notesSlide3.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notesSlides/notesSlide8.xml" ContentType="application/vnd.openxmlformats-officedocument.presentationml.notesSlide+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viewProps.xml" ContentType="application/vnd.openxmlformats-officedocument.presentationml.viewProps+xml"/>
  <Default Extension="bin" ContentType="application/vnd.openxmlformats-officedocument.presentationml.printerSettings"/>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8" r:id="rId1"/>
  </p:sldMasterIdLst>
  <p:notesMasterIdLst>
    <p:notesMasterId r:id="rId17"/>
  </p:notesMasterIdLst>
  <p:sldIdLst>
    <p:sldId id="256" r:id="rId2"/>
    <p:sldId id="257" r:id="rId3"/>
    <p:sldId id="271" r:id="rId4"/>
    <p:sldId id="259" r:id="rId5"/>
    <p:sldId id="272" r:id="rId6"/>
    <p:sldId id="273" r:id="rId7"/>
    <p:sldId id="261" r:id="rId8"/>
    <p:sldId id="275" r:id="rId9"/>
    <p:sldId id="277" r:id="rId10"/>
    <p:sldId id="280" r:id="rId11"/>
    <p:sldId id="276" r:id="rId12"/>
    <p:sldId id="274" r:id="rId13"/>
    <p:sldId id="278" r:id="rId14"/>
    <p:sldId id="270" r:id="rId15"/>
    <p:sldId id="279" r:id="rId16"/>
  </p:sldIdLst>
  <p:sldSz cx="9144000" cy="6858000" type="screen4x3"/>
  <p:notesSz cx="6858000" cy="9144000"/>
  <p:defaultTextStyle>
    <a:defPPr>
      <a:defRPr lang="en-US"/>
    </a:defPPr>
    <a:lvl1pPr algn="l" rtl="0" eaLnBrk="0" fontAlgn="base" hangingPunct="0">
      <a:spcBef>
        <a:spcPct val="0"/>
      </a:spcBef>
      <a:spcAft>
        <a:spcPct val="0"/>
      </a:spcAft>
      <a:defRPr sz="2400" kern="1200" baseline="-25000">
        <a:solidFill>
          <a:schemeClr val="tx1"/>
        </a:solidFill>
        <a:latin typeface="Arial" charset="0"/>
        <a:ea typeface="+mn-ea"/>
        <a:cs typeface="+mn-cs"/>
      </a:defRPr>
    </a:lvl1pPr>
    <a:lvl2pPr marL="457200" algn="l" rtl="0" eaLnBrk="0" fontAlgn="base" hangingPunct="0">
      <a:spcBef>
        <a:spcPct val="0"/>
      </a:spcBef>
      <a:spcAft>
        <a:spcPct val="0"/>
      </a:spcAft>
      <a:defRPr sz="2400" kern="1200" baseline="-25000">
        <a:solidFill>
          <a:schemeClr val="tx1"/>
        </a:solidFill>
        <a:latin typeface="Arial" charset="0"/>
        <a:ea typeface="+mn-ea"/>
        <a:cs typeface="+mn-cs"/>
      </a:defRPr>
    </a:lvl2pPr>
    <a:lvl3pPr marL="914400" algn="l" rtl="0" eaLnBrk="0" fontAlgn="base" hangingPunct="0">
      <a:spcBef>
        <a:spcPct val="0"/>
      </a:spcBef>
      <a:spcAft>
        <a:spcPct val="0"/>
      </a:spcAft>
      <a:defRPr sz="2400" kern="1200" baseline="-25000">
        <a:solidFill>
          <a:schemeClr val="tx1"/>
        </a:solidFill>
        <a:latin typeface="Arial" charset="0"/>
        <a:ea typeface="+mn-ea"/>
        <a:cs typeface="+mn-cs"/>
      </a:defRPr>
    </a:lvl3pPr>
    <a:lvl4pPr marL="1371600" algn="l" rtl="0" eaLnBrk="0" fontAlgn="base" hangingPunct="0">
      <a:spcBef>
        <a:spcPct val="0"/>
      </a:spcBef>
      <a:spcAft>
        <a:spcPct val="0"/>
      </a:spcAft>
      <a:defRPr sz="2400" kern="1200" baseline="-25000">
        <a:solidFill>
          <a:schemeClr val="tx1"/>
        </a:solidFill>
        <a:latin typeface="Arial" charset="0"/>
        <a:ea typeface="+mn-ea"/>
        <a:cs typeface="+mn-cs"/>
      </a:defRPr>
    </a:lvl4pPr>
    <a:lvl5pPr marL="1828800" algn="l" rtl="0" eaLnBrk="0" fontAlgn="base" hangingPunct="0">
      <a:spcBef>
        <a:spcPct val="0"/>
      </a:spcBef>
      <a:spcAft>
        <a:spcPct val="0"/>
      </a:spcAft>
      <a:defRPr sz="2400" kern="1200" baseline="-25000">
        <a:solidFill>
          <a:schemeClr val="tx1"/>
        </a:solidFill>
        <a:latin typeface="Arial" charset="0"/>
        <a:ea typeface="+mn-ea"/>
        <a:cs typeface="+mn-cs"/>
      </a:defRPr>
    </a:lvl5pPr>
    <a:lvl6pPr marL="2286000" algn="l" defTabSz="457200" rtl="0" eaLnBrk="1" latinLnBrk="0" hangingPunct="1">
      <a:defRPr sz="2400" kern="1200" baseline="-25000">
        <a:solidFill>
          <a:schemeClr val="tx1"/>
        </a:solidFill>
        <a:latin typeface="Arial" charset="0"/>
        <a:ea typeface="+mn-ea"/>
        <a:cs typeface="+mn-cs"/>
      </a:defRPr>
    </a:lvl6pPr>
    <a:lvl7pPr marL="2743200" algn="l" defTabSz="457200" rtl="0" eaLnBrk="1" latinLnBrk="0" hangingPunct="1">
      <a:defRPr sz="2400" kern="1200" baseline="-25000">
        <a:solidFill>
          <a:schemeClr val="tx1"/>
        </a:solidFill>
        <a:latin typeface="Arial" charset="0"/>
        <a:ea typeface="+mn-ea"/>
        <a:cs typeface="+mn-cs"/>
      </a:defRPr>
    </a:lvl7pPr>
    <a:lvl8pPr marL="3200400" algn="l" defTabSz="457200" rtl="0" eaLnBrk="1" latinLnBrk="0" hangingPunct="1">
      <a:defRPr sz="2400" kern="1200" baseline="-25000">
        <a:solidFill>
          <a:schemeClr val="tx1"/>
        </a:solidFill>
        <a:latin typeface="Arial" charset="0"/>
        <a:ea typeface="+mn-ea"/>
        <a:cs typeface="+mn-cs"/>
      </a:defRPr>
    </a:lvl8pPr>
    <a:lvl9pPr marL="3657600" algn="l" defTabSz="457200" rtl="0" eaLnBrk="1" latinLnBrk="0" hangingPunct="1">
      <a:defRPr sz="2400" kern="1200" baseline="-250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00FF"/>
    <a:srgbClr val="07CA41"/>
    <a:srgbClr val="00FF00"/>
    <a:srgbClr val="00FFFF"/>
    <a:srgbClr val="408000"/>
    <a:srgbClr val="0000FF"/>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howGuides="1">
      <p:cViewPr varScale="1">
        <p:scale>
          <a:sx n="197" d="100"/>
          <a:sy n="197" d="100"/>
        </p:scale>
        <p:origin x="-2096"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ict"/></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pict"/></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pict"/></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pict"/></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pict"/></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pict"/></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pict"/></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pict"/></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2.pict"/><Relationship Id="rId4" Type="http://schemas.openxmlformats.org/officeDocument/2006/relationships/image" Target="../media/image13.pict"/><Relationship Id="rId5" Type="http://schemas.openxmlformats.org/officeDocument/2006/relationships/image" Target="../media/image14.pict"/><Relationship Id="rId6" Type="http://schemas.openxmlformats.org/officeDocument/2006/relationships/image" Target="../media/image15.pict"/><Relationship Id="rId7" Type="http://schemas.openxmlformats.org/officeDocument/2006/relationships/image" Target="../media/image16.pict"/><Relationship Id="rId1" Type="http://schemas.openxmlformats.org/officeDocument/2006/relationships/image" Target="../media/image2.pict"/><Relationship Id="rId2" Type="http://schemas.openxmlformats.org/officeDocument/2006/relationships/image" Target="../media/image11.pict"/></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pict"/></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pict"/></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pict"/></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aseline="0">
                <a:latin typeface="Times" charset="0"/>
              </a:defRPr>
            </a:lvl1pPr>
          </a:lstStyle>
          <a:p>
            <a:pPr>
              <a:defRPr/>
            </a:pPr>
            <a:endParaRPr lang="en-US"/>
          </a:p>
        </p:txBody>
      </p:sp>
      <p:sp>
        <p:nvSpPr>
          <p:cNvPr id="450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aseline="0">
                <a:latin typeface="Times" charset="0"/>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50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50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aseline="0">
                <a:latin typeface="Times" charset="0"/>
              </a:defRPr>
            </a:lvl1pPr>
          </a:lstStyle>
          <a:p>
            <a:pPr>
              <a:defRPr/>
            </a:pPr>
            <a:endParaRPr lang="en-US"/>
          </a:p>
        </p:txBody>
      </p:sp>
      <p:sp>
        <p:nvSpPr>
          <p:cNvPr id="450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aseline="0">
                <a:latin typeface="Times" charset="0"/>
              </a:defRPr>
            </a:lvl1pPr>
          </a:lstStyle>
          <a:p>
            <a:pPr>
              <a:defRPr/>
            </a:pPr>
            <a:fld id="{A166D9D8-6632-5748-A951-5FD7D13C02F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6BB78E99-12DE-0040-B883-204CADC76B51}" type="slidenum">
              <a:rPr lang="en-US"/>
              <a:pPr/>
              <a:t>1</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4D0682D3-917C-2C47-BCA6-B38525DA18C4}" type="slidenum">
              <a:rPr lang="en-US"/>
              <a:pPr/>
              <a:t>10</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r>
              <a:rPr lang="en-US" dirty="0" smtClean="0"/>
              <a:t>The two identical conductors of TFKO3</a:t>
            </a:r>
            <a:r>
              <a:rPr lang="en-US" baseline="0" dirty="0" smtClean="0"/>
              <a:t> have non-identical performance</a:t>
            </a:r>
            <a:endParaRPr lang="en-US" dirty="0" smtClean="0"/>
          </a:p>
          <a:p>
            <a:pPr eaLnBrk="1" hangingPunct="1"/>
            <a:r>
              <a:rPr lang="en-US" dirty="0" smtClean="0"/>
              <a:t>The </a:t>
            </a:r>
            <a:r>
              <a:rPr lang="en-US" dirty="0" smtClean="0"/>
              <a:t>Russian TF conductors show performance improvement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6BD96046-FFAC-A743-A283-B7FC1AF938B7}" type="slidenum">
              <a:rPr lang="en-US"/>
              <a:pPr/>
              <a:t>11</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r>
              <a:rPr lang="en-US" dirty="0" smtClean="0"/>
              <a:t>On the scale of 1000 cycles, the performance degradation seems to saturate, but the thermal cycle add a hardly predictable performance drop, from about 0 to &gt;0.3K.</a:t>
            </a:r>
            <a:endParaRPr lang="en-US" dirty="0" smtClean="0"/>
          </a:p>
          <a:p>
            <a:pPr eaLnBrk="1" hangingPunct="1"/>
            <a:r>
              <a:rPr lang="en-US" dirty="0" smtClean="0"/>
              <a:t>On </a:t>
            </a:r>
            <a:r>
              <a:rPr lang="en-US" dirty="0" smtClean="0"/>
              <a:t>one TF sample, the load cycling was extended up to 7500 cycles, with four intermediate thermal cycles. The combination of thermal and load cycles (never tried on Model and Insert coils) led in this sample to heavy degradation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CC7D2D45-516C-E94A-AC50-3B82B919A186}" type="slidenum">
              <a:rPr lang="en-US"/>
              <a:pPr/>
              <a:t>12</a:t>
            </a:fld>
            <a:endParaRPr 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r>
              <a:rPr lang="en-US" dirty="0" smtClean="0"/>
              <a:t>For CSIO2, as well</a:t>
            </a:r>
            <a:r>
              <a:rPr lang="en-US" baseline="0" dirty="0" smtClean="0"/>
              <a:t> as for the TFRF samples, a performance improvement is observed.</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6562ADC9-AB13-A54C-8E9C-1FDE5E1FB37B}" type="slidenum">
              <a:rPr lang="en-US"/>
              <a:pPr/>
              <a:t>13</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r>
              <a:rPr lang="en-US" dirty="0" smtClean="0"/>
              <a:t>The maximum number of cycles is limited to 17000 compared to &gt; 50 000 required</a:t>
            </a:r>
            <a:r>
              <a:rPr lang="en-US" baseline="0" dirty="0" smtClean="0"/>
              <a:t> in ITER</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82D96DD9-95EA-C84B-8EC0-7EC4A2874C7A}" type="slidenum">
              <a:rPr lang="en-US"/>
              <a:pPr/>
              <a:t>14</a:t>
            </a:fld>
            <a:endParaRPr 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F8E05562-53C6-2E49-A092-C861A158F702}" type="slidenum">
              <a:rPr lang="en-US"/>
              <a:pPr/>
              <a:t>15</a:t>
            </a:fld>
            <a:endParaRPr 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1187FE3B-45A3-8A41-8683-34B878C62EEA}" type="slidenum">
              <a:rPr lang="en-US"/>
              <a:pPr/>
              <a:t>2</a:t>
            </a:fld>
            <a:endParaRPr lang="en-US"/>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r>
              <a:rPr lang="en-US" smtClean="0"/>
              <a:t>See the SULTAN facility next to EDIPO</a:t>
            </a:r>
          </a:p>
          <a:p>
            <a:pPr eaLnBrk="1" hangingPunct="1"/>
            <a:r>
              <a:rPr lang="en-US" smtClean="0"/>
              <a:t>See an assembled SULTAN Sample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342CF91A-BFFD-344A-B9B5-04208237FADA}" type="slidenum">
              <a:rPr lang="en-US"/>
              <a:pPr/>
              <a:t>3</a:t>
            </a:fld>
            <a:endParaRPr lang="en-US"/>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pPr eaLnBrk="1" hangingPunct="1"/>
            <a:r>
              <a:rPr lang="en-US" smtClean="0"/>
              <a:t>See the sample attached to the transformer unit/sample holder</a:t>
            </a:r>
          </a:p>
          <a:p>
            <a:pPr eaLnBrk="1" hangingPunct="1"/>
            <a:r>
              <a:rPr lang="en-US" smtClean="0"/>
              <a:t>See the field profile along the conductor, with full transverse load in high field zone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0ABAB3E1-C791-FD49-BE31-F6DAC209E140}" type="slidenum">
              <a:rPr lang="en-US"/>
              <a:pPr/>
              <a:t>4</a:t>
            </a:fld>
            <a:endParaRPr 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r>
              <a:rPr lang="en-US" smtClean="0"/>
              <a:t>Sultan is basically fully booked by ITER from 2007 to 2015</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31192744-6542-024F-B784-1CCEE4994C54}" type="slidenum">
              <a:rPr lang="en-US"/>
              <a:pPr/>
              <a:t>5</a:t>
            </a:fld>
            <a:endParaRPr lang="en-US"/>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r>
              <a:rPr lang="en-US" smtClean="0"/>
              <a:t>From the electric field curve, the gray dots are plot in logarithmic scale versus current. The intercept at the criterion is Tcs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C7F0110A-8CFC-754E-885F-CBD417D4AFF7}" type="slidenum">
              <a:rPr lang="en-US"/>
              <a:pPr/>
              <a:t>6</a:t>
            </a:fld>
            <a:endParaRPr 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r>
              <a:rPr lang="en-US" smtClean="0"/>
              <a:t>High attention is maintained, with the SWG, to the relevance/validation of the test results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5597F868-B9C9-1045-A55C-F125B1E7C0F1}" type="slidenum">
              <a:rPr lang="en-US"/>
              <a:pPr/>
              <a:t>7</a:t>
            </a:fld>
            <a:endParaRPr lang="en-US"/>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r>
              <a:rPr lang="en-US" dirty="0" smtClean="0"/>
              <a:t>The</a:t>
            </a:r>
            <a:r>
              <a:rPr lang="en-US" dirty="0" smtClean="0"/>
              <a:t> process qualification samples are starting next.</a:t>
            </a:r>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B8172476-9ECE-074E-A35C-56F13791DC7C}" type="slidenum">
              <a:rPr lang="en-US"/>
              <a:pPr/>
              <a:t>8</a:t>
            </a:fld>
            <a:endParaRPr 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en-US" smtClean="0"/>
              <a:t>The take-off voltage is assessed as gray point (example P5 in left plot)</a:t>
            </a:r>
          </a:p>
          <a:p>
            <a:pPr eaLnBrk="1" hangingPunct="1"/>
            <a:r>
              <a:rPr lang="en-US" smtClean="0"/>
              <a:t>For each conductor type, the take-off voltage (fitting line) is plot vs operating current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4D0682D3-917C-2C47-BCA6-B38525DA18C4}" type="slidenum">
              <a:rPr lang="en-US"/>
              <a:pPr/>
              <a:t>9</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r>
              <a:rPr lang="en-US" dirty="0" smtClean="0"/>
              <a:t>The table does not include the very early sample “Design Verification” and “developmental”</a:t>
            </a:r>
          </a:p>
          <a:p>
            <a:pPr eaLnBrk="1" hangingPunct="1"/>
            <a:r>
              <a:rPr lang="en-US" dirty="0" smtClean="0"/>
              <a:t>The requirement is 5.7K after 1000 load cycles. The Final </a:t>
            </a:r>
            <a:r>
              <a:rPr lang="en-US" dirty="0" err="1" smtClean="0"/>
              <a:t>Tcs</a:t>
            </a:r>
            <a:r>
              <a:rPr lang="en-US" dirty="0" smtClean="0"/>
              <a:t> in the table does not represent the requirement. Depending on the sample, the number of load cycles and thermal cycles is different, mostly in the early samples</a:t>
            </a:r>
            <a:r>
              <a:rPr lang="en-US" dirty="0" smtClean="0"/>
              <a:t>).</a:t>
            </a:r>
          </a:p>
          <a:p>
            <a:pPr eaLnBrk="1" hangingPunct="1"/>
            <a:r>
              <a:rPr lang="en-US" dirty="0" err="1" smtClean="0"/>
              <a:t>Nothe</a:t>
            </a:r>
            <a:r>
              <a:rPr lang="en-US" dirty="0" smtClean="0"/>
              <a:t> the highest initial </a:t>
            </a:r>
            <a:r>
              <a:rPr lang="en-US" dirty="0" err="1" smtClean="0"/>
              <a:t>Tcs</a:t>
            </a:r>
            <a:r>
              <a:rPr lang="en-US" dirty="0" smtClean="0"/>
              <a:t> (TFEU7), the</a:t>
            </a:r>
            <a:r>
              <a:rPr lang="en-US" baseline="0" dirty="0" smtClean="0"/>
              <a:t> largest number of applied cycles (TFJA5), the best final result (TFKO3) and the Russian samples with performance improvement at the final </a:t>
            </a:r>
            <a:r>
              <a:rPr lang="en-US" baseline="0" dirty="0" err="1" smtClean="0"/>
              <a:t>Tcs</a:t>
            </a:r>
            <a:r>
              <a:rPr lang="en-US" baseline="0" dirty="0" smtClean="0"/>
              <a:t> (TFRF3 and TFRF4).</a:t>
            </a:r>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a:t>Pierluigi Bruzzone, Qualification Tests for ITER TF Conductors in SULTAN, SOFT08, Rostock, September 2008</a:t>
            </a:r>
          </a:p>
        </p:txBody>
      </p:sp>
      <p:sp>
        <p:nvSpPr>
          <p:cNvPr id="5" name="Slide Number Placeholder 4"/>
          <p:cNvSpPr>
            <a:spLocks noGrp="1"/>
          </p:cNvSpPr>
          <p:nvPr>
            <p:ph type="sldNum" sz="quarter" idx="11"/>
          </p:nvPr>
        </p:nvSpPr>
        <p:spPr/>
        <p:txBody>
          <a:bodyPr/>
          <a:lstStyle>
            <a:lvl1pPr>
              <a:defRPr/>
            </a:lvl1pPr>
          </a:lstStyle>
          <a:p>
            <a:pPr>
              <a:defRPr/>
            </a:pPr>
            <a:fld id="{CC2339BC-3CAB-E94D-B803-1BA75C08DA7C}" type="slidenum">
              <a:rPr lang="en-US"/>
              <a:pPr>
                <a:defRPr/>
              </a:pPr>
              <a:t>‹#›</a:t>
            </a:fld>
            <a:r>
              <a:rPr lang="en-US"/>
              <a:t>/12</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Pierluigi Bruzzone, Qualification Tests for ITER TF Conductors in SULTAN, SOFT08, Rostock, September 2008</a:t>
            </a:r>
          </a:p>
        </p:txBody>
      </p:sp>
      <p:sp>
        <p:nvSpPr>
          <p:cNvPr id="5" name="Slide Number Placeholder 4"/>
          <p:cNvSpPr>
            <a:spLocks noGrp="1"/>
          </p:cNvSpPr>
          <p:nvPr>
            <p:ph type="sldNum" sz="quarter" idx="11"/>
          </p:nvPr>
        </p:nvSpPr>
        <p:spPr/>
        <p:txBody>
          <a:bodyPr/>
          <a:lstStyle>
            <a:lvl1pPr>
              <a:defRPr/>
            </a:lvl1pPr>
          </a:lstStyle>
          <a:p>
            <a:pPr>
              <a:defRPr/>
            </a:pPr>
            <a:fld id="{BE6B5421-6E7D-2449-8F41-7539DF2CC567}" type="slidenum">
              <a:rPr lang="en-US"/>
              <a:pPr>
                <a:defRPr/>
              </a:pPr>
              <a:t>‹#›</a:t>
            </a:fld>
            <a:r>
              <a:rPr lang="en-US"/>
              <a:t>/12</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Pierluigi Bruzzone, Qualification Tests for ITER TF Conductors in SULTAN, SOFT08, Rostock, September 2008</a:t>
            </a:r>
          </a:p>
        </p:txBody>
      </p:sp>
      <p:sp>
        <p:nvSpPr>
          <p:cNvPr id="5" name="Slide Number Placeholder 4"/>
          <p:cNvSpPr>
            <a:spLocks noGrp="1"/>
          </p:cNvSpPr>
          <p:nvPr>
            <p:ph type="sldNum" sz="quarter" idx="11"/>
          </p:nvPr>
        </p:nvSpPr>
        <p:spPr/>
        <p:txBody>
          <a:bodyPr/>
          <a:lstStyle>
            <a:lvl1pPr>
              <a:defRPr/>
            </a:lvl1pPr>
          </a:lstStyle>
          <a:p>
            <a:pPr>
              <a:defRPr/>
            </a:pPr>
            <a:fld id="{81BB7055-6035-684F-88DC-0BE6B20BCE66}" type="slidenum">
              <a:rPr lang="en-US"/>
              <a:pPr>
                <a:defRPr/>
              </a:pPr>
              <a:t>‹#›</a:t>
            </a:fld>
            <a:r>
              <a:rPr lang="en-US"/>
              <a:t>/12</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752600" y="304800"/>
            <a:ext cx="4724400" cy="533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219200"/>
            <a:ext cx="7772400" cy="4648200"/>
          </a:xfrm>
        </p:spPr>
        <p:txBody>
          <a:bodyPr/>
          <a:lstStyle/>
          <a:p>
            <a:pPr lvl="0"/>
            <a:endParaRPr lang="en-US" noProof="0" smtClean="0"/>
          </a:p>
        </p:txBody>
      </p:sp>
      <p:sp>
        <p:nvSpPr>
          <p:cNvPr id="4" name="Date Placeholder 3"/>
          <p:cNvSpPr>
            <a:spLocks noGrp="1"/>
          </p:cNvSpPr>
          <p:nvPr>
            <p:ph type="dt" sz="half" idx="10"/>
          </p:nvPr>
        </p:nvSpPr>
        <p:spPr>
          <a:xfrm>
            <a:off x="2362200" y="6477000"/>
            <a:ext cx="5943600" cy="228600"/>
          </a:xfrm>
        </p:spPr>
        <p:txBody>
          <a:bodyPr/>
          <a:lstStyle>
            <a:lvl1pPr>
              <a:defRPr/>
            </a:lvl1pPr>
          </a:lstStyle>
          <a:p>
            <a:pPr>
              <a:defRPr/>
            </a:pPr>
            <a:r>
              <a:rPr lang="en-US"/>
              <a:t>Pierluigi Bruzzone, Qualification Tests for ITER TF Conductors in SULTAN, SOFT08, Rostock, September 2008</a:t>
            </a:r>
          </a:p>
        </p:txBody>
      </p:sp>
      <p:sp>
        <p:nvSpPr>
          <p:cNvPr id="5" name="Slide Number Placeholder 4"/>
          <p:cNvSpPr>
            <a:spLocks noGrp="1"/>
          </p:cNvSpPr>
          <p:nvPr>
            <p:ph type="sldNum" sz="quarter" idx="11"/>
          </p:nvPr>
        </p:nvSpPr>
        <p:spPr/>
        <p:txBody>
          <a:bodyPr/>
          <a:lstStyle>
            <a:lvl1pPr>
              <a:defRPr/>
            </a:lvl1pPr>
          </a:lstStyle>
          <a:p>
            <a:pPr>
              <a:defRPr/>
            </a:pPr>
            <a:fld id="{CD61B33A-F09B-6D41-A78E-F16499910783}" type="slidenum">
              <a:rPr lang="en-US"/>
              <a:pPr>
                <a:defRPr/>
              </a:pPr>
              <a:t>‹#›</a:t>
            </a:fld>
            <a:r>
              <a:rPr lang="en-US"/>
              <a:t>/12</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Pierluigi Bruzzone, Qualification Tests for ITER TF Conductors in SULTAN, SOFT08, Rostock, September 2008</a:t>
            </a:r>
          </a:p>
        </p:txBody>
      </p:sp>
      <p:sp>
        <p:nvSpPr>
          <p:cNvPr id="5" name="Slide Number Placeholder 4"/>
          <p:cNvSpPr>
            <a:spLocks noGrp="1"/>
          </p:cNvSpPr>
          <p:nvPr>
            <p:ph type="sldNum" sz="quarter" idx="11"/>
          </p:nvPr>
        </p:nvSpPr>
        <p:spPr/>
        <p:txBody>
          <a:bodyPr/>
          <a:lstStyle>
            <a:lvl1pPr>
              <a:defRPr/>
            </a:lvl1pPr>
          </a:lstStyle>
          <a:p>
            <a:pPr>
              <a:defRPr/>
            </a:pPr>
            <a:fld id="{BC3B7F2B-ECB4-1A4F-B197-C07CE9483A06}" type="slidenum">
              <a:rPr lang="en-US"/>
              <a:pPr>
                <a:defRPr/>
              </a:pPr>
              <a:t>‹#›</a:t>
            </a:fld>
            <a:r>
              <a:rPr lang="en-US"/>
              <a:t>/12</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Pierluigi Bruzzone, Qualification Tests for ITER TF Conductors in SULTAN, SOFT08, Rostock, September 2008</a:t>
            </a:r>
          </a:p>
        </p:txBody>
      </p:sp>
      <p:sp>
        <p:nvSpPr>
          <p:cNvPr id="5" name="Slide Number Placeholder 4"/>
          <p:cNvSpPr>
            <a:spLocks noGrp="1"/>
          </p:cNvSpPr>
          <p:nvPr>
            <p:ph type="sldNum" sz="quarter" idx="11"/>
          </p:nvPr>
        </p:nvSpPr>
        <p:spPr/>
        <p:txBody>
          <a:bodyPr/>
          <a:lstStyle>
            <a:lvl1pPr>
              <a:defRPr/>
            </a:lvl1pPr>
          </a:lstStyle>
          <a:p>
            <a:pPr>
              <a:defRPr/>
            </a:pPr>
            <a:fld id="{556A3896-04FA-8340-9DF3-E1A9FC785AEC}" type="slidenum">
              <a:rPr lang="en-US"/>
              <a:pPr>
                <a:defRPr/>
              </a:pPr>
              <a:t>‹#›</a:t>
            </a:fld>
            <a:r>
              <a:rPr lang="en-US"/>
              <a:t>/12</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2192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r>
              <a:rPr lang="en-US"/>
              <a:t>Pierluigi Bruzzone, Qualification Tests for ITER TF Conductors in SULTAN, SOFT08, Rostock, September 2008</a:t>
            </a:r>
          </a:p>
        </p:txBody>
      </p:sp>
      <p:sp>
        <p:nvSpPr>
          <p:cNvPr id="6" name="Slide Number Placeholder 5"/>
          <p:cNvSpPr>
            <a:spLocks noGrp="1"/>
          </p:cNvSpPr>
          <p:nvPr>
            <p:ph type="sldNum" sz="quarter" idx="11"/>
          </p:nvPr>
        </p:nvSpPr>
        <p:spPr/>
        <p:txBody>
          <a:bodyPr/>
          <a:lstStyle>
            <a:lvl1pPr>
              <a:defRPr/>
            </a:lvl1pPr>
          </a:lstStyle>
          <a:p>
            <a:pPr>
              <a:defRPr/>
            </a:pPr>
            <a:fld id="{A9C14242-A3D4-544B-9ADB-0ED01172DD7D}" type="slidenum">
              <a:rPr lang="en-US"/>
              <a:pPr>
                <a:defRPr/>
              </a:pPr>
              <a:t>‹#›</a:t>
            </a:fld>
            <a:r>
              <a:rPr lang="en-US"/>
              <a:t>/12</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r>
              <a:rPr lang="en-US"/>
              <a:t>Pierluigi Bruzzone, Qualification Tests for ITER TF Conductors in SULTAN, SOFT08, Rostock, September 2008</a:t>
            </a:r>
          </a:p>
        </p:txBody>
      </p:sp>
      <p:sp>
        <p:nvSpPr>
          <p:cNvPr id="8" name="Slide Number Placeholder 7"/>
          <p:cNvSpPr>
            <a:spLocks noGrp="1"/>
          </p:cNvSpPr>
          <p:nvPr>
            <p:ph type="sldNum" sz="quarter" idx="11"/>
          </p:nvPr>
        </p:nvSpPr>
        <p:spPr/>
        <p:txBody>
          <a:bodyPr/>
          <a:lstStyle>
            <a:lvl1pPr>
              <a:defRPr/>
            </a:lvl1pPr>
          </a:lstStyle>
          <a:p>
            <a:pPr>
              <a:defRPr/>
            </a:pPr>
            <a:fld id="{3A3A2A9F-06AD-7D46-A0AD-FE76C3FAF8A1}" type="slidenum">
              <a:rPr lang="en-US"/>
              <a:pPr>
                <a:defRPr/>
              </a:pPr>
              <a:t>‹#›</a:t>
            </a:fld>
            <a:r>
              <a:rPr lang="en-US"/>
              <a:t>/12</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r>
              <a:rPr lang="en-US"/>
              <a:t>Pierluigi Bruzzone, Qualification Tests for ITER TF Conductors in SULTAN, SOFT08, Rostock, September 2008</a:t>
            </a:r>
          </a:p>
        </p:txBody>
      </p:sp>
      <p:sp>
        <p:nvSpPr>
          <p:cNvPr id="4" name="Slide Number Placeholder 3"/>
          <p:cNvSpPr>
            <a:spLocks noGrp="1"/>
          </p:cNvSpPr>
          <p:nvPr>
            <p:ph type="sldNum" sz="quarter" idx="11"/>
          </p:nvPr>
        </p:nvSpPr>
        <p:spPr/>
        <p:txBody>
          <a:bodyPr/>
          <a:lstStyle>
            <a:lvl1pPr>
              <a:defRPr/>
            </a:lvl1pPr>
          </a:lstStyle>
          <a:p>
            <a:pPr>
              <a:defRPr/>
            </a:pPr>
            <a:fld id="{1992358C-45C7-EB41-98AE-3AF2FEBE1F70}" type="slidenum">
              <a:rPr lang="en-US"/>
              <a:pPr>
                <a:defRPr/>
              </a:pPr>
              <a:t>‹#›</a:t>
            </a:fld>
            <a:r>
              <a:rPr lang="en-US"/>
              <a:t>/12</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r>
              <a:rPr lang="en-US"/>
              <a:t>Pierluigi Bruzzone, Qualification Tests for ITER TF Conductors in SULTAN, SOFT08, Rostock, September 2008</a:t>
            </a:r>
          </a:p>
        </p:txBody>
      </p:sp>
      <p:sp>
        <p:nvSpPr>
          <p:cNvPr id="3" name="Slide Number Placeholder 2"/>
          <p:cNvSpPr>
            <a:spLocks noGrp="1"/>
          </p:cNvSpPr>
          <p:nvPr>
            <p:ph type="sldNum" sz="quarter" idx="11"/>
          </p:nvPr>
        </p:nvSpPr>
        <p:spPr/>
        <p:txBody>
          <a:bodyPr/>
          <a:lstStyle>
            <a:lvl1pPr>
              <a:defRPr/>
            </a:lvl1pPr>
          </a:lstStyle>
          <a:p>
            <a:pPr>
              <a:defRPr/>
            </a:pPr>
            <a:fld id="{CB4035FA-18A5-264A-889F-347388103A0C}" type="slidenum">
              <a:rPr lang="en-US"/>
              <a:pPr>
                <a:defRPr/>
              </a:pPr>
              <a:t>‹#›</a:t>
            </a:fld>
            <a:r>
              <a:rPr lang="en-US"/>
              <a:t>/12</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en-US"/>
              <a:t>Pierluigi Bruzzone, Qualification Tests for ITER TF Conductors in SULTAN, SOFT08, Rostock, September 2008</a:t>
            </a:r>
          </a:p>
        </p:txBody>
      </p:sp>
      <p:sp>
        <p:nvSpPr>
          <p:cNvPr id="6" name="Slide Number Placeholder 5"/>
          <p:cNvSpPr>
            <a:spLocks noGrp="1"/>
          </p:cNvSpPr>
          <p:nvPr>
            <p:ph type="sldNum" sz="quarter" idx="11"/>
          </p:nvPr>
        </p:nvSpPr>
        <p:spPr/>
        <p:txBody>
          <a:bodyPr/>
          <a:lstStyle>
            <a:lvl1pPr>
              <a:defRPr/>
            </a:lvl1pPr>
          </a:lstStyle>
          <a:p>
            <a:pPr>
              <a:defRPr/>
            </a:pPr>
            <a:fld id="{584454C9-A471-4D4F-8399-7403D95F8026}" type="slidenum">
              <a:rPr lang="en-US"/>
              <a:pPr>
                <a:defRPr/>
              </a:pPr>
              <a:t>‹#›</a:t>
            </a:fld>
            <a:r>
              <a:rPr lang="en-US"/>
              <a:t>/12</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en-US"/>
              <a:t>Pierluigi Bruzzone, Qualification Tests for ITER TF Conductors in SULTAN, SOFT08, Rostock, September 2008</a:t>
            </a:r>
          </a:p>
        </p:txBody>
      </p:sp>
      <p:sp>
        <p:nvSpPr>
          <p:cNvPr id="6" name="Slide Number Placeholder 5"/>
          <p:cNvSpPr>
            <a:spLocks noGrp="1"/>
          </p:cNvSpPr>
          <p:nvPr>
            <p:ph type="sldNum" sz="quarter" idx="11"/>
          </p:nvPr>
        </p:nvSpPr>
        <p:spPr/>
        <p:txBody>
          <a:bodyPr/>
          <a:lstStyle>
            <a:lvl1pPr>
              <a:defRPr/>
            </a:lvl1pPr>
          </a:lstStyle>
          <a:p>
            <a:pPr>
              <a:defRPr/>
            </a:pPr>
            <a:fld id="{3C0A097D-B9E1-7541-8645-24E59635CCF4}" type="slidenum">
              <a:rPr lang="en-US"/>
              <a:pPr>
                <a:defRPr/>
              </a:pPr>
              <a:t>‹#›</a:t>
            </a:fld>
            <a:r>
              <a:rPr lang="en-US"/>
              <a:t>/12</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52600" y="304800"/>
            <a:ext cx="47244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219200"/>
            <a:ext cx="77724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2057400" y="6477000"/>
            <a:ext cx="62484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i="1" baseline="0">
                <a:latin typeface="Times" charset="0"/>
              </a:defRPr>
            </a:lvl1pPr>
          </a:lstStyle>
          <a:p>
            <a:pPr>
              <a:defRPr/>
            </a:pPr>
            <a:r>
              <a:rPr lang="en-US"/>
              <a:t>Pierluigi Bruzzone, Test Results of ITER Conductors in the SULTAN Facility, FEC2012, San Diego, October 2012</a:t>
            </a:r>
          </a:p>
        </p:txBody>
      </p:sp>
      <p:sp>
        <p:nvSpPr>
          <p:cNvPr id="1030" name="Rectangle 6"/>
          <p:cNvSpPr>
            <a:spLocks noGrp="1" noChangeArrowheads="1"/>
          </p:cNvSpPr>
          <p:nvPr>
            <p:ph type="sldNum" sz="quarter" idx="4"/>
          </p:nvPr>
        </p:nvSpPr>
        <p:spPr bwMode="auto">
          <a:xfrm>
            <a:off x="8229600" y="6477000"/>
            <a:ext cx="685800" cy="228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1400" baseline="0">
                <a:latin typeface="Times" charset="0"/>
              </a:defRPr>
            </a:lvl1pPr>
          </a:lstStyle>
          <a:p>
            <a:fld id="{2E60F8C3-E953-1F45-818D-AEE9461E8AA0}" type="slidenum">
              <a:rPr lang="en-US"/>
              <a:pPr/>
              <a:t>‹#›</a:t>
            </a:fld>
            <a:r>
              <a:rPr lang="en-US" dirty="0"/>
              <a:t>/</a:t>
            </a:r>
            <a:r>
              <a:rPr lang="en-US" dirty="0" smtClean="0"/>
              <a:t>15</a:t>
            </a:r>
            <a:endParaRPr lang="en-US" dirty="0"/>
          </a:p>
        </p:txBody>
      </p:sp>
      <p:pic>
        <p:nvPicPr>
          <p:cNvPr id="7" name="Picture 6" descr="com_ITERlogo_NoonYellow_HighRes.jpg"/>
          <p:cNvPicPr>
            <a:picLocks noChangeAspect="1"/>
          </p:cNvPicPr>
          <p:nvPr userDrawn="1"/>
        </p:nvPicPr>
        <p:blipFill>
          <a:blip r:embed="rId14"/>
          <a:stretch>
            <a:fillRect/>
          </a:stretch>
        </p:blipFill>
        <p:spPr>
          <a:xfrm>
            <a:off x="7620000" y="76200"/>
            <a:ext cx="1447800" cy="689967"/>
          </a:xfrm>
          <a:prstGeom prst="rect">
            <a:avLst/>
          </a:prstGeom>
        </p:spPr>
      </p:pic>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hf hdr="0" ftr="0"/>
  <p:txStyles>
    <p:titleStyle>
      <a:lvl1pPr algn="ctr" rtl="0" eaLnBrk="0" fontAlgn="base" hangingPunct="0">
        <a:spcBef>
          <a:spcPct val="0"/>
        </a:spcBef>
        <a:spcAft>
          <a:spcPct val="0"/>
        </a:spcAft>
        <a:defRPr sz="2200">
          <a:solidFill>
            <a:srgbClr val="FF0000"/>
          </a:solidFill>
          <a:latin typeface="+mj-lt"/>
          <a:ea typeface="ＭＳ Ｐゴシック" charset="-128"/>
          <a:cs typeface="ＭＳ Ｐゴシック" charset="-128"/>
        </a:defRPr>
      </a:lvl1pPr>
      <a:lvl2pPr algn="ctr" rtl="0" eaLnBrk="0" fontAlgn="base" hangingPunct="0">
        <a:spcBef>
          <a:spcPct val="0"/>
        </a:spcBef>
        <a:spcAft>
          <a:spcPct val="0"/>
        </a:spcAft>
        <a:defRPr sz="2200">
          <a:solidFill>
            <a:srgbClr val="FF0000"/>
          </a:solidFill>
          <a:latin typeface="Arial" charset="0"/>
          <a:ea typeface="ＭＳ Ｐゴシック" charset="-128"/>
          <a:cs typeface="ＭＳ Ｐゴシック" charset="-128"/>
        </a:defRPr>
      </a:lvl2pPr>
      <a:lvl3pPr algn="ctr" rtl="0" eaLnBrk="0" fontAlgn="base" hangingPunct="0">
        <a:spcBef>
          <a:spcPct val="0"/>
        </a:spcBef>
        <a:spcAft>
          <a:spcPct val="0"/>
        </a:spcAft>
        <a:defRPr sz="2200">
          <a:solidFill>
            <a:srgbClr val="FF0000"/>
          </a:solidFill>
          <a:latin typeface="Arial" charset="0"/>
          <a:ea typeface="ＭＳ Ｐゴシック" charset="-128"/>
          <a:cs typeface="ＭＳ Ｐゴシック" charset="-128"/>
        </a:defRPr>
      </a:lvl3pPr>
      <a:lvl4pPr algn="ctr" rtl="0" eaLnBrk="0" fontAlgn="base" hangingPunct="0">
        <a:spcBef>
          <a:spcPct val="0"/>
        </a:spcBef>
        <a:spcAft>
          <a:spcPct val="0"/>
        </a:spcAft>
        <a:defRPr sz="2200">
          <a:solidFill>
            <a:srgbClr val="FF0000"/>
          </a:solidFill>
          <a:latin typeface="Arial" charset="0"/>
          <a:ea typeface="ＭＳ Ｐゴシック" charset="-128"/>
          <a:cs typeface="ＭＳ Ｐゴシック" charset="-128"/>
        </a:defRPr>
      </a:lvl4pPr>
      <a:lvl5pPr algn="ctr" rtl="0" eaLnBrk="0" fontAlgn="base" hangingPunct="0">
        <a:spcBef>
          <a:spcPct val="0"/>
        </a:spcBef>
        <a:spcAft>
          <a:spcPct val="0"/>
        </a:spcAft>
        <a:defRPr sz="2200">
          <a:solidFill>
            <a:srgbClr val="FF0000"/>
          </a:solidFill>
          <a:latin typeface="Arial" charset="0"/>
          <a:ea typeface="ＭＳ Ｐゴシック" charset="-128"/>
          <a:cs typeface="ＭＳ Ｐゴシック" charset="-128"/>
        </a:defRPr>
      </a:lvl5pPr>
      <a:lvl6pPr marL="457200" algn="ctr" rtl="0" fontAlgn="base">
        <a:spcBef>
          <a:spcPct val="0"/>
        </a:spcBef>
        <a:spcAft>
          <a:spcPct val="0"/>
        </a:spcAft>
        <a:defRPr sz="2400">
          <a:solidFill>
            <a:srgbClr val="FF0000"/>
          </a:solidFill>
          <a:latin typeface="Arial" charset="0"/>
        </a:defRPr>
      </a:lvl6pPr>
      <a:lvl7pPr marL="914400" algn="ctr" rtl="0" fontAlgn="base">
        <a:spcBef>
          <a:spcPct val="0"/>
        </a:spcBef>
        <a:spcAft>
          <a:spcPct val="0"/>
        </a:spcAft>
        <a:defRPr sz="2400">
          <a:solidFill>
            <a:srgbClr val="FF0000"/>
          </a:solidFill>
          <a:latin typeface="Arial" charset="0"/>
        </a:defRPr>
      </a:lvl7pPr>
      <a:lvl8pPr marL="1371600" algn="ctr" rtl="0" fontAlgn="base">
        <a:spcBef>
          <a:spcPct val="0"/>
        </a:spcBef>
        <a:spcAft>
          <a:spcPct val="0"/>
        </a:spcAft>
        <a:defRPr sz="2400">
          <a:solidFill>
            <a:srgbClr val="FF0000"/>
          </a:solidFill>
          <a:latin typeface="Arial" charset="0"/>
        </a:defRPr>
      </a:lvl8pPr>
      <a:lvl9pPr marL="1828800" algn="ctr" rtl="0" fontAlgn="base">
        <a:spcBef>
          <a:spcPct val="0"/>
        </a:spcBef>
        <a:spcAft>
          <a:spcPct val="0"/>
        </a:spcAft>
        <a:defRPr sz="2400">
          <a:solidFill>
            <a:srgbClr val="FF0000"/>
          </a:solidFill>
          <a:latin typeface="Arial" charset="0"/>
        </a:defRPr>
      </a:lvl9pPr>
    </p:titleStyle>
    <p:bodyStyle>
      <a:lvl1pPr marL="342900" indent="-342900" algn="l" rtl="0" eaLnBrk="0" fontAlgn="base" hangingPunct="0">
        <a:spcBef>
          <a:spcPct val="20000"/>
        </a:spcBef>
        <a:spcAft>
          <a:spcPct val="0"/>
        </a:spcAft>
        <a:defRPr>
          <a:solidFill>
            <a:srgbClr val="0000FF"/>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defRPr i="1">
          <a:solidFill>
            <a:schemeClr val="tx1"/>
          </a:solidFill>
          <a:latin typeface="+mn-lt"/>
          <a:ea typeface="ＭＳ Ｐゴシック" charset="-128"/>
        </a:defRPr>
      </a:lvl2pPr>
      <a:lvl3pPr marL="1143000" indent="-228600" algn="l" rtl="0" eaLnBrk="0" fontAlgn="base" hangingPunct="0">
        <a:spcBef>
          <a:spcPct val="20000"/>
        </a:spcBef>
        <a:spcAft>
          <a:spcPct val="0"/>
        </a:spcAft>
        <a:defRPr sz="1600" i="1" u="sng">
          <a:solidFill>
            <a:schemeClr val="tx2"/>
          </a:solidFill>
          <a:latin typeface="+mn-lt"/>
          <a:ea typeface="ＭＳ Ｐゴシック"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128"/>
        </a:defRPr>
      </a:lvl5pPr>
      <a:lvl6pPr marL="2514600" indent="-228600" algn="l" rtl="0" fontAlgn="base">
        <a:spcBef>
          <a:spcPct val="20000"/>
        </a:spcBef>
        <a:spcAft>
          <a:spcPct val="0"/>
        </a:spcAft>
        <a:buChar char="»"/>
        <a:defRPr sz="1600">
          <a:solidFill>
            <a:schemeClr val="tx1"/>
          </a:solidFill>
          <a:latin typeface="+mn-lt"/>
          <a:ea typeface="ＭＳ Ｐゴシック" charset="-128"/>
        </a:defRPr>
      </a:lvl6pPr>
      <a:lvl7pPr marL="2971800" indent="-228600" algn="l" rtl="0" fontAlgn="base">
        <a:spcBef>
          <a:spcPct val="20000"/>
        </a:spcBef>
        <a:spcAft>
          <a:spcPct val="0"/>
        </a:spcAft>
        <a:buChar char="»"/>
        <a:defRPr sz="1600">
          <a:solidFill>
            <a:schemeClr val="tx1"/>
          </a:solidFill>
          <a:latin typeface="+mn-lt"/>
          <a:ea typeface="ＭＳ Ｐゴシック" charset="-128"/>
        </a:defRPr>
      </a:lvl7pPr>
      <a:lvl8pPr marL="3429000" indent="-228600" algn="l" rtl="0" fontAlgn="base">
        <a:spcBef>
          <a:spcPct val="20000"/>
        </a:spcBef>
        <a:spcAft>
          <a:spcPct val="0"/>
        </a:spcAft>
        <a:buChar char="»"/>
        <a:defRPr sz="1600">
          <a:solidFill>
            <a:schemeClr val="tx1"/>
          </a:solidFill>
          <a:latin typeface="+mn-lt"/>
          <a:ea typeface="ＭＳ Ｐゴシック" charset="-128"/>
        </a:defRPr>
      </a:lvl8pPr>
      <a:lvl9pPr marL="3886200" indent="-228600" algn="l" rtl="0" fontAlgn="base">
        <a:spcBef>
          <a:spcPct val="20000"/>
        </a:spcBef>
        <a:spcAft>
          <a:spcPct val="0"/>
        </a:spcAft>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Microsoft_Word_97_-_2004_Document1.doc"/><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Microsoft_Word_97_-_2004_Document9.doc"/><Relationship Id="rId5" Type="http://schemas.openxmlformats.org/officeDocument/2006/relationships/image" Target="../media/image20.jpeg"/><Relationship Id="rId1" Type="http://schemas.openxmlformats.org/officeDocument/2006/relationships/vmlDrawing" Target="../drawings/vmlDrawing9.vml"/><Relationship Id="rId2"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21.jpeg"/><Relationship Id="rId5" Type="http://schemas.openxmlformats.org/officeDocument/2006/relationships/oleObject" Target="../embeddings/Microsoft_Word_97_-_2004_Document10.doc"/><Relationship Id="rId6" Type="http://schemas.openxmlformats.org/officeDocument/2006/relationships/image" Target="../media/image22.jpeg"/><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Microsoft_Word_97_-_2004_Document11.doc"/><Relationship Id="rId1" Type="http://schemas.openxmlformats.org/officeDocument/2006/relationships/vmlDrawing" Target="../drawings/vmlDrawing11.vml"/><Relationship Id="rId2"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23.jpeg"/><Relationship Id="rId5" Type="http://schemas.openxmlformats.org/officeDocument/2006/relationships/oleObject" Target="../embeddings/Microsoft_Word_97_-_2004_Document12.doc"/><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oleObject" Target="../embeddings/Microsoft_Word_97_-_2004_Document13.doc"/><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oleObject" Target="../embeddings/Microsoft_Word_97_-_2004_Document14.doc"/><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Microsoft_Word_97_-_2004_Document2.doc"/><Relationship Id="rId5" Type="http://schemas.openxmlformats.org/officeDocument/2006/relationships/image" Target="../media/image3.jpeg"/><Relationship Id="rId6" Type="http://schemas.openxmlformats.org/officeDocument/2006/relationships/image" Target="../media/image4.jpe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Microsoft_Word_97_-_2004_Document3.doc"/><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Microsoft_Word_97_-_2004_Document4.doc"/><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Microsoft_Word_97_-_2004_Document5.doc"/><Relationship Id="rId5" Type="http://schemas.openxmlformats.org/officeDocument/2006/relationships/oleObject" Target="Macintosh%20HD:Users:PierluigiBruzzone:Desktop:BruzzoneJune12:IOSULTANcontract:Procedures:Sampleassprocedure.doc!OLE_LINK3" TargetMode="External"/><Relationship Id="rId6" Type="http://schemas.openxmlformats.org/officeDocument/2006/relationships/oleObject" Target="Macintosh%20HD:Users:PierluigiBruzzone:Desktop:BruzzoneJune12:IOSULTANcontract:Procedures:Sampleassprocedure.doc!OLE_LINK7" TargetMode="External"/><Relationship Id="rId7" Type="http://schemas.openxmlformats.org/officeDocument/2006/relationships/oleObject" Target="Macintosh%20HD:Users:PierluigiBruzzone:Desktop:BruzzoneJune12:IOSULTANcontract:Procedures:Sampleassprocedure.doc!OLE_LINK8" TargetMode="External"/><Relationship Id="rId8" Type="http://schemas.openxmlformats.org/officeDocument/2006/relationships/oleObject" Target="Macintosh%20HD:Users:PierluigiBruzzone:Desktop:BruzzoneJune12:IOSULTANcontract:Procedures:Sampleassprocedure.doc!OLE_LINK9" TargetMode="External"/><Relationship Id="rId9" Type="http://schemas.openxmlformats.org/officeDocument/2006/relationships/oleObject" Target="Macintosh%20HD:Users:PierluigiBruzzone:Desktop:BruzzoneJune12:IOSULTANcontract:Procedures:Sampleassprocedure.doc!OLE_LINK10" TargetMode="External"/><Relationship Id="rId10" Type="http://schemas.openxmlformats.org/officeDocument/2006/relationships/oleObject" Target="Macintosh%20HD:Users:PierluigiBruzzone:Desktop:BruzzoneJune12:IOSULTANcontract:Procedures:Sampleassprocedure.doc!OLE_LINK13" TargetMode="External"/><Relationship Id="rId11" Type="http://schemas.openxmlformats.org/officeDocument/2006/relationships/image" Target="../media/image17.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Microsoft_Word_97_-_2004_Document6.doc"/><Relationship Id="rId1" Type="http://schemas.openxmlformats.org/officeDocument/2006/relationships/vmlDrawing" Target="../drawings/vmlDrawing6.vml"/><Relationship Id="rId2"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Microsoft_Word_97_-_2004_Document7.doc"/><Relationship Id="rId5" Type="http://schemas.openxmlformats.org/officeDocument/2006/relationships/image" Target="../media/image18.png"/><Relationship Id="rId6" Type="http://schemas.openxmlformats.org/officeDocument/2006/relationships/image" Target="../media/image19.jpeg"/><Relationship Id="rId1" Type="http://schemas.openxmlformats.org/officeDocument/2006/relationships/vmlDrawing" Target="../drawings/vmlDrawing7.vml"/><Relationship Id="rId2"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Microsoft_Word_97_-_2004_Document8.doc"/><Relationship Id="rId1" Type="http://schemas.openxmlformats.org/officeDocument/2006/relationships/vmlDrawing" Target="../drawings/vmlDrawing8.vml"/><Relationship Id="rId2"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5362" name="Object 2"/>
          <p:cNvGraphicFramePr>
            <a:graphicFrameLocks noGrp="1" noChangeAspect="1"/>
          </p:cNvGraphicFramePr>
          <p:nvPr/>
        </p:nvGraphicFramePr>
        <p:xfrm>
          <a:off x="152400" y="152400"/>
          <a:ext cx="838200" cy="827088"/>
        </p:xfrm>
        <a:graphic>
          <a:graphicData uri="http://schemas.openxmlformats.org/presentationml/2006/ole">
            <p:oleObj spid="_x0000_s15362" name="Document" r:id="rId4" imgW="883920" imgH="871728" progId="Word.Document.8">
              <p:embed/>
            </p:oleObj>
          </a:graphicData>
        </a:graphic>
      </p:graphicFrame>
      <p:sp>
        <p:nvSpPr>
          <p:cNvPr id="15363" name="Rectangle 5"/>
          <p:cNvSpPr>
            <a:spLocks noGrp="1" noChangeArrowheads="1"/>
          </p:cNvSpPr>
          <p:nvPr>
            <p:ph type="ctrTitle"/>
          </p:nvPr>
        </p:nvSpPr>
        <p:spPr>
          <a:xfrm>
            <a:off x="685800" y="1219200"/>
            <a:ext cx="7772400" cy="1143000"/>
          </a:xfrm>
        </p:spPr>
        <p:txBody>
          <a:bodyPr/>
          <a:lstStyle/>
          <a:p>
            <a:pPr eaLnBrk="1" hangingPunct="1"/>
            <a:r>
              <a:rPr lang="en-US" sz="2800" b="1" dirty="0"/>
              <a:t>Test Results of ITER Conductors </a:t>
            </a:r>
            <a:br>
              <a:rPr lang="en-US" sz="2800" b="1" dirty="0"/>
            </a:br>
            <a:r>
              <a:rPr lang="en-US" sz="2800" b="1" dirty="0"/>
              <a:t>in the SULTAN Facility</a:t>
            </a:r>
          </a:p>
        </p:txBody>
      </p:sp>
      <p:sp>
        <p:nvSpPr>
          <p:cNvPr id="15364" name="Rectangle 7"/>
          <p:cNvSpPr>
            <a:spLocks noGrp="1" noChangeArrowheads="1"/>
          </p:cNvSpPr>
          <p:nvPr>
            <p:ph type="subTitle" idx="1"/>
          </p:nvPr>
        </p:nvSpPr>
        <p:spPr>
          <a:xfrm>
            <a:off x="685800" y="2667000"/>
            <a:ext cx="7772400" cy="3200400"/>
          </a:xfrm>
        </p:spPr>
        <p:txBody>
          <a:bodyPr/>
          <a:lstStyle/>
          <a:p>
            <a:pPr eaLnBrk="1" hangingPunct="1"/>
            <a:r>
              <a:rPr lang="fr-FR" u="sng" baseline="30000" dirty="0" smtClean="0"/>
              <a:t>1</a:t>
            </a:r>
            <a:r>
              <a:rPr lang="fr-FR" u="sng" dirty="0" smtClean="0"/>
              <a:t>P. Bruzzone</a:t>
            </a:r>
            <a:r>
              <a:rPr lang="fr-FR" dirty="0" smtClean="0"/>
              <a:t>, </a:t>
            </a:r>
            <a:r>
              <a:rPr lang="fr-FR" baseline="30000" dirty="0" smtClean="0"/>
              <a:t>1</a:t>
            </a:r>
            <a:r>
              <a:rPr lang="fr-FR" dirty="0" smtClean="0"/>
              <a:t>B. </a:t>
            </a:r>
            <a:r>
              <a:rPr lang="fr-FR" dirty="0" err="1" smtClean="0"/>
              <a:t>Stepanov</a:t>
            </a:r>
            <a:r>
              <a:rPr lang="fr-FR" dirty="0" smtClean="0"/>
              <a:t>, </a:t>
            </a:r>
            <a:r>
              <a:rPr lang="fr-FR" baseline="30000" dirty="0" smtClean="0"/>
              <a:t>1</a:t>
            </a:r>
            <a:r>
              <a:rPr lang="fr-FR" dirty="0" smtClean="0"/>
              <a:t>R. </a:t>
            </a:r>
            <a:r>
              <a:rPr lang="fr-FR" dirty="0" err="1" smtClean="0"/>
              <a:t>Wesche</a:t>
            </a:r>
            <a:r>
              <a:rPr lang="fr-FR" dirty="0" smtClean="0"/>
              <a:t>, </a:t>
            </a:r>
            <a:r>
              <a:rPr lang="fr-FR" baseline="30000" dirty="0" smtClean="0"/>
              <a:t>2</a:t>
            </a:r>
            <a:r>
              <a:rPr lang="fr-FR" dirty="0" smtClean="0"/>
              <a:t>N. Mitchell, </a:t>
            </a:r>
            <a:r>
              <a:rPr lang="fr-FR" baseline="30000" dirty="0" smtClean="0"/>
              <a:t>2</a:t>
            </a:r>
            <a:r>
              <a:rPr lang="fr-FR" dirty="0" smtClean="0"/>
              <a:t>A. </a:t>
            </a:r>
            <a:r>
              <a:rPr lang="fr-FR" dirty="0" err="1" smtClean="0"/>
              <a:t>Devred</a:t>
            </a:r>
            <a:r>
              <a:rPr lang="fr-FR" dirty="0" smtClean="0"/>
              <a:t>, </a:t>
            </a:r>
          </a:p>
          <a:p>
            <a:pPr eaLnBrk="1" hangingPunct="1"/>
            <a:r>
              <a:rPr lang="fr-FR" baseline="30000" dirty="0" smtClean="0"/>
              <a:t>3</a:t>
            </a:r>
            <a:r>
              <a:rPr lang="fr-FR" dirty="0" smtClean="0"/>
              <a:t>Y. </a:t>
            </a:r>
            <a:r>
              <a:rPr lang="fr-FR" dirty="0" err="1" smtClean="0"/>
              <a:t>Nunoya</a:t>
            </a:r>
            <a:r>
              <a:rPr lang="fr-FR" dirty="0" smtClean="0"/>
              <a:t>, </a:t>
            </a:r>
            <a:r>
              <a:rPr lang="fr-FR" baseline="30000" dirty="0" smtClean="0"/>
              <a:t>4</a:t>
            </a:r>
            <a:r>
              <a:rPr lang="fr-FR" dirty="0" smtClean="0"/>
              <a:t>V. </a:t>
            </a:r>
            <a:r>
              <a:rPr lang="fr-FR" dirty="0" err="1" smtClean="0"/>
              <a:t>Tronza</a:t>
            </a:r>
            <a:r>
              <a:rPr lang="fr-FR" dirty="0" smtClean="0"/>
              <a:t>, </a:t>
            </a:r>
            <a:r>
              <a:rPr lang="fr-FR" baseline="30000" dirty="0" smtClean="0"/>
              <a:t>5</a:t>
            </a:r>
            <a:r>
              <a:rPr lang="fr-FR" dirty="0" smtClean="0"/>
              <a:t>K. Kim, </a:t>
            </a:r>
            <a:r>
              <a:rPr lang="fr-FR" baseline="30000" dirty="0" smtClean="0"/>
              <a:t>6</a:t>
            </a:r>
            <a:r>
              <a:rPr lang="fr-FR" dirty="0" smtClean="0"/>
              <a:t>Th. </a:t>
            </a:r>
            <a:r>
              <a:rPr lang="fr-FR" dirty="0" err="1" smtClean="0"/>
              <a:t>Boutboul</a:t>
            </a:r>
            <a:r>
              <a:rPr lang="fr-FR" dirty="0" smtClean="0"/>
              <a:t>, </a:t>
            </a:r>
            <a:r>
              <a:rPr lang="fr-FR" baseline="30000" dirty="0" smtClean="0"/>
              <a:t>7</a:t>
            </a:r>
            <a:r>
              <a:rPr lang="fr-FR" dirty="0" smtClean="0"/>
              <a:t>N. </a:t>
            </a:r>
            <a:r>
              <a:rPr lang="fr-FR" dirty="0" err="1" smtClean="0"/>
              <a:t>Martovetsky</a:t>
            </a:r>
            <a:r>
              <a:rPr lang="fr-FR" dirty="0" smtClean="0"/>
              <a:t>, </a:t>
            </a:r>
            <a:r>
              <a:rPr lang="fr-FR" baseline="30000" dirty="0" smtClean="0"/>
              <a:t>8</a:t>
            </a:r>
            <a:r>
              <a:rPr lang="fr-FR" dirty="0" smtClean="0"/>
              <a:t>Wu </a:t>
            </a:r>
            <a:r>
              <a:rPr lang="fr-FR" dirty="0" err="1" smtClean="0"/>
              <a:t>Yu</a:t>
            </a:r>
            <a:endParaRPr lang="fr-FR" dirty="0" smtClean="0">
              <a:solidFill>
                <a:schemeClr val="tx1"/>
              </a:solidFill>
            </a:endParaRPr>
          </a:p>
          <a:p>
            <a:pPr eaLnBrk="1" hangingPunct="1"/>
            <a:endParaRPr lang="fr-FR" dirty="0" smtClean="0">
              <a:solidFill>
                <a:schemeClr val="tx1"/>
              </a:solidFill>
            </a:endParaRPr>
          </a:p>
          <a:p>
            <a:pPr eaLnBrk="1" hangingPunct="1"/>
            <a:endParaRPr lang="fr-FR" dirty="0" smtClean="0">
              <a:solidFill>
                <a:schemeClr val="tx1"/>
              </a:solidFill>
            </a:endParaRPr>
          </a:p>
          <a:p>
            <a:pPr eaLnBrk="1"/>
            <a:r>
              <a:rPr lang="en-US" sz="1200" baseline="30000" dirty="0" smtClean="0">
                <a:solidFill>
                  <a:srgbClr val="800000"/>
                </a:solidFill>
              </a:rPr>
              <a:t>1</a:t>
            </a:r>
            <a:r>
              <a:rPr lang="en-US" sz="1200" dirty="0" smtClean="0">
                <a:solidFill>
                  <a:srgbClr val="800000"/>
                </a:solidFill>
              </a:rPr>
              <a:t>Ecole </a:t>
            </a:r>
            <a:r>
              <a:rPr lang="en-US" sz="1200" dirty="0" err="1" smtClean="0">
                <a:solidFill>
                  <a:srgbClr val="800000"/>
                </a:solidFill>
              </a:rPr>
              <a:t>Polytechnique</a:t>
            </a:r>
            <a:r>
              <a:rPr lang="en-US" sz="1200" dirty="0" smtClean="0">
                <a:solidFill>
                  <a:srgbClr val="800000"/>
                </a:solidFill>
              </a:rPr>
              <a:t> </a:t>
            </a:r>
            <a:r>
              <a:rPr lang="en-US" sz="1200" dirty="0" err="1" smtClean="0">
                <a:solidFill>
                  <a:srgbClr val="800000"/>
                </a:solidFill>
              </a:rPr>
              <a:t>Fédérale</a:t>
            </a:r>
            <a:r>
              <a:rPr lang="en-US" sz="1200" dirty="0" smtClean="0">
                <a:solidFill>
                  <a:srgbClr val="800000"/>
                </a:solidFill>
              </a:rPr>
              <a:t> de Lausanne (EPFL), Switzerland, </a:t>
            </a:r>
          </a:p>
          <a:p>
            <a:pPr eaLnBrk="1"/>
            <a:r>
              <a:rPr lang="en-US" sz="1200" baseline="30000" dirty="0" smtClean="0">
                <a:solidFill>
                  <a:srgbClr val="800000"/>
                </a:solidFill>
              </a:rPr>
              <a:t>2</a:t>
            </a:r>
            <a:r>
              <a:rPr lang="en-US" sz="1200" dirty="0" smtClean="0">
                <a:solidFill>
                  <a:srgbClr val="800000"/>
                </a:solidFill>
              </a:rPr>
              <a:t>ITER Organization,</a:t>
            </a:r>
          </a:p>
          <a:p>
            <a:pPr eaLnBrk="1"/>
            <a:r>
              <a:rPr lang="en-US" sz="1200" dirty="0" smtClean="0">
                <a:solidFill>
                  <a:srgbClr val="800000"/>
                </a:solidFill>
              </a:rPr>
              <a:t> </a:t>
            </a:r>
            <a:r>
              <a:rPr lang="en-US" sz="1200" baseline="30000" dirty="0" smtClean="0">
                <a:solidFill>
                  <a:srgbClr val="800000"/>
                </a:solidFill>
              </a:rPr>
              <a:t>3</a:t>
            </a:r>
            <a:r>
              <a:rPr lang="en-US" sz="1200" dirty="0" smtClean="0">
                <a:solidFill>
                  <a:srgbClr val="800000"/>
                </a:solidFill>
              </a:rPr>
              <a:t>Japan Atomic Energy Agency (JAEA), Japan,</a:t>
            </a:r>
          </a:p>
          <a:p>
            <a:pPr eaLnBrk="1"/>
            <a:r>
              <a:rPr lang="en-US" sz="1200" dirty="0" smtClean="0">
                <a:solidFill>
                  <a:srgbClr val="800000"/>
                </a:solidFill>
              </a:rPr>
              <a:t> </a:t>
            </a:r>
            <a:r>
              <a:rPr lang="en-US" sz="1200" baseline="30000" dirty="0" smtClean="0">
                <a:solidFill>
                  <a:srgbClr val="800000"/>
                </a:solidFill>
              </a:rPr>
              <a:t>4</a:t>
            </a:r>
            <a:r>
              <a:rPr lang="en-US" sz="1200" dirty="0" smtClean="0">
                <a:solidFill>
                  <a:srgbClr val="800000"/>
                </a:solidFill>
              </a:rPr>
              <a:t>ITER Centre, Moscow, Russia,</a:t>
            </a:r>
          </a:p>
          <a:p>
            <a:pPr eaLnBrk="1"/>
            <a:r>
              <a:rPr lang="en-US" sz="1200" dirty="0" smtClean="0">
                <a:solidFill>
                  <a:srgbClr val="800000"/>
                </a:solidFill>
              </a:rPr>
              <a:t> </a:t>
            </a:r>
            <a:r>
              <a:rPr lang="en-US" sz="1200" baseline="30000" dirty="0" smtClean="0">
                <a:solidFill>
                  <a:srgbClr val="800000"/>
                </a:solidFill>
              </a:rPr>
              <a:t>5</a:t>
            </a:r>
            <a:r>
              <a:rPr lang="en-US" sz="1200" dirty="0" smtClean="0">
                <a:solidFill>
                  <a:srgbClr val="800000"/>
                </a:solidFill>
              </a:rPr>
              <a:t>National Fusion Research Institute, Korea,</a:t>
            </a:r>
          </a:p>
          <a:p>
            <a:pPr eaLnBrk="1"/>
            <a:r>
              <a:rPr lang="en-US" sz="1200" dirty="0" smtClean="0">
                <a:solidFill>
                  <a:srgbClr val="800000"/>
                </a:solidFill>
              </a:rPr>
              <a:t> </a:t>
            </a:r>
            <a:r>
              <a:rPr lang="en-US" sz="1200" baseline="30000" dirty="0" smtClean="0">
                <a:solidFill>
                  <a:srgbClr val="800000"/>
                </a:solidFill>
              </a:rPr>
              <a:t>6</a:t>
            </a:r>
            <a:r>
              <a:rPr lang="en-US" sz="1200" dirty="0" smtClean="0">
                <a:solidFill>
                  <a:srgbClr val="800000"/>
                </a:solidFill>
              </a:rPr>
              <a:t>Fusion for Energy, Barcelona, Spain, </a:t>
            </a:r>
          </a:p>
          <a:p>
            <a:pPr eaLnBrk="1"/>
            <a:r>
              <a:rPr lang="en-US" sz="1200" baseline="30000" dirty="0" smtClean="0">
                <a:solidFill>
                  <a:srgbClr val="800000"/>
                </a:solidFill>
              </a:rPr>
              <a:t>7</a:t>
            </a:r>
            <a:r>
              <a:rPr lang="en-US" sz="1200" dirty="0" smtClean="0">
                <a:solidFill>
                  <a:srgbClr val="800000"/>
                </a:solidFill>
              </a:rPr>
              <a:t>Oak Ridge National Laboratory, USA, </a:t>
            </a:r>
          </a:p>
          <a:p>
            <a:pPr eaLnBrk="1"/>
            <a:r>
              <a:rPr lang="en-US" sz="1200" baseline="30000" dirty="0" smtClean="0">
                <a:solidFill>
                  <a:srgbClr val="800000"/>
                </a:solidFill>
              </a:rPr>
              <a:t>8</a:t>
            </a:r>
            <a:r>
              <a:rPr lang="en-US" sz="1200" dirty="0" smtClean="0">
                <a:solidFill>
                  <a:srgbClr val="800000"/>
                </a:solidFill>
              </a:rPr>
              <a:t>Institute of Plasma Physics, Chinese Academy of Sciences, </a:t>
            </a:r>
            <a:r>
              <a:rPr lang="en-US" sz="1200" dirty="0" err="1" smtClean="0">
                <a:solidFill>
                  <a:srgbClr val="800000"/>
                </a:solidFill>
              </a:rPr>
              <a:t>P.R.China</a:t>
            </a:r>
            <a:r>
              <a:rPr lang="en-US" sz="1200" dirty="0" smtClean="0">
                <a:solidFill>
                  <a:srgbClr val="800000"/>
                </a:solidFill>
              </a:rPr>
              <a:t> </a:t>
            </a:r>
            <a:endParaRPr lang="en-US" sz="1200" i="1" dirty="0" smtClean="0">
              <a:solidFill>
                <a:srgbClr val="800000"/>
              </a:solidFill>
            </a:endParaRPr>
          </a:p>
        </p:txBody>
      </p:sp>
      <p:sp>
        <p:nvSpPr>
          <p:cNvPr id="5" name="TextBox 4"/>
          <p:cNvSpPr txBox="1"/>
          <p:nvPr/>
        </p:nvSpPr>
        <p:spPr>
          <a:xfrm>
            <a:off x="703963" y="6172200"/>
            <a:ext cx="7736073" cy="297517"/>
          </a:xfrm>
          <a:prstGeom prst="rect">
            <a:avLst/>
          </a:prstGeom>
          <a:noFill/>
        </p:spPr>
        <p:txBody>
          <a:bodyPr wrap="none" rtlCol="0">
            <a:spAutoFit/>
          </a:bodyPr>
          <a:lstStyle/>
          <a:p>
            <a:r>
              <a:rPr lang="en-US" sz="2000" i="1" dirty="0" smtClean="0">
                <a:solidFill>
                  <a:srgbClr val="FF0000"/>
                </a:solidFill>
              </a:rPr>
              <a:t>The views and opinions expressed herein do not necessarily reflect those of the ITER </a:t>
            </a:r>
            <a:r>
              <a:rPr lang="en-US" sz="2000" i="1" dirty="0" smtClean="0">
                <a:solidFill>
                  <a:srgbClr val="FF0000"/>
                </a:solidFill>
              </a:rPr>
              <a:t>Organization</a:t>
            </a:r>
            <a:endParaRPr lang="en-US" sz="2000" dirty="0">
              <a:solidFill>
                <a:srgbClr val="FF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7" name="Slide Number Placeholder 4"/>
          <p:cNvSpPr>
            <a:spLocks noGrp="1"/>
          </p:cNvSpPr>
          <p:nvPr>
            <p:ph type="sldNum" sz="quarter" idx="11"/>
          </p:nvPr>
        </p:nvSpPr>
        <p:spPr>
          <a:noFill/>
        </p:spPr>
        <p:txBody>
          <a:bodyPr/>
          <a:lstStyle/>
          <a:p>
            <a:fld id="{F7374F0F-36D3-C848-ABA2-7F15D48A8880}" type="slidenum">
              <a:rPr lang="en-US" smtClean="0"/>
              <a:pPr/>
              <a:t>10</a:t>
            </a:fld>
            <a:r>
              <a:rPr lang="en-US" dirty="0" smtClean="0"/>
              <a:t>/</a:t>
            </a:r>
            <a:r>
              <a:rPr lang="en-US" dirty="0" smtClean="0"/>
              <a:t>15</a:t>
            </a:r>
            <a:endParaRPr lang="en-US" dirty="0" smtClean="0"/>
          </a:p>
        </p:txBody>
      </p:sp>
      <p:graphicFrame>
        <p:nvGraphicFramePr>
          <p:cNvPr id="31746" name="Object 2"/>
          <p:cNvGraphicFramePr>
            <a:graphicFrameLocks noGrp="1" noChangeAspect="1"/>
          </p:cNvGraphicFramePr>
          <p:nvPr/>
        </p:nvGraphicFramePr>
        <p:xfrm>
          <a:off x="152400" y="152400"/>
          <a:ext cx="838200" cy="827088"/>
        </p:xfrm>
        <a:graphic>
          <a:graphicData uri="http://schemas.openxmlformats.org/presentationml/2006/ole">
            <p:oleObj spid="_x0000_s54274" name="Document" r:id="rId4" imgW="883920" imgH="871728" progId="Word.Document.8">
              <p:embed/>
            </p:oleObj>
          </a:graphicData>
        </a:graphic>
      </p:graphicFrame>
      <p:sp>
        <p:nvSpPr>
          <p:cNvPr id="6" name="Rectangle 3"/>
          <p:cNvSpPr txBox="1">
            <a:spLocks noChangeArrowheads="1"/>
          </p:cNvSpPr>
          <p:nvPr/>
        </p:nvSpPr>
        <p:spPr bwMode="auto">
          <a:xfrm>
            <a:off x="990600" y="228600"/>
            <a:ext cx="7162800" cy="914400"/>
          </a:xfrm>
          <a:prstGeom prst="rect">
            <a:avLst/>
          </a:prstGeom>
          <a:noFill/>
          <a:ln w="9525">
            <a:noFill/>
            <a:miter lim="800000"/>
            <a:headEnd/>
            <a:tailEnd/>
          </a:ln>
        </p:spPr>
        <p:txBody>
          <a:bodyPr anchor="ctr">
            <a:prstTxWarp prst="textNoShape">
              <a:avLst/>
            </a:prstTxWarp>
          </a:bodyPr>
          <a:lstStyle/>
          <a:p>
            <a:pPr algn="ctr" eaLnBrk="1" hangingPunct="1">
              <a:spcAft>
                <a:spcPts val="3600"/>
              </a:spcAft>
              <a:defRPr/>
            </a:pPr>
            <a:r>
              <a:rPr lang="en-US" sz="2200" kern="0" baseline="0" dirty="0" smtClean="0">
                <a:solidFill>
                  <a:srgbClr val="FF0000"/>
                </a:solidFill>
                <a:latin typeface="+mj-lt"/>
                <a:ea typeface="ＭＳ Ｐゴシック" charset="-128"/>
                <a:cs typeface="ＭＳ Ｐゴシック" charset="-128"/>
              </a:rPr>
              <a:t>Performance Degradation </a:t>
            </a:r>
            <a:r>
              <a:rPr lang="en-US" sz="2200" kern="0" baseline="0" dirty="0">
                <a:solidFill>
                  <a:srgbClr val="FF0000"/>
                </a:solidFill>
                <a:latin typeface="+mj-lt"/>
                <a:ea typeface="ＭＳ Ｐゴシック" charset="-128"/>
                <a:cs typeface="ＭＳ Ｐゴシック" charset="-128"/>
              </a:rPr>
              <a:t>of TF Conductor</a:t>
            </a:r>
            <a:r>
              <a:rPr lang="en-US" sz="2200" kern="0" baseline="0" dirty="0" smtClean="0">
                <a:solidFill>
                  <a:srgbClr val="FF0000"/>
                </a:solidFill>
                <a:latin typeface="+mj-lt"/>
                <a:ea typeface="ＭＳ Ｐゴシック" charset="-128"/>
                <a:cs typeface="ＭＳ Ｐゴシック" charset="-128"/>
              </a:rPr>
              <a:t> </a:t>
            </a:r>
            <a:br>
              <a:rPr lang="en-US" sz="2200" kern="0" baseline="0" dirty="0" smtClean="0">
                <a:solidFill>
                  <a:srgbClr val="FF0000"/>
                </a:solidFill>
                <a:latin typeface="+mj-lt"/>
                <a:ea typeface="ＭＳ Ｐゴシック" charset="-128"/>
                <a:cs typeface="ＭＳ Ｐゴシック" charset="-128"/>
              </a:rPr>
            </a:br>
            <a:r>
              <a:rPr lang="en-US" sz="1600" kern="0" baseline="0" dirty="0" smtClean="0">
                <a:solidFill>
                  <a:srgbClr val="0000FF"/>
                </a:solidFill>
                <a:latin typeface="+mj-lt"/>
                <a:ea typeface="ＭＳ Ｐゴシック" charset="-128"/>
                <a:cs typeface="ＭＳ Ｐゴシック" charset="-128"/>
              </a:rPr>
              <a:t>Selection of 13 TF conductors</a:t>
            </a:r>
            <a:endParaRPr lang="en-US" sz="1600" kern="0" baseline="0" dirty="0">
              <a:solidFill>
                <a:srgbClr val="0000FF"/>
              </a:solidFill>
              <a:latin typeface="+mj-lt"/>
              <a:ea typeface="ＭＳ Ｐゴシック" charset="-128"/>
              <a:cs typeface="ＭＳ Ｐゴシック" charset="-128"/>
            </a:endParaRPr>
          </a:p>
        </p:txBody>
      </p:sp>
      <p:sp>
        <p:nvSpPr>
          <p:cNvPr id="31889" name="TextBox 6"/>
          <p:cNvSpPr txBox="1">
            <a:spLocks noChangeArrowheads="1"/>
          </p:cNvSpPr>
          <p:nvPr/>
        </p:nvSpPr>
        <p:spPr bwMode="auto">
          <a:xfrm>
            <a:off x="533400" y="6324600"/>
            <a:ext cx="3429000" cy="369888"/>
          </a:xfrm>
          <a:prstGeom prst="rect">
            <a:avLst/>
          </a:prstGeom>
          <a:noFill/>
          <a:ln w="9525">
            <a:noFill/>
            <a:miter lim="800000"/>
            <a:headEnd/>
            <a:tailEnd/>
          </a:ln>
        </p:spPr>
        <p:txBody>
          <a:bodyPr wrap="square">
            <a:prstTxWarp prst="textNoShape">
              <a:avLst/>
            </a:prstTxWarp>
            <a:spAutoFit/>
          </a:bodyPr>
          <a:lstStyle/>
          <a:p>
            <a:r>
              <a:rPr lang="en-US" sz="1800" baseline="0" dirty="0"/>
              <a:t>*</a:t>
            </a:r>
            <a:r>
              <a:rPr lang="en-US" sz="1800" baseline="0" dirty="0" smtClean="0"/>
              <a:t> Extended number of cycles</a:t>
            </a:r>
            <a:endParaRPr lang="en-US" sz="1800" baseline="0" dirty="0"/>
          </a:p>
        </p:txBody>
      </p:sp>
      <p:pic>
        <p:nvPicPr>
          <p:cNvPr id="11" name="Picture 10" descr="TFbars.jpg"/>
          <p:cNvPicPr>
            <a:picLocks noChangeAspect="1"/>
          </p:cNvPicPr>
          <p:nvPr/>
        </p:nvPicPr>
        <p:blipFill>
          <a:blip r:embed="rId5"/>
          <a:srcRect l="5000" t="13281" r="8333" b="12133"/>
          <a:stretch>
            <a:fillRect/>
          </a:stretch>
        </p:blipFill>
        <p:spPr>
          <a:xfrm>
            <a:off x="335280" y="990600"/>
            <a:ext cx="8290560" cy="5181600"/>
          </a:xfrm>
          <a:prstGeom prst="rect">
            <a:avLst/>
          </a:prstGeom>
        </p:spPr>
      </p:pic>
      <p:sp>
        <p:nvSpPr>
          <p:cNvPr id="9" name="Oval 8"/>
          <p:cNvSpPr/>
          <p:nvPr/>
        </p:nvSpPr>
        <p:spPr bwMode="auto">
          <a:xfrm>
            <a:off x="6705600" y="2667000"/>
            <a:ext cx="1752600" cy="1447800"/>
          </a:xfrm>
          <a:prstGeom prst="ellipse">
            <a:avLst/>
          </a:prstGeom>
          <a:noFill/>
          <a:ln w="63500"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a:ln>
                <a:noFill/>
              </a:ln>
              <a:solidFill>
                <a:schemeClr val="tx1"/>
              </a:solidFill>
              <a:effectLst/>
              <a:latin typeface="Arial" charset="0"/>
            </a:endParaRPr>
          </a:p>
        </p:txBody>
      </p:sp>
      <p:sp>
        <p:nvSpPr>
          <p:cNvPr id="8" name="Oval 7"/>
          <p:cNvSpPr/>
          <p:nvPr/>
        </p:nvSpPr>
        <p:spPr bwMode="auto">
          <a:xfrm>
            <a:off x="5638800" y="1600200"/>
            <a:ext cx="1295400" cy="1295400"/>
          </a:xfrm>
          <a:prstGeom prst="ellipse">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a:ln>
                <a:noFill/>
              </a:ln>
              <a:solidFill>
                <a:schemeClr val="tx1"/>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5" name="Rectangle 3"/>
          <p:cNvSpPr>
            <a:spLocks noGrp="1" noChangeArrowheads="1"/>
          </p:cNvSpPr>
          <p:nvPr>
            <p:ph type="title"/>
          </p:nvPr>
        </p:nvSpPr>
        <p:spPr/>
        <p:txBody>
          <a:bodyPr/>
          <a:lstStyle/>
          <a:p>
            <a:pPr eaLnBrk="1" hangingPunct="1">
              <a:spcAft>
                <a:spcPts val="3600"/>
              </a:spcAft>
            </a:pPr>
            <a:r>
              <a:rPr lang="en-US" smtClean="0"/>
              <a:t>The TF performance degradation</a:t>
            </a:r>
            <a:endParaRPr lang="en-US" sz="1600" smtClean="0">
              <a:solidFill>
                <a:srgbClr val="0000FF"/>
              </a:solidFill>
            </a:endParaRPr>
          </a:p>
        </p:txBody>
      </p:sp>
      <p:pic>
        <p:nvPicPr>
          <p:cNvPr id="33796" name="Content Placeholder 8" descr="cycling1000.jpg"/>
          <p:cNvPicPr>
            <a:picLocks noGrp="1" noChangeAspect="1"/>
          </p:cNvPicPr>
          <p:nvPr>
            <p:ph idx="1"/>
          </p:nvPr>
        </p:nvPicPr>
        <p:blipFill>
          <a:blip r:embed="rId4"/>
          <a:srcRect l="4697" t="11475" r="5991" b="4918"/>
          <a:stretch>
            <a:fillRect/>
          </a:stretch>
        </p:blipFill>
        <p:spPr>
          <a:xfrm>
            <a:off x="1371600" y="1295400"/>
            <a:ext cx="6332538" cy="4679950"/>
          </a:xfrm>
        </p:spPr>
      </p:pic>
      <p:sp>
        <p:nvSpPr>
          <p:cNvPr id="33797" name="Slide Number Placeholder 4"/>
          <p:cNvSpPr>
            <a:spLocks noGrp="1"/>
          </p:cNvSpPr>
          <p:nvPr>
            <p:ph type="sldNum" sz="quarter" idx="11"/>
          </p:nvPr>
        </p:nvSpPr>
        <p:spPr>
          <a:noFill/>
        </p:spPr>
        <p:txBody>
          <a:bodyPr/>
          <a:lstStyle/>
          <a:p>
            <a:fld id="{CE3E2358-CEE0-8F4C-AD78-8DC5DE7861AB}" type="slidenum">
              <a:rPr lang="en-US" smtClean="0"/>
              <a:pPr/>
              <a:t>11</a:t>
            </a:fld>
            <a:r>
              <a:rPr lang="en-US" dirty="0" smtClean="0"/>
              <a:t>/</a:t>
            </a:r>
            <a:r>
              <a:rPr lang="en-US" dirty="0" smtClean="0"/>
              <a:t>15</a:t>
            </a:r>
            <a:endParaRPr lang="en-US" dirty="0" smtClean="0"/>
          </a:p>
        </p:txBody>
      </p:sp>
      <p:graphicFrame>
        <p:nvGraphicFramePr>
          <p:cNvPr id="33794" name="Object 2"/>
          <p:cNvGraphicFramePr>
            <a:graphicFrameLocks noGrp="1" noChangeAspect="1"/>
          </p:cNvGraphicFramePr>
          <p:nvPr/>
        </p:nvGraphicFramePr>
        <p:xfrm>
          <a:off x="152400" y="152400"/>
          <a:ext cx="838200" cy="827088"/>
        </p:xfrm>
        <a:graphic>
          <a:graphicData uri="http://schemas.openxmlformats.org/presentationml/2006/ole">
            <p:oleObj spid="_x0000_s33794" name="Document" r:id="rId5" imgW="883920" imgH="871728" progId="Word.Document.8">
              <p:embed/>
            </p:oleObj>
          </a:graphicData>
        </a:graphic>
      </p:graphicFrame>
      <p:pic>
        <p:nvPicPr>
          <p:cNvPr id="10" name="Picture 9" descr="cyclingTF7000.jpg"/>
          <p:cNvPicPr>
            <a:picLocks noChangeAspect="1"/>
          </p:cNvPicPr>
          <p:nvPr/>
        </p:nvPicPr>
        <p:blipFill>
          <a:blip r:embed="rId6"/>
          <a:srcRect l="4379" t="12222" r="7889" b="5556"/>
          <a:stretch>
            <a:fillRect/>
          </a:stretch>
        </p:blipFill>
        <p:spPr bwMode="auto">
          <a:xfrm>
            <a:off x="838200" y="1143000"/>
            <a:ext cx="6810375" cy="5040313"/>
          </a:xfrm>
          <a:prstGeom prst="rect">
            <a:avLst/>
          </a:prstGeom>
          <a:noFill/>
          <a:ln w="9525">
            <a:noFill/>
            <a:miter lim="800000"/>
            <a:headEnd/>
            <a:tailEnd/>
          </a:ln>
        </p:spPr>
      </p:pic>
      <p:sp>
        <p:nvSpPr>
          <p:cNvPr id="33799" name="Date Placeholder 3"/>
          <p:cNvSpPr>
            <a:spLocks noGrp="1"/>
          </p:cNvSpPr>
          <p:nvPr>
            <p:ph type="dt" sz="quarter" idx="10"/>
          </p:nvPr>
        </p:nvSpPr>
        <p:spPr>
          <a:noFill/>
        </p:spPr>
        <p:txBody>
          <a:bodyPr/>
          <a:lstStyle/>
          <a:p>
            <a:r>
              <a:rPr lang="en-US" smtClean="0"/>
              <a:t>Pierluigi Bruzzone, Test Results of ITER Conductors in the SULTAN Facility, FEC2012, San Diego, October 2012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3" name="Slide Number Placeholder 4"/>
          <p:cNvSpPr>
            <a:spLocks noGrp="1"/>
          </p:cNvSpPr>
          <p:nvPr>
            <p:ph type="sldNum" sz="quarter" idx="11"/>
          </p:nvPr>
        </p:nvSpPr>
        <p:spPr>
          <a:noFill/>
        </p:spPr>
        <p:txBody>
          <a:bodyPr/>
          <a:lstStyle/>
          <a:p>
            <a:fld id="{14D7E7C1-A039-384E-9155-2595EB6C90E6}" type="slidenum">
              <a:rPr lang="en-US" smtClean="0"/>
              <a:pPr/>
              <a:t>12</a:t>
            </a:fld>
            <a:r>
              <a:rPr lang="en-US" dirty="0" smtClean="0"/>
              <a:t>/</a:t>
            </a:r>
            <a:r>
              <a:rPr lang="en-US" dirty="0" smtClean="0"/>
              <a:t>15</a:t>
            </a:r>
            <a:endParaRPr lang="en-US" dirty="0" smtClean="0"/>
          </a:p>
        </p:txBody>
      </p:sp>
      <p:graphicFrame>
        <p:nvGraphicFramePr>
          <p:cNvPr id="35842" name="Object 2"/>
          <p:cNvGraphicFramePr>
            <a:graphicFrameLocks noGrp="1" noChangeAspect="1"/>
          </p:cNvGraphicFramePr>
          <p:nvPr/>
        </p:nvGraphicFramePr>
        <p:xfrm>
          <a:off x="152400" y="152400"/>
          <a:ext cx="838200" cy="827088"/>
        </p:xfrm>
        <a:graphic>
          <a:graphicData uri="http://schemas.openxmlformats.org/presentationml/2006/ole">
            <p:oleObj spid="_x0000_s35842" name="Document" r:id="rId4" imgW="883920" imgH="871728" progId="Word.Document.8">
              <p:embed/>
            </p:oleObj>
          </a:graphicData>
        </a:graphic>
      </p:graphicFrame>
      <p:graphicFrame>
        <p:nvGraphicFramePr>
          <p:cNvPr id="112036" name="Group 420"/>
          <p:cNvGraphicFramePr>
            <a:graphicFrameLocks noGrp="1"/>
          </p:cNvGraphicFramePr>
          <p:nvPr>
            <p:ph type="tbl" idx="1"/>
          </p:nvPr>
        </p:nvGraphicFramePr>
        <p:xfrm>
          <a:off x="304800" y="1676400"/>
          <a:ext cx="8305800" cy="2453640"/>
        </p:xfrm>
        <a:graphic>
          <a:graphicData uri="http://schemas.openxmlformats.org/drawingml/2006/table">
            <a:tbl>
              <a:tblPr/>
              <a:tblGrid>
                <a:gridCol w="990600"/>
                <a:gridCol w="1676400"/>
                <a:gridCol w="1485900"/>
                <a:gridCol w="1254125"/>
                <a:gridCol w="1644650"/>
                <a:gridCol w="1254125"/>
              </a:tblGrid>
              <a:tr h="685800">
                <a:tc>
                  <a:txBody>
                    <a:bodyPr/>
                    <a:lstStyle/>
                    <a:p>
                      <a:pPr marL="0" marR="0" lvl="0" indent="0" algn="just" defTabSz="457200" rtl="0" eaLnBrk="1" fontAlgn="base" latinLnBrk="0" hangingPunct="0">
                        <a:lnSpc>
                          <a:spcPct val="100000"/>
                        </a:lnSpc>
                        <a:spcBef>
                          <a:spcPct val="0"/>
                        </a:spcBef>
                        <a:spcAft>
                          <a:spcPct val="0"/>
                        </a:spcAft>
                        <a:buClrTx/>
                        <a:buSzTx/>
                        <a:buFontTx/>
                        <a:buNone/>
                        <a:tabLst/>
                      </a:pPr>
                      <a:r>
                        <a:rPr kumimoji="0" lang="en-US" sz="1800" b="0" i="1" u="none" strike="noStrike" cap="none" normalizeH="0" baseline="0">
                          <a:ln>
                            <a:noFill/>
                          </a:ln>
                          <a:solidFill>
                            <a:schemeClr val="tx1"/>
                          </a:solidFill>
                          <a:effectLst/>
                          <a:latin typeface="Arial" charset="0"/>
                          <a:ea typeface="MS Mincho" charset="-128"/>
                          <a:cs typeface="MS Mincho" charset="-128"/>
                        </a:rPr>
                        <a:t>Sample</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800" b="0" i="1" u="none" strike="noStrike" cap="none" normalizeH="0" baseline="0">
                          <a:ln>
                            <a:noFill/>
                          </a:ln>
                          <a:solidFill>
                            <a:schemeClr val="tx1"/>
                          </a:solidFill>
                          <a:effectLst/>
                          <a:latin typeface="Arial" charset="0"/>
                          <a:ea typeface="MS Mincho" charset="-128"/>
                          <a:cs typeface="MS Mincho" charset="-128"/>
                        </a:rPr>
                        <a:t>Start test date</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800" b="0" i="1" u="none" strike="noStrike" cap="none" normalizeH="0" baseline="0">
                          <a:ln>
                            <a:noFill/>
                          </a:ln>
                          <a:solidFill>
                            <a:schemeClr val="tx1"/>
                          </a:solidFill>
                          <a:effectLst/>
                          <a:latin typeface="Arial" charset="0"/>
                          <a:ea typeface="MS Mincho" charset="-128"/>
                          <a:cs typeface="MS Mincho" charset="-128"/>
                        </a:rPr>
                        <a:t>Cable layout </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chemeClr val="tx1"/>
                          </a:solidFill>
                          <a:effectLst/>
                          <a:latin typeface="Arial" charset="0"/>
                          <a:ea typeface="Arial" charset="0"/>
                          <a:cs typeface="Arial" charset="0"/>
                        </a:rPr>
                        <a:t>Initial T</a:t>
                      </a:r>
                      <a:r>
                        <a:rPr kumimoji="0" lang="en-US" sz="1800" b="0" i="1" u="none" strike="noStrike" cap="none" normalizeH="0" baseline="-25000" smtClean="0">
                          <a:ln>
                            <a:noFill/>
                          </a:ln>
                          <a:solidFill>
                            <a:schemeClr val="tx1"/>
                          </a:solidFill>
                          <a:effectLst/>
                          <a:latin typeface="Arial" charset="0"/>
                          <a:ea typeface="Arial" charset="0"/>
                          <a:cs typeface="Arial" charset="0"/>
                        </a:rPr>
                        <a:t>cs</a:t>
                      </a:r>
                      <a:endParaRPr kumimoji="0" lang="en-US" sz="1800" b="0" i="1" u="none" strike="noStrike" cap="none" normalizeH="0" baseline="0" smtClean="0">
                        <a:ln>
                          <a:noFill/>
                        </a:ln>
                        <a:solidFill>
                          <a:schemeClr val="tx1"/>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chemeClr val="tx1"/>
                          </a:solidFill>
                          <a:effectLst/>
                          <a:latin typeface="Arial" charset="0"/>
                          <a:ea typeface="Arial" charset="0"/>
                          <a:cs typeface="Arial" charset="0"/>
                        </a:rPr>
                        <a:t> Load/thermal cycles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chemeClr val="tx1"/>
                          </a:solidFill>
                          <a:effectLst/>
                          <a:latin typeface="Arial" charset="0"/>
                          <a:ea typeface="Arial" charset="0"/>
                          <a:cs typeface="Arial" charset="0"/>
                        </a:rPr>
                        <a:t>Final T</a:t>
                      </a:r>
                      <a:r>
                        <a:rPr kumimoji="0" lang="en-US" sz="1800" b="0" i="1" u="none" strike="noStrike" cap="none" normalizeH="0" baseline="-25000" smtClean="0">
                          <a:ln>
                            <a:noFill/>
                          </a:ln>
                          <a:solidFill>
                            <a:schemeClr val="tx1"/>
                          </a:solidFill>
                          <a:effectLst/>
                          <a:latin typeface="Arial" charset="0"/>
                          <a:ea typeface="Arial" charset="0"/>
                          <a:cs typeface="Arial" charset="0"/>
                        </a:rPr>
                        <a:t>cs</a:t>
                      </a:r>
                      <a:endParaRPr kumimoji="0" lang="en-US" sz="1800" b="0" i="1" u="none" strike="noStrike" cap="none" normalizeH="0" baseline="0" smtClean="0">
                        <a:ln>
                          <a:noFill/>
                        </a:ln>
                        <a:solidFill>
                          <a:schemeClr val="tx1"/>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just" defTabSz="457200" rtl="0" eaLnBrk="1"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chemeClr val="tx1"/>
                          </a:solidFill>
                          <a:effectLst/>
                          <a:latin typeface="Arial" charset="0"/>
                          <a:ea typeface="MS Mincho" charset="-128"/>
                          <a:cs typeface="MS Mincho" charset="-128"/>
                        </a:rPr>
                        <a:t>1</a:t>
                      </a:r>
                      <a:r>
                        <a:rPr kumimoji="0" lang="en-US" sz="1800" b="0" i="0" u="none" strike="noStrike" cap="none" normalizeH="0" baseline="0" smtClean="0">
                          <a:ln>
                            <a:noFill/>
                          </a:ln>
                          <a:solidFill>
                            <a:schemeClr val="tx1"/>
                          </a:solidFill>
                          <a:effectLst/>
                          <a:latin typeface="Arial" charset="0"/>
                          <a:ea typeface="MS Mincho" charset="-128"/>
                          <a:cs typeface="MS Mincho" charset="-128"/>
                        </a:rPr>
                        <a:t>CSJA1</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MS Mincho" charset="-128"/>
                          <a:cs typeface="MS Mincho" charset="-128"/>
                        </a:rPr>
                        <a:t>October 2010</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MS Mincho" charset="-128"/>
                          <a:cs typeface="MS Mincho" charset="-128"/>
                        </a:rPr>
                        <a:t>DDD 2009</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MS Mincho" charset="-128"/>
                          <a:cs typeface="MS Mincho" charset="-128"/>
                        </a:rPr>
                        <a:t>5.94 / 6.04</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MS Mincho" charset="-128"/>
                          <a:cs typeface="MS Mincho" charset="-128"/>
                        </a:rPr>
                        <a:t>6000 / 1</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MS Mincho" charset="-128"/>
                          <a:cs typeface="MS Mincho" charset="-128"/>
                        </a:rPr>
                        <a:t>4.66 / 5.05</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r>
              <a:tr h="304800">
                <a:tc>
                  <a:txBody>
                    <a:bodyPr/>
                    <a:lstStyle/>
                    <a:p>
                      <a:pPr marL="0" marR="0" lvl="0" indent="0" algn="just" defTabSz="457200" rtl="0" eaLnBrk="1"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chemeClr val="tx1"/>
                          </a:solidFill>
                          <a:effectLst/>
                          <a:latin typeface="Arial" charset="0"/>
                          <a:ea typeface="MS Mincho" charset="-128"/>
                          <a:cs typeface="MS Mincho" charset="-128"/>
                        </a:rPr>
                        <a:t>2</a:t>
                      </a:r>
                      <a:r>
                        <a:rPr kumimoji="0" lang="en-US" sz="1800" b="0" i="0" u="none" strike="noStrike" cap="none" normalizeH="0" baseline="0" smtClean="0">
                          <a:ln>
                            <a:noFill/>
                          </a:ln>
                          <a:solidFill>
                            <a:schemeClr val="tx1"/>
                          </a:solidFill>
                          <a:effectLst/>
                          <a:latin typeface="Arial" charset="0"/>
                          <a:ea typeface="MS Mincho" charset="-128"/>
                          <a:cs typeface="MS Mincho" charset="-128"/>
                        </a:rPr>
                        <a:t>CSJA2</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MS Mincho" charset="-128"/>
                          <a:cs typeface="MS Mincho" charset="-128"/>
                        </a:rPr>
                        <a:t>June 2011</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MS Mincho" charset="-128"/>
                          <a:cs typeface="MS Mincho" charset="-128"/>
                        </a:rPr>
                        <a:t>DDD 2009</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MS Mincho" charset="-128"/>
                          <a:cs typeface="MS Mincho" charset="-128"/>
                        </a:rPr>
                        <a:t>7.16 / 6.78</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MS Mincho" charset="-128"/>
                          <a:cs typeface="MS Mincho" charset="-128"/>
                        </a:rPr>
                        <a:t>17050 / 4</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MS Mincho" charset="-128"/>
                          <a:cs typeface="MS Mincho" charset="-128"/>
                        </a:rPr>
                        <a:t>6.20 / 5.44</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r>
              <a:tr h="533400">
                <a:tc>
                  <a:txBody>
                    <a:bodyPr/>
                    <a:lstStyle/>
                    <a:p>
                      <a:pPr marL="0" marR="0" lvl="0" indent="0" algn="just" defTabSz="457200" rtl="0" eaLnBrk="1"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chemeClr val="tx1"/>
                          </a:solidFill>
                          <a:effectLst/>
                          <a:latin typeface="Arial" charset="0"/>
                          <a:ea typeface="MS Mincho" charset="-128"/>
                          <a:cs typeface="MS Mincho" charset="-128"/>
                        </a:rPr>
                        <a:t>3</a:t>
                      </a:r>
                      <a:r>
                        <a:rPr kumimoji="0" lang="en-US" sz="1800" b="0" i="0" u="none" strike="noStrike" cap="none" normalizeH="0" baseline="0" smtClean="0">
                          <a:ln>
                            <a:noFill/>
                          </a:ln>
                          <a:solidFill>
                            <a:schemeClr val="tx1"/>
                          </a:solidFill>
                          <a:effectLst/>
                          <a:latin typeface="Arial" charset="0"/>
                          <a:ea typeface="MS Mincho" charset="-128"/>
                          <a:cs typeface="MS Mincho" charset="-128"/>
                        </a:rPr>
                        <a:t>CSIO1</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MS Mincho" charset="-128"/>
                          <a:cs typeface="MS Mincho" charset="-128"/>
                        </a:rPr>
                        <a:t>January 2012</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MS Mincho" charset="-128"/>
                          <a:cs typeface="MS Mincho" charset="-128"/>
                        </a:rPr>
                        <a:t>3sc / </a:t>
                      </a:r>
                    </a:p>
                    <a:p>
                      <a:pPr marL="0" marR="0" lvl="0" indent="0" algn="ctr" defTabSz="457200" rtl="0" eaLnBrk="1"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MS Mincho" charset="-128"/>
                          <a:cs typeface="MS Mincho" charset="-128"/>
                        </a:rPr>
                        <a:t>2sc+1cu</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MS Mincho" charset="-128"/>
                          <a:cs typeface="MS Mincho" charset="-128"/>
                        </a:rPr>
                        <a:t>7.32 / 6.67</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MS Mincho" charset="-128"/>
                          <a:cs typeface="MS Mincho" charset="-128"/>
                        </a:rPr>
                        <a:t>11280 / 2</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MS Mincho" charset="-128"/>
                          <a:cs typeface="MS Mincho" charset="-128"/>
                        </a:rPr>
                        <a:t>6.99 / 6.25</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r>
              <a:tr h="609600">
                <a:tc>
                  <a:txBody>
                    <a:bodyPr/>
                    <a:lstStyle/>
                    <a:p>
                      <a:pPr marL="0" marR="0" lvl="0" indent="0" algn="just" defTabSz="457200" rtl="0" eaLnBrk="1"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chemeClr val="tx1"/>
                          </a:solidFill>
                          <a:effectLst/>
                          <a:latin typeface="Arial" charset="0"/>
                          <a:ea typeface="MS Mincho" charset="-128"/>
                          <a:cs typeface="MS Mincho" charset="-128"/>
                        </a:rPr>
                        <a:t>4</a:t>
                      </a:r>
                      <a:r>
                        <a:rPr kumimoji="0" lang="en-US" sz="1800" b="0" i="0" u="none" strike="noStrike" cap="none" normalizeH="0" baseline="0" smtClean="0">
                          <a:ln>
                            <a:noFill/>
                          </a:ln>
                          <a:solidFill>
                            <a:schemeClr val="tx1"/>
                          </a:solidFill>
                          <a:effectLst/>
                          <a:latin typeface="Arial" charset="0"/>
                          <a:ea typeface="MS Mincho" charset="-128"/>
                          <a:cs typeface="MS Mincho" charset="-128"/>
                        </a:rPr>
                        <a:t>CSIO2</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MS Mincho" charset="-128"/>
                          <a:cs typeface="MS Mincho" charset="-128"/>
                        </a:rPr>
                        <a:t>March 2012</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MS Mincho" charset="-128"/>
                          <a:cs typeface="MS Mincho" charset="-128"/>
                        </a:rPr>
                        <a:t>Short / Long pitch</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MS Mincho" charset="-128"/>
                          <a:cs typeface="MS Mincho" charset="-128"/>
                        </a:rPr>
                        <a:t>6.95 6.99</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MS Mincho" charset="-128"/>
                          <a:cs typeface="MS Mincho" charset="-128"/>
                        </a:rPr>
                        <a:t>6150 / 2</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MS Mincho" charset="-128"/>
                          <a:cs typeface="MS Mincho" charset="-128"/>
                        </a:rPr>
                        <a:t>7.14 / 6.70</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r>
            </a:tbl>
          </a:graphicData>
        </a:graphic>
      </p:graphicFrame>
      <p:sp>
        <p:nvSpPr>
          <p:cNvPr id="35888" name="Rectangle 3"/>
          <p:cNvSpPr>
            <a:spLocks noGrp="1" noChangeArrowheads="1"/>
          </p:cNvSpPr>
          <p:nvPr>
            <p:ph type="title"/>
          </p:nvPr>
        </p:nvSpPr>
        <p:spPr>
          <a:xfrm>
            <a:off x="914400" y="381000"/>
            <a:ext cx="7162800" cy="1143000"/>
          </a:xfrm>
        </p:spPr>
        <p:txBody>
          <a:bodyPr/>
          <a:lstStyle/>
          <a:p>
            <a:pPr eaLnBrk="1" hangingPunct="1">
              <a:spcAft>
                <a:spcPts val="5400"/>
              </a:spcAft>
            </a:pPr>
            <a:r>
              <a:rPr lang="en-US" smtClean="0"/>
              <a:t>The CS Conductor Results</a:t>
            </a:r>
            <a:br>
              <a:rPr lang="en-US" smtClean="0"/>
            </a:br>
            <a:r>
              <a:rPr lang="en-US" smtClean="0"/>
              <a:t/>
            </a:r>
            <a:br>
              <a:rPr lang="en-US" smtClean="0"/>
            </a:br>
            <a:r>
              <a:rPr lang="en-US" sz="2000" smtClean="0">
                <a:solidFill>
                  <a:srgbClr val="0000FF"/>
                </a:solidFill>
              </a:rPr>
              <a:t>T</a:t>
            </a:r>
            <a:r>
              <a:rPr lang="en-US" sz="2000" baseline="-25000" smtClean="0">
                <a:solidFill>
                  <a:srgbClr val="0000FF"/>
                </a:solidFill>
              </a:rPr>
              <a:t>cs</a:t>
            </a:r>
            <a:r>
              <a:rPr lang="en-US" sz="2000" smtClean="0">
                <a:solidFill>
                  <a:srgbClr val="0000FF"/>
                </a:solidFill>
              </a:rPr>
              <a:t> test at 45.1 kA / 10.85 T</a:t>
            </a:r>
          </a:p>
        </p:txBody>
      </p:sp>
      <p:sp>
        <p:nvSpPr>
          <p:cNvPr id="9" name="TextBox 8"/>
          <p:cNvSpPr txBox="1">
            <a:spLocks noChangeArrowheads="1"/>
          </p:cNvSpPr>
          <p:nvPr/>
        </p:nvSpPr>
        <p:spPr bwMode="auto">
          <a:xfrm>
            <a:off x="381000" y="4495800"/>
            <a:ext cx="8572500" cy="1384300"/>
          </a:xfrm>
          <a:prstGeom prst="rect">
            <a:avLst/>
          </a:prstGeom>
          <a:noFill/>
          <a:ln w="9525">
            <a:solidFill>
              <a:srgbClr val="FF0000"/>
            </a:solidFill>
            <a:miter lim="800000"/>
            <a:headEnd/>
            <a:tailEnd/>
          </a:ln>
        </p:spPr>
        <p:txBody>
          <a:bodyPr>
            <a:prstTxWarp prst="textNoShape">
              <a:avLst/>
            </a:prstTxWarp>
            <a:spAutoFit/>
          </a:bodyPr>
          <a:lstStyle/>
          <a:p>
            <a:r>
              <a:rPr lang="en-US" sz="1800" baseline="30000" dirty="0"/>
              <a:t>1</a:t>
            </a:r>
            <a:r>
              <a:rPr lang="en-US" sz="1800" baseline="0" dirty="0"/>
              <a:t> Layout DDD2009, sample assembled in Japan, possible slippage of cable/jacket</a:t>
            </a:r>
          </a:p>
          <a:p>
            <a:r>
              <a:rPr lang="en-US" sz="1800" baseline="30000" dirty="0"/>
              <a:t>2 </a:t>
            </a:r>
            <a:r>
              <a:rPr lang="en-US" sz="1800" baseline="0" dirty="0"/>
              <a:t>Layout DDD2009, excellent initial </a:t>
            </a:r>
            <a:r>
              <a:rPr lang="en-US" sz="1800" baseline="0" dirty="0" err="1"/>
              <a:t>T</a:t>
            </a:r>
            <a:r>
              <a:rPr lang="en-US" sz="1800" dirty="0" err="1"/>
              <a:t>cs</a:t>
            </a:r>
            <a:r>
              <a:rPr lang="en-US" sz="1800" baseline="0" dirty="0"/>
              <a:t>, degradation rate similar to TF samples</a:t>
            </a:r>
          </a:p>
          <a:p>
            <a:r>
              <a:rPr lang="en-US" sz="1800" baseline="30000" dirty="0"/>
              <a:t>3</a:t>
            </a:r>
            <a:r>
              <a:rPr lang="en-US" sz="1800" baseline="0" dirty="0"/>
              <a:t> DDD2009 (2sc+1) vs. Model coil (3sc): almost same degradation rate</a:t>
            </a:r>
            <a:endParaRPr lang="en-US" sz="1800" baseline="30000" dirty="0"/>
          </a:p>
          <a:p>
            <a:r>
              <a:rPr lang="en-US" sz="1800" baseline="30000" dirty="0"/>
              <a:t>4</a:t>
            </a:r>
            <a:r>
              <a:rPr lang="en-US" sz="1800" baseline="0" dirty="0"/>
              <a:t> Long vs. very short</a:t>
            </a:r>
            <a:r>
              <a:rPr lang="en-US" sz="1800" baseline="0" dirty="0" smtClean="0"/>
              <a:t> cable pitch in triplet: </a:t>
            </a:r>
            <a:r>
              <a:rPr lang="en-US" sz="1800" baseline="0" dirty="0"/>
              <a:t>short pitch</a:t>
            </a:r>
            <a:r>
              <a:rPr lang="en-US" sz="1800" baseline="0" dirty="0" smtClean="0"/>
              <a:t> has </a:t>
            </a:r>
            <a:r>
              <a:rPr lang="en-US" sz="1800" baseline="0" dirty="0"/>
              <a:t>very</a:t>
            </a:r>
            <a:r>
              <a:rPr lang="en-US" sz="1800" baseline="0" dirty="0" smtClean="0"/>
              <a:t> stable performance</a:t>
            </a:r>
            <a:endParaRPr lang="en-US" sz="1800" baseline="30000" dirty="0" smtClean="0"/>
          </a:p>
          <a:p>
            <a:endParaRPr lang="en-US" sz="1800" baseline="30000" dirty="0"/>
          </a:p>
        </p:txBody>
      </p:sp>
      <p:sp>
        <p:nvSpPr>
          <p:cNvPr id="35890" name="Date Placeholder 3"/>
          <p:cNvSpPr>
            <a:spLocks noGrp="1"/>
          </p:cNvSpPr>
          <p:nvPr>
            <p:ph type="dt" sz="quarter" idx="10"/>
          </p:nvPr>
        </p:nvSpPr>
        <p:spPr>
          <a:xfrm>
            <a:off x="2057400" y="6477000"/>
            <a:ext cx="6248400" cy="228600"/>
          </a:xfrm>
          <a:noFill/>
        </p:spPr>
        <p:txBody>
          <a:bodyPr/>
          <a:lstStyle/>
          <a:p>
            <a:r>
              <a:rPr lang="en-US" smtClean="0"/>
              <a:t>Pierluigi Bruzzone, Test Results of ITER Conductors in the SULTAN Facility, FEC2012, San Diego, October 2012</a:t>
            </a:r>
          </a:p>
        </p:txBody>
      </p:sp>
      <p:sp>
        <p:nvSpPr>
          <p:cNvPr id="8" name="Oval 7"/>
          <p:cNvSpPr/>
          <p:nvPr/>
        </p:nvSpPr>
        <p:spPr bwMode="auto">
          <a:xfrm>
            <a:off x="4495800" y="3505200"/>
            <a:ext cx="609600" cy="324000"/>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a:ln>
                <a:noFill/>
              </a:ln>
              <a:solidFill>
                <a:schemeClr val="tx1"/>
              </a:solidFill>
              <a:effectLst/>
              <a:latin typeface="Arial" charset="0"/>
            </a:endParaRPr>
          </a:p>
        </p:txBody>
      </p:sp>
      <p:sp>
        <p:nvSpPr>
          <p:cNvPr id="10" name="Oval 9"/>
          <p:cNvSpPr/>
          <p:nvPr/>
        </p:nvSpPr>
        <p:spPr bwMode="auto">
          <a:xfrm>
            <a:off x="7391400" y="3505200"/>
            <a:ext cx="609600" cy="324000"/>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a:ln>
                <a:noFill/>
              </a:ln>
              <a:solidFill>
                <a:schemeClr val="tx1"/>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1" name="Rectangle 3"/>
          <p:cNvSpPr>
            <a:spLocks noGrp="1" noChangeArrowheads="1"/>
          </p:cNvSpPr>
          <p:nvPr>
            <p:ph type="title"/>
          </p:nvPr>
        </p:nvSpPr>
        <p:spPr/>
        <p:txBody>
          <a:bodyPr/>
          <a:lstStyle/>
          <a:p>
            <a:pPr eaLnBrk="1" hangingPunct="1">
              <a:spcAft>
                <a:spcPts val="5400"/>
              </a:spcAft>
            </a:pPr>
            <a:r>
              <a:rPr lang="en-US" smtClean="0"/>
              <a:t>The CS Conductor Results</a:t>
            </a:r>
            <a:endParaRPr lang="en-US" sz="2000" smtClean="0">
              <a:solidFill>
                <a:srgbClr val="0000FF"/>
              </a:solidFill>
            </a:endParaRPr>
          </a:p>
        </p:txBody>
      </p:sp>
      <p:pic>
        <p:nvPicPr>
          <p:cNvPr id="37892" name="Content Placeholder 11" descr="CScycling.jpg"/>
          <p:cNvPicPr>
            <a:picLocks noGrp="1" noChangeAspect="1"/>
          </p:cNvPicPr>
          <p:nvPr>
            <p:ph idx="1"/>
          </p:nvPr>
        </p:nvPicPr>
        <p:blipFill>
          <a:blip r:embed="rId4"/>
          <a:srcRect l="4672" t="11475" r="7262" b="6557"/>
          <a:stretch>
            <a:fillRect/>
          </a:stretch>
        </p:blipFill>
        <p:spPr>
          <a:xfrm>
            <a:off x="762000" y="914400"/>
            <a:ext cx="7294563" cy="5364163"/>
          </a:xfrm>
        </p:spPr>
      </p:pic>
      <p:sp>
        <p:nvSpPr>
          <p:cNvPr id="37893" name="Date Placeholder 3"/>
          <p:cNvSpPr>
            <a:spLocks noGrp="1"/>
          </p:cNvSpPr>
          <p:nvPr>
            <p:ph type="dt" sz="quarter" idx="10"/>
          </p:nvPr>
        </p:nvSpPr>
        <p:spPr>
          <a:noFill/>
        </p:spPr>
        <p:txBody>
          <a:bodyPr/>
          <a:lstStyle/>
          <a:p>
            <a:r>
              <a:rPr lang="en-US" smtClean="0"/>
              <a:t>Pierluigi Bruzzone, Test Results of ITER Conductors in the SULTAN Facility, FEC2012, San Diego, October 2012</a:t>
            </a:r>
          </a:p>
        </p:txBody>
      </p:sp>
      <p:sp>
        <p:nvSpPr>
          <p:cNvPr id="37894" name="Slide Number Placeholder 4"/>
          <p:cNvSpPr>
            <a:spLocks noGrp="1"/>
          </p:cNvSpPr>
          <p:nvPr>
            <p:ph type="sldNum" sz="quarter" idx="11"/>
          </p:nvPr>
        </p:nvSpPr>
        <p:spPr>
          <a:noFill/>
        </p:spPr>
        <p:txBody>
          <a:bodyPr/>
          <a:lstStyle/>
          <a:p>
            <a:fld id="{D51C7D4E-BC7B-504E-B838-25B822FDCBFD}" type="slidenum">
              <a:rPr lang="en-US" smtClean="0"/>
              <a:pPr/>
              <a:t>13</a:t>
            </a:fld>
            <a:r>
              <a:rPr lang="en-US" dirty="0" smtClean="0"/>
              <a:t>/</a:t>
            </a:r>
            <a:r>
              <a:rPr lang="en-US" dirty="0" smtClean="0"/>
              <a:t>15</a:t>
            </a:r>
            <a:endParaRPr lang="en-US" dirty="0" smtClean="0"/>
          </a:p>
        </p:txBody>
      </p:sp>
      <p:graphicFrame>
        <p:nvGraphicFramePr>
          <p:cNvPr id="37890" name="Object 2"/>
          <p:cNvGraphicFramePr>
            <a:graphicFrameLocks noGrp="1" noChangeAspect="1"/>
          </p:cNvGraphicFramePr>
          <p:nvPr/>
        </p:nvGraphicFramePr>
        <p:xfrm>
          <a:off x="152400" y="152400"/>
          <a:ext cx="838200" cy="827088"/>
        </p:xfrm>
        <a:graphic>
          <a:graphicData uri="http://schemas.openxmlformats.org/presentationml/2006/ole">
            <p:oleObj spid="_x0000_s37890" name="Document" r:id="rId5" imgW="883920" imgH="871728" progId="Word.Document.8">
              <p:embed/>
            </p:oleObj>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9" name="Slide Number Placeholder 4"/>
          <p:cNvSpPr>
            <a:spLocks noGrp="1"/>
          </p:cNvSpPr>
          <p:nvPr>
            <p:ph type="sldNum" sz="quarter" idx="11"/>
          </p:nvPr>
        </p:nvSpPr>
        <p:spPr>
          <a:noFill/>
        </p:spPr>
        <p:txBody>
          <a:bodyPr/>
          <a:lstStyle/>
          <a:p>
            <a:fld id="{1AEEB8FF-D2FB-CB43-8EA4-66003D0F1EBC}" type="slidenum">
              <a:rPr lang="en-US" smtClean="0"/>
              <a:pPr/>
              <a:t>14</a:t>
            </a:fld>
            <a:r>
              <a:rPr lang="en-US" dirty="0" smtClean="0"/>
              <a:t>/</a:t>
            </a:r>
            <a:r>
              <a:rPr lang="en-US" dirty="0" smtClean="0"/>
              <a:t>15</a:t>
            </a:r>
            <a:endParaRPr lang="en-US" dirty="0" smtClean="0"/>
          </a:p>
        </p:txBody>
      </p:sp>
      <p:graphicFrame>
        <p:nvGraphicFramePr>
          <p:cNvPr id="39938" name="Object 2"/>
          <p:cNvGraphicFramePr>
            <a:graphicFrameLocks noGrp="1" noChangeAspect="1"/>
          </p:cNvGraphicFramePr>
          <p:nvPr/>
        </p:nvGraphicFramePr>
        <p:xfrm>
          <a:off x="152400" y="152400"/>
          <a:ext cx="838200" cy="827088"/>
        </p:xfrm>
        <a:graphic>
          <a:graphicData uri="http://schemas.openxmlformats.org/presentationml/2006/ole">
            <p:oleObj spid="_x0000_s39938" name="Document" r:id="rId4" imgW="883920" imgH="871728" progId="Word.Document.8">
              <p:embed/>
            </p:oleObj>
          </a:graphicData>
        </a:graphic>
      </p:graphicFrame>
      <p:sp>
        <p:nvSpPr>
          <p:cNvPr id="39940" name="Rectangle 2"/>
          <p:cNvSpPr>
            <a:spLocks noGrp="1" noChangeArrowheads="1"/>
          </p:cNvSpPr>
          <p:nvPr>
            <p:ph type="title"/>
          </p:nvPr>
        </p:nvSpPr>
        <p:spPr/>
        <p:txBody>
          <a:bodyPr/>
          <a:lstStyle/>
          <a:p>
            <a:pPr eaLnBrk="1" hangingPunct="1"/>
            <a:r>
              <a:rPr lang="en-US" smtClean="0"/>
              <a:t>Conclusion - 1</a:t>
            </a:r>
          </a:p>
        </p:txBody>
      </p:sp>
      <p:sp>
        <p:nvSpPr>
          <p:cNvPr id="136196" name="Rectangle 4"/>
          <p:cNvSpPr>
            <a:spLocks noGrp="1" noChangeArrowheads="1"/>
          </p:cNvSpPr>
          <p:nvPr>
            <p:ph type="body" idx="1"/>
          </p:nvPr>
        </p:nvSpPr>
        <p:spPr>
          <a:xfrm>
            <a:off x="685800" y="1371600"/>
            <a:ext cx="7772400" cy="4495800"/>
          </a:xfrm>
        </p:spPr>
        <p:txBody>
          <a:bodyPr/>
          <a:lstStyle/>
          <a:p>
            <a:pPr marL="0" indent="0" algn="just" eaLnBrk="1" hangingPunct="1">
              <a:lnSpc>
                <a:spcPct val="90000"/>
              </a:lnSpc>
            </a:pPr>
            <a:r>
              <a:rPr lang="en-US" smtClean="0"/>
              <a:t>The SULTAN test facility has a long and reliable history in testing conductors for the fusion program. Recently it has found intensive use as the only available test and qualification facility for NbTi and Nb</a:t>
            </a:r>
            <a:r>
              <a:rPr lang="en-US" baseline="-25000" smtClean="0"/>
              <a:t>3</a:t>
            </a:r>
            <a:r>
              <a:rPr lang="en-US" smtClean="0"/>
              <a:t>Sn conductors for the ITER coils. </a:t>
            </a:r>
          </a:p>
          <a:p>
            <a:pPr marL="0" indent="0" algn="just" eaLnBrk="1" hangingPunct="1">
              <a:lnSpc>
                <a:spcPct val="90000"/>
              </a:lnSpc>
            </a:pPr>
            <a:endParaRPr lang="en-US" smtClean="0"/>
          </a:p>
          <a:p>
            <a:pPr marL="0" indent="0" algn="just" eaLnBrk="1" hangingPunct="1">
              <a:lnSpc>
                <a:spcPct val="90000"/>
              </a:lnSpc>
            </a:pPr>
            <a:r>
              <a:rPr lang="en-US" smtClean="0"/>
              <a:t>The testing rate matches the needs and rate of the coil construction.</a:t>
            </a:r>
          </a:p>
          <a:p>
            <a:pPr marL="0" indent="0" algn="just" eaLnBrk="1" hangingPunct="1">
              <a:lnSpc>
                <a:spcPct val="90000"/>
              </a:lnSpc>
            </a:pPr>
            <a:endParaRPr lang="en-US" smtClean="0"/>
          </a:p>
          <a:p>
            <a:pPr marL="0" indent="0" algn="just" eaLnBrk="1" hangingPunct="1">
              <a:lnSpc>
                <a:spcPct val="90000"/>
              </a:lnSpc>
            </a:pPr>
            <a:r>
              <a:rPr lang="en-US" smtClean="0"/>
              <a:t>The large size of the ITER conductors has necessitated improvements in the sample design and instrumentation and an intensive program of validation has shown that the conductor samples are able to reflect most aspects of the conductor behavior in a coil, except the operating strains.</a:t>
            </a:r>
          </a:p>
          <a:p>
            <a:pPr marL="0" indent="0" algn="just" eaLnBrk="1" hangingPunct="1">
              <a:lnSpc>
                <a:spcPct val="90000"/>
              </a:lnSpc>
            </a:pPr>
            <a:endParaRPr lang="en-US" smtClean="0"/>
          </a:p>
          <a:p>
            <a:pPr marL="0" indent="0" algn="just" eaLnBrk="1" hangingPunct="1">
              <a:lnSpc>
                <a:spcPct val="90000"/>
              </a:lnSpc>
            </a:pPr>
            <a:r>
              <a:rPr lang="en-US" smtClean="0"/>
              <a:t>The Design Verification samples have identified</a:t>
            </a:r>
          </a:p>
          <a:p>
            <a:pPr marL="400050" lvl="1" indent="0" algn="just" eaLnBrk="1" hangingPunct="1">
              <a:lnSpc>
                <a:spcPct val="90000"/>
              </a:lnSpc>
            </a:pPr>
            <a:r>
              <a:rPr lang="en-US" smtClean="0"/>
              <a:t>- sensitivity of some Nb</a:t>
            </a:r>
            <a:r>
              <a:rPr lang="en-US" baseline="-25000" smtClean="0"/>
              <a:t>3</a:t>
            </a:r>
            <a:r>
              <a:rPr lang="en-US" smtClean="0"/>
              <a:t>Sn strand types to filament fracture under CICC magnetic loads, </a:t>
            </a:r>
          </a:p>
          <a:p>
            <a:pPr marL="400050" lvl="1" indent="0" algn="just" eaLnBrk="1" hangingPunct="1">
              <a:lnSpc>
                <a:spcPct val="90000"/>
              </a:lnSpc>
            </a:pPr>
            <a:r>
              <a:rPr lang="en-US" smtClean="0"/>
              <a:t>- improved CICC cable configurations to mitigate this fracture. </a:t>
            </a:r>
          </a:p>
          <a:p>
            <a:pPr marL="0" indent="0" algn="just" eaLnBrk="1" hangingPunct="1">
              <a:lnSpc>
                <a:spcPct val="90000"/>
              </a:lnSpc>
            </a:pPr>
            <a:endParaRPr lang="en-US" smtClean="0"/>
          </a:p>
          <a:p>
            <a:pPr marL="0" indent="0" algn="just" eaLnBrk="1" hangingPunct="1">
              <a:lnSpc>
                <a:spcPct val="90000"/>
              </a:lnSpc>
            </a:pPr>
            <a:endParaRPr lang="en-US" smtClean="0"/>
          </a:p>
        </p:txBody>
      </p:sp>
      <p:sp>
        <p:nvSpPr>
          <p:cNvPr id="39942" name="Date Placeholder 3"/>
          <p:cNvSpPr>
            <a:spLocks noGrp="1"/>
          </p:cNvSpPr>
          <p:nvPr>
            <p:ph type="dt" sz="quarter" idx="10"/>
          </p:nvPr>
        </p:nvSpPr>
        <p:spPr>
          <a:noFill/>
        </p:spPr>
        <p:txBody>
          <a:bodyPr/>
          <a:lstStyle/>
          <a:p>
            <a:r>
              <a:rPr lang="en-US" smtClean="0"/>
              <a:t>Pierluigi Bruzzone, Test Results of ITER Conductors in the SULTAN Facility, FEC2012, San Diego, October 2012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619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619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619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6196">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6196">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619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6" grpId="0" build="p"/>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7" name="Slide Number Placeholder 4"/>
          <p:cNvSpPr>
            <a:spLocks noGrp="1"/>
          </p:cNvSpPr>
          <p:nvPr>
            <p:ph type="sldNum" sz="quarter" idx="11"/>
          </p:nvPr>
        </p:nvSpPr>
        <p:spPr>
          <a:noFill/>
        </p:spPr>
        <p:txBody>
          <a:bodyPr/>
          <a:lstStyle/>
          <a:p>
            <a:fld id="{95E4E129-DED7-F949-987A-3F344BDD4760}" type="slidenum">
              <a:rPr lang="en-US" smtClean="0"/>
              <a:pPr/>
              <a:t>15</a:t>
            </a:fld>
            <a:r>
              <a:rPr lang="en-US" dirty="0" smtClean="0"/>
              <a:t>/</a:t>
            </a:r>
            <a:r>
              <a:rPr lang="en-US" dirty="0" smtClean="0"/>
              <a:t>15</a:t>
            </a:r>
            <a:endParaRPr lang="en-US" dirty="0" smtClean="0"/>
          </a:p>
        </p:txBody>
      </p:sp>
      <p:graphicFrame>
        <p:nvGraphicFramePr>
          <p:cNvPr id="41986" name="Object 2"/>
          <p:cNvGraphicFramePr>
            <a:graphicFrameLocks noGrp="1" noChangeAspect="1"/>
          </p:cNvGraphicFramePr>
          <p:nvPr/>
        </p:nvGraphicFramePr>
        <p:xfrm>
          <a:off x="152400" y="152400"/>
          <a:ext cx="838200" cy="827088"/>
        </p:xfrm>
        <a:graphic>
          <a:graphicData uri="http://schemas.openxmlformats.org/presentationml/2006/ole">
            <p:oleObj spid="_x0000_s41986" name="Document" r:id="rId4" imgW="883920" imgH="871728" progId="Word.Document.8">
              <p:embed/>
            </p:oleObj>
          </a:graphicData>
        </a:graphic>
      </p:graphicFrame>
      <p:sp>
        <p:nvSpPr>
          <p:cNvPr id="41988" name="Rectangle 2"/>
          <p:cNvSpPr>
            <a:spLocks noGrp="1" noChangeArrowheads="1"/>
          </p:cNvSpPr>
          <p:nvPr>
            <p:ph type="title"/>
          </p:nvPr>
        </p:nvSpPr>
        <p:spPr/>
        <p:txBody>
          <a:bodyPr/>
          <a:lstStyle/>
          <a:p>
            <a:pPr eaLnBrk="1" hangingPunct="1"/>
            <a:r>
              <a:rPr lang="en-US" smtClean="0"/>
              <a:t>Conclusion - 2</a:t>
            </a:r>
          </a:p>
        </p:txBody>
      </p:sp>
      <p:sp>
        <p:nvSpPr>
          <p:cNvPr id="136196" name="Rectangle 4"/>
          <p:cNvSpPr>
            <a:spLocks noGrp="1" noChangeArrowheads="1"/>
          </p:cNvSpPr>
          <p:nvPr>
            <p:ph type="body" idx="1"/>
          </p:nvPr>
        </p:nvSpPr>
        <p:spPr>
          <a:xfrm>
            <a:off x="685800" y="1371600"/>
            <a:ext cx="7772400" cy="4572000"/>
          </a:xfrm>
        </p:spPr>
        <p:txBody>
          <a:bodyPr/>
          <a:lstStyle/>
          <a:p>
            <a:pPr marL="0" indent="0" algn="just" eaLnBrk="1" hangingPunct="1">
              <a:lnSpc>
                <a:spcPct val="90000"/>
              </a:lnSpc>
            </a:pPr>
            <a:r>
              <a:rPr lang="en-US" dirty="0" smtClean="0"/>
              <a:t>The degradation in Nb</a:t>
            </a:r>
            <a:r>
              <a:rPr lang="en-US" baseline="-25000" dirty="0" smtClean="0"/>
              <a:t>3</a:t>
            </a:r>
            <a:r>
              <a:rPr lang="en-US" dirty="0" smtClean="0"/>
              <a:t>Sn CICC has a broad range among the suppliers. To mitigate the impact of degradation, large margins are taken in the initial performance</a:t>
            </a:r>
            <a:r>
              <a:rPr lang="en-US" dirty="0" smtClean="0"/>
              <a:t>. Only two strand-cable combinations show no degradation and a small performance improvement.</a:t>
            </a:r>
          </a:p>
          <a:p>
            <a:pPr marL="0" indent="0" algn="just" eaLnBrk="1" hangingPunct="1">
              <a:lnSpc>
                <a:spcPct val="90000"/>
              </a:lnSpc>
            </a:pPr>
            <a:endParaRPr lang="en-US" dirty="0" smtClean="0"/>
          </a:p>
          <a:p>
            <a:pPr marL="0" indent="0" algn="just" eaLnBrk="1" hangingPunct="1">
              <a:lnSpc>
                <a:spcPct val="90000"/>
              </a:lnSpc>
            </a:pPr>
            <a:r>
              <a:rPr lang="en-US" dirty="0" smtClean="0"/>
              <a:t>The Supplier Qualification Phase is successfully completed </a:t>
            </a:r>
          </a:p>
          <a:p>
            <a:pPr marL="400050" lvl="1" indent="0" algn="just" eaLnBrk="1" hangingPunct="1">
              <a:lnSpc>
                <a:spcPct val="90000"/>
              </a:lnSpc>
            </a:pPr>
            <a:r>
              <a:rPr lang="en-US" dirty="0" smtClean="0"/>
              <a:t>- for all the </a:t>
            </a:r>
            <a:r>
              <a:rPr lang="en-US" dirty="0" err="1" smtClean="0"/>
              <a:t>NbTi</a:t>
            </a:r>
            <a:r>
              <a:rPr lang="en-US" dirty="0" smtClean="0"/>
              <a:t> conductors (PF, CC and </a:t>
            </a:r>
            <a:r>
              <a:rPr lang="en-US" dirty="0" err="1" smtClean="0"/>
              <a:t>busbars</a:t>
            </a:r>
            <a:r>
              <a:rPr lang="en-US" dirty="0" smtClean="0"/>
              <a:t>)</a:t>
            </a:r>
          </a:p>
          <a:p>
            <a:pPr marL="400050" lvl="1" indent="0" algn="just" eaLnBrk="1" hangingPunct="1">
              <a:lnSpc>
                <a:spcPct val="90000"/>
              </a:lnSpc>
              <a:buFontTx/>
              <a:buChar char="-"/>
            </a:pPr>
            <a:r>
              <a:rPr lang="en-US" dirty="0" smtClean="0"/>
              <a:t> for six Nb</a:t>
            </a:r>
            <a:r>
              <a:rPr lang="en-US" baseline="-25000" dirty="0" smtClean="0"/>
              <a:t>3</a:t>
            </a:r>
            <a:r>
              <a:rPr lang="en-US" dirty="0" smtClean="0"/>
              <a:t>Sn strand-cable combinations for the TF coils</a:t>
            </a:r>
          </a:p>
          <a:p>
            <a:pPr marL="400050" lvl="1" indent="0" algn="just" eaLnBrk="1" hangingPunct="1">
              <a:lnSpc>
                <a:spcPct val="90000"/>
              </a:lnSpc>
              <a:buFontTx/>
              <a:buChar char="-"/>
            </a:pPr>
            <a:r>
              <a:rPr lang="en-US" dirty="0" smtClean="0"/>
              <a:t> for two Nb</a:t>
            </a:r>
            <a:r>
              <a:rPr lang="en-US" baseline="-25000" dirty="0" smtClean="0"/>
              <a:t>3</a:t>
            </a:r>
            <a:r>
              <a:rPr lang="en-US" dirty="0" smtClean="0"/>
              <a:t>Sn strand-cable combinations for the CS coils.</a:t>
            </a:r>
          </a:p>
          <a:p>
            <a:pPr marL="0" indent="0" algn="just" eaLnBrk="1" hangingPunct="1">
              <a:lnSpc>
                <a:spcPct val="90000"/>
              </a:lnSpc>
            </a:pPr>
            <a:r>
              <a:rPr lang="en-US" dirty="0" smtClean="0"/>
              <a:t>Green light for conductor production available</a:t>
            </a:r>
          </a:p>
          <a:p>
            <a:pPr marL="0" indent="0" algn="just" eaLnBrk="1" hangingPunct="1">
              <a:lnSpc>
                <a:spcPct val="90000"/>
              </a:lnSpc>
            </a:pPr>
            <a:endParaRPr lang="en-US" dirty="0" smtClean="0"/>
          </a:p>
          <a:p>
            <a:pPr marL="0" indent="0" algn="just" eaLnBrk="1" hangingPunct="1">
              <a:lnSpc>
                <a:spcPct val="90000"/>
              </a:lnSpc>
            </a:pPr>
            <a:endParaRPr lang="en-US" dirty="0" smtClean="0"/>
          </a:p>
          <a:p>
            <a:pPr marL="0" indent="0" algn="just" eaLnBrk="1" hangingPunct="1">
              <a:lnSpc>
                <a:spcPct val="90000"/>
              </a:lnSpc>
            </a:pPr>
            <a:r>
              <a:rPr lang="en-US" dirty="0" smtClean="0"/>
              <a:t>Questions have been raised over 2 TF coil strand types and one strand type proposed for the CS, for which further tests are underway, with back-up options available if the strands are unsuitable.</a:t>
            </a:r>
          </a:p>
          <a:p>
            <a:pPr marL="0" indent="0" algn="just" eaLnBrk="1" hangingPunct="1">
              <a:lnSpc>
                <a:spcPct val="90000"/>
              </a:lnSpc>
            </a:pPr>
            <a:endParaRPr lang="en-US" dirty="0" smtClean="0"/>
          </a:p>
        </p:txBody>
      </p:sp>
      <p:sp>
        <p:nvSpPr>
          <p:cNvPr id="41990" name="Date Placeholder 3"/>
          <p:cNvSpPr>
            <a:spLocks noGrp="1"/>
          </p:cNvSpPr>
          <p:nvPr>
            <p:ph type="dt" sz="quarter" idx="10"/>
          </p:nvPr>
        </p:nvSpPr>
        <p:spPr>
          <a:noFill/>
        </p:spPr>
        <p:txBody>
          <a:bodyPr/>
          <a:lstStyle/>
          <a:p>
            <a:r>
              <a:rPr lang="en-US" smtClean="0"/>
              <a:t>Pierluigi Bruzzone, Test Results of ITER Conductors in the SULTAN Facility, FEC2012, San Diego, October 2012</a:t>
            </a:r>
          </a:p>
        </p:txBody>
      </p:sp>
      <p:sp>
        <p:nvSpPr>
          <p:cNvPr id="7" name="Rectangle 6"/>
          <p:cNvSpPr/>
          <p:nvPr/>
        </p:nvSpPr>
        <p:spPr bwMode="auto">
          <a:xfrm>
            <a:off x="533400" y="2590800"/>
            <a:ext cx="6934200" cy="1905000"/>
          </a:xfrm>
          <a:prstGeom prst="rect">
            <a:avLst/>
          </a:prstGeom>
          <a:noFill/>
          <a:ln w="76200" cap="flat" cmpd="tri"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a:ln>
                <a:noFill/>
              </a:ln>
              <a:solidFill>
                <a:schemeClr val="tx1"/>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619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619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619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619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6196">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6196">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619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6" grpId="0" build="p"/>
      <p:bldP spid="7" grpId="0" animBg="1"/>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1" name="Date Placeholder 3"/>
          <p:cNvSpPr>
            <a:spLocks noGrp="1"/>
          </p:cNvSpPr>
          <p:nvPr>
            <p:ph type="dt" sz="quarter" idx="10"/>
          </p:nvPr>
        </p:nvSpPr>
        <p:spPr>
          <a:noFill/>
        </p:spPr>
        <p:txBody>
          <a:bodyPr/>
          <a:lstStyle/>
          <a:p>
            <a:r>
              <a:rPr lang="en-US" smtClean="0"/>
              <a:t>Pierluigi Bruzzone, Test Results of ITER Conductors in the SULTAN Facility, FEC2012, San Diego, October 2012</a:t>
            </a:r>
          </a:p>
        </p:txBody>
      </p:sp>
      <p:sp>
        <p:nvSpPr>
          <p:cNvPr id="17412" name="Slide Number Placeholder 4"/>
          <p:cNvSpPr>
            <a:spLocks noGrp="1"/>
          </p:cNvSpPr>
          <p:nvPr>
            <p:ph type="sldNum" sz="quarter" idx="11"/>
          </p:nvPr>
        </p:nvSpPr>
        <p:spPr>
          <a:noFill/>
        </p:spPr>
        <p:txBody>
          <a:bodyPr/>
          <a:lstStyle/>
          <a:p>
            <a:fld id="{A9018D1D-D6A1-E34B-9167-836E469EA42A}" type="slidenum">
              <a:rPr lang="en-US" smtClean="0"/>
              <a:pPr/>
              <a:t>2</a:t>
            </a:fld>
            <a:r>
              <a:rPr lang="en-US" dirty="0" smtClean="0"/>
              <a:t>/</a:t>
            </a:r>
            <a:r>
              <a:rPr lang="en-US" dirty="0" smtClean="0"/>
              <a:t>15</a:t>
            </a:r>
            <a:endParaRPr lang="en-US" dirty="0" smtClean="0"/>
          </a:p>
        </p:txBody>
      </p:sp>
      <p:graphicFrame>
        <p:nvGraphicFramePr>
          <p:cNvPr id="17410" name="Object 2"/>
          <p:cNvGraphicFramePr>
            <a:graphicFrameLocks noGrp="1" noChangeAspect="1"/>
          </p:cNvGraphicFramePr>
          <p:nvPr/>
        </p:nvGraphicFramePr>
        <p:xfrm>
          <a:off x="152400" y="152400"/>
          <a:ext cx="838200" cy="827088"/>
        </p:xfrm>
        <a:graphic>
          <a:graphicData uri="http://schemas.openxmlformats.org/presentationml/2006/ole">
            <p:oleObj spid="_x0000_s17410" name="Document" r:id="rId4" imgW="883920" imgH="871728" progId="Word.Document.8">
              <p:embed/>
            </p:oleObj>
          </a:graphicData>
        </a:graphic>
      </p:graphicFrame>
      <p:sp>
        <p:nvSpPr>
          <p:cNvPr id="17413" name="Rectangle 3"/>
          <p:cNvSpPr>
            <a:spLocks noGrp="1" noChangeArrowheads="1"/>
          </p:cNvSpPr>
          <p:nvPr>
            <p:ph type="body" idx="1"/>
          </p:nvPr>
        </p:nvSpPr>
        <p:spPr>
          <a:xfrm>
            <a:off x="381000" y="1676400"/>
            <a:ext cx="4495800" cy="2819400"/>
          </a:xfrm>
        </p:spPr>
        <p:txBody>
          <a:bodyPr/>
          <a:lstStyle/>
          <a:p>
            <a:pPr marL="381000" indent="-381000" eaLnBrk="1" hangingPunct="1">
              <a:lnSpc>
                <a:spcPct val="140000"/>
              </a:lnSpc>
            </a:pPr>
            <a:r>
              <a:rPr lang="en-US"/>
              <a:t>The test facility for short length conductor</a:t>
            </a:r>
          </a:p>
          <a:p>
            <a:pPr marL="381000" indent="-381000" eaLnBrk="1" hangingPunct="1">
              <a:lnSpc>
                <a:spcPct val="140000"/>
              </a:lnSpc>
            </a:pPr>
            <a:r>
              <a:rPr lang="en-US"/>
              <a:t>Technical aspects of large sample test</a:t>
            </a:r>
          </a:p>
          <a:p>
            <a:pPr marL="381000" indent="-381000" eaLnBrk="1" hangingPunct="1">
              <a:lnSpc>
                <a:spcPct val="140000"/>
              </a:lnSpc>
            </a:pPr>
            <a:r>
              <a:rPr lang="en-US"/>
              <a:t>The results for NbTi ITER conductors</a:t>
            </a:r>
          </a:p>
          <a:p>
            <a:pPr marL="381000" indent="-381000" eaLnBrk="1" hangingPunct="1">
              <a:lnSpc>
                <a:spcPct val="140000"/>
              </a:lnSpc>
            </a:pPr>
            <a:r>
              <a:rPr lang="en-US"/>
              <a:t>The results for TF conductors</a:t>
            </a:r>
          </a:p>
          <a:p>
            <a:pPr marL="381000" indent="-381000" eaLnBrk="1" hangingPunct="1">
              <a:lnSpc>
                <a:spcPct val="140000"/>
              </a:lnSpc>
            </a:pPr>
            <a:r>
              <a:rPr lang="en-US"/>
              <a:t>The status of CS conductor test</a:t>
            </a:r>
          </a:p>
          <a:p>
            <a:pPr marL="381000" indent="-381000" eaLnBrk="1" hangingPunct="1">
              <a:lnSpc>
                <a:spcPct val="140000"/>
              </a:lnSpc>
            </a:pPr>
            <a:r>
              <a:rPr lang="en-US"/>
              <a:t>Conclusion</a:t>
            </a:r>
          </a:p>
        </p:txBody>
      </p:sp>
      <p:sp>
        <p:nvSpPr>
          <p:cNvPr id="17414" name="Rectangle 5"/>
          <p:cNvSpPr>
            <a:spLocks noGrp="1" noChangeArrowheads="1"/>
          </p:cNvSpPr>
          <p:nvPr>
            <p:ph type="title"/>
          </p:nvPr>
        </p:nvSpPr>
        <p:spPr>
          <a:xfrm>
            <a:off x="1752600" y="457200"/>
            <a:ext cx="2438400" cy="381000"/>
          </a:xfrm>
        </p:spPr>
        <p:txBody>
          <a:bodyPr/>
          <a:lstStyle/>
          <a:p>
            <a:pPr eaLnBrk="1" hangingPunct="1"/>
            <a:r>
              <a:rPr lang="en-US"/>
              <a:t>Outline</a:t>
            </a:r>
          </a:p>
        </p:txBody>
      </p:sp>
      <p:pic>
        <p:nvPicPr>
          <p:cNvPr id="17415" name="Picture 10" descr="SULTAN_EDIPO.jpg"/>
          <p:cNvPicPr>
            <a:picLocks noChangeAspect="1"/>
          </p:cNvPicPr>
          <p:nvPr/>
        </p:nvPicPr>
        <p:blipFill>
          <a:blip r:embed="rId5"/>
          <a:srcRect t="2776" b="2841"/>
          <a:stretch>
            <a:fillRect/>
          </a:stretch>
        </p:blipFill>
        <p:spPr bwMode="auto">
          <a:xfrm>
            <a:off x="4876800" y="228600"/>
            <a:ext cx="3049588" cy="4318000"/>
          </a:xfrm>
          <a:prstGeom prst="rect">
            <a:avLst/>
          </a:prstGeom>
          <a:noFill/>
          <a:ln w="9525">
            <a:noFill/>
            <a:miter lim="800000"/>
            <a:headEnd/>
            <a:tailEnd/>
          </a:ln>
        </p:spPr>
      </p:pic>
      <p:pic>
        <p:nvPicPr>
          <p:cNvPr id="17416" name="Picture 11" descr="SULTAN_SAMPLE.jpg"/>
          <p:cNvPicPr>
            <a:picLocks noChangeAspect="1"/>
          </p:cNvPicPr>
          <p:nvPr/>
        </p:nvPicPr>
        <p:blipFill>
          <a:blip r:embed="rId6"/>
          <a:srcRect t="25000" b="22501"/>
          <a:stretch>
            <a:fillRect/>
          </a:stretch>
        </p:blipFill>
        <p:spPr bwMode="auto">
          <a:xfrm>
            <a:off x="1524000" y="4648200"/>
            <a:ext cx="5143500" cy="1800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9" name="Date Placeholder 3"/>
          <p:cNvSpPr>
            <a:spLocks noGrp="1"/>
          </p:cNvSpPr>
          <p:nvPr>
            <p:ph type="dt" sz="quarter" idx="10"/>
          </p:nvPr>
        </p:nvSpPr>
        <p:spPr>
          <a:xfrm>
            <a:off x="2362200" y="6477000"/>
            <a:ext cx="6019800" cy="228600"/>
          </a:xfrm>
          <a:noFill/>
        </p:spPr>
        <p:txBody>
          <a:bodyPr/>
          <a:lstStyle/>
          <a:p>
            <a:r>
              <a:rPr lang="en-US" smtClean="0"/>
              <a:t>Pierluigi Bruzzone, Test Results of ITER Conductors in the SULTAN Facility, FEC2012, San Diego, October 2012</a:t>
            </a:r>
          </a:p>
        </p:txBody>
      </p:sp>
      <p:sp>
        <p:nvSpPr>
          <p:cNvPr id="19460" name="Slide Number Placeholder 4"/>
          <p:cNvSpPr>
            <a:spLocks noGrp="1"/>
          </p:cNvSpPr>
          <p:nvPr>
            <p:ph type="sldNum" sz="quarter" idx="11"/>
          </p:nvPr>
        </p:nvSpPr>
        <p:spPr>
          <a:noFill/>
        </p:spPr>
        <p:txBody>
          <a:bodyPr/>
          <a:lstStyle/>
          <a:p>
            <a:fld id="{D0EF8920-5D77-7C4D-8EDB-DBC9DDA75B31}" type="slidenum">
              <a:rPr lang="en-US" smtClean="0"/>
              <a:pPr/>
              <a:t>3</a:t>
            </a:fld>
            <a:r>
              <a:rPr lang="en-US" dirty="0" smtClean="0"/>
              <a:t>/</a:t>
            </a:r>
            <a:r>
              <a:rPr lang="en-US" dirty="0" smtClean="0"/>
              <a:t>15</a:t>
            </a:r>
            <a:endParaRPr lang="en-US" dirty="0" smtClean="0"/>
          </a:p>
        </p:txBody>
      </p:sp>
      <p:sp>
        <p:nvSpPr>
          <p:cNvPr id="19461" name="Rectangle 5"/>
          <p:cNvSpPr>
            <a:spLocks noGrp="1" noChangeArrowheads="1"/>
          </p:cNvSpPr>
          <p:nvPr>
            <p:ph type="title"/>
          </p:nvPr>
        </p:nvSpPr>
        <p:spPr>
          <a:xfrm>
            <a:off x="1752600" y="457200"/>
            <a:ext cx="6096000" cy="381000"/>
          </a:xfrm>
        </p:spPr>
        <p:txBody>
          <a:bodyPr/>
          <a:lstStyle/>
          <a:p>
            <a:pPr eaLnBrk="1" hangingPunct="1"/>
            <a:r>
              <a:rPr lang="en-US" smtClean="0"/>
              <a:t>The geometry of the hairpin sample</a:t>
            </a:r>
          </a:p>
        </p:txBody>
      </p:sp>
      <p:pic>
        <p:nvPicPr>
          <p:cNvPr id="19462" name="Picture 11" descr="SampleWhiteBG_small"/>
          <p:cNvPicPr>
            <a:picLocks noChangeAspect="1" noChangeArrowheads="1"/>
          </p:cNvPicPr>
          <p:nvPr/>
        </p:nvPicPr>
        <p:blipFill>
          <a:blip r:embed="rId3"/>
          <a:srcRect r="4762"/>
          <a:stretch>
            <a:fillRect/>
          </a:stretch>
        </p:blipFill>
        <p:spPr bwMode="auto">
          <a:xfrm>
            <a:off x="1295400" y="0"/>
            <a:ext cx="1143000" cy="6864350"/>
          </a:xfrm>
          <a:prstGeom prst="rect">
            <a:avLst/>
          </a:prstGeom>
          <a:noFill/>
          <a:ln w="9525">
            <a:noFill/>
            <a:miter lim="800000"/>
            <a:headEnd/>
            <a:tailEnd/>
          </a:ln>
        </p:spPr>
      </p:pic>
      <p:pic>
        <p:nvPicPr>
          <p:cNvPr id="19463" name="Picture 10" descr="Picture 2"/>
          <p:cNvPicPr>
            <a:picLocks noChangeAspect="1" noChangeArrowheads="1"/>
          </p:cNvPicPr>
          <p:nvPr/>
        </p:nvPicPr>
        <p:blipFill>
          <a:blip r:embed="rId4"/>
          <a:srcRect t="8436" b="5624"/>
          <a:stretch>
            <a:fillRect/>
          </a:stretch>
        </p:blipFill>
        <p:spPr bwMode="auto">
          <a:xfrm rot="-5400000">
            <a:off x="-2587885" y="2768696"/>
            <a:ext cx="6654045" cy="1264251"/>
          </a:xfrm>
          <a:prstGeom prst="rect">
            <a:avLst/>
          </a:prstGeom>
          <a:noFill/>
          <a:ln w="9525">
            <a:noFill/>
            <a:miter lim="800000"/>
            <a:headEnd/>
            <a:tailEnd/>
          </a:ln>
        </p:spPr>
      </p:pic>
      <p:sp>
        <p:nvSpPr>
          <p:cNvPr id="19464" name="Line 12"/>
          <p:cNvSpPr>
            <a:spLocks noChangeShapeType="1"/>
          </p:cNvSpPr>
          <p:nvPr/>
        </p:nvSpPr>
        <p:spPr bwMode="auto">
          <a:xfrm>
            <a:off x="2362200" y="152400"/>
            <a:ext cx="0" cy="6629400"/>
          </a:xfrm>
          <a:prstGeom prst="line">
            <a:avLst/>
          </a:prstGeom>
          <a:noFill/>
          <a:ln w="9525">
            <a:solidFill>
              <a:srgbClr val="FF00FF"/>
            </a:solidFill>
            <a:round/>
            <a:headEnd type="triangle" w="med" len="med"/>
            <a:tailEnd type="triangle" w="med" len="med"/>
          </a:ln>
        </p:spPr>
        <p:txBody>
          <a:bodyPr wrap="none" anchor="ctr">
            <a:prstTxWarp prst="textNoShape">
              <a:avLst/>
            </a:prstTxWarp>
          </a:bodyPr>
          <a:lstStyle/>
          <a:p>
            <a:endParaRPr lang="en-US"/>
          </a:p>
        </p:txBody>
      </p:sp>
      <p:sp>
        <p:nvSpPr>
          <p:cNvPr id="19465" name="Text Box 13"/>
          <p:cNvSpPr txBox="1">
            <a:spLocks noChangeArrowheads="1"/>
          </p:cNvSpPr>
          <p:nvPr/>
        </p:nvSpPr>
        <p:spPr bwMode="auto">
          <a:xfrm rot="-5400000">
            <a:off x="1859757" y="3663156"/>
            <a:ext cx="685800" cy="369887"/>
          </a:xfrm>
          <a:prstGeom prst="rect">
            <a:avLst/>
          </a:prstGeom>
          <a:noFill/>
          <a:ln w="9525">
            <a:noFill/>
            <a:miter lim="800000"/>
            <a:headEnd/>
            <a:tailEnd/>
          </a:ln>
        </p:spPr>
        <p:txBody>
          <a:bodyPr>
            <a:prstTxWarp prst="textNoShape">
              <a:avLst/>
            </a:prstTxWarp>
            <a:spAutoFit/>
          </a:bodyPr>
          <a:lstStyle/>
          <a:p>
            <a:pPr>
              <a:spcBef>
                <a:spcPct val="50000"/>
              </a:spcBef>
            </a:pPr>
            <a:r>
              <a:rPr lang="en-US" sz="1800" baseline="0">
                <a:solidFill>
                  <a:srgbClr val="FF00FF"/>
                </a:solidFill>
              </a:rPr>
              <a:t>≈ 6m</a:t>
            </a:r>
          </a:p>
        </p:txBody>
      </p:sp>
      <p:grpSp>
        <p:nvGrpSpPr>
          <p:cNvPr id="19466" name="Group 16"/>
          <p:cNvGrpSpPr>
            <a:grpSpLocks noChangeAspect="1"/>
          </p:cNvGrpSpPr>
          <p:nvPr/>
        </p:nvGrpSpPr>
        <p:grpSpPr bwMode="auto">
          <a:xfrm>
            <a:off x="2920162" y="1066800"/>
            <a:ext cx="5495682" cy="5277016"/>
            <a:chOff x="2920162" y="1066800"/>
            <a:chExt cx="5233238" cy="5024658"/>
          </a:xfrm>
        </p:grpSpPr>
        <p:pic>
          <p:nvPicPr>
            <p:cNvPr id="19467" name="Picture 11"/>
            <p:cNvPicPr>
              <a:picLocks noChangeAspect="1"/>
            </p:cNvPicPr>
            <p:nvPr/>
          </p:nvPicPr>
          <p:blipFill>
            <a:blip r:embed="rId5"/>
            <a:srcRect l="3271" t="2872" b="2432"/>
            <a:stretch>
              <a:fillRect/>
            </a:stretch>
          </p:blipFill>
          <p:spPr bwMode="auto">
            <a:xfrm>
              <a:off x="2920162" y="1066800"/>
              <a:ext cx="5233238" cy="5024658"/>
            </a:xfrm>
            <a:prstGeom prst="rect">
              <a:avLst/>
            </a:prstGeom>
            <a:noFill/>
            <a:ln w="9525">
              <a:noFill/>
              <a:miter lim="800000"/>
              <a:headEnd/>
              <a:tailEnd/>
            </a:ln>
          </p:spPr>
        </p:pic>
        <p:sp>
          <p:nvSpPr>
            <p:cNvPr id="19468" name="TextBox 12"/>
            <p:cNvSpPr txBox="1">
              <a:spLocks noChangeArrowheads="1"/>
            </p:cNvSpPr>
            <p:nvPr/>
          </p:nvSpPr>
          <p:spPr bwMode="auto">
            <a:xfrm rot="-5400000">
              <a:off x="5426396" y="2879404"/>
              <a:ext cx="758324" cy="333516"/>
            </a:xfrm>
            <a:prstGeom prst="rect">
              <a:avLst/>
            </a:prstGeom>
            <a:solidFill>
              <a:schemeClr val="bg1"/>
            </a:solidFill>
            <a:ln w="9525">
              <a:noFill/>
              <a:miter lim="800000"/>
              <a:headEnd/>
              <a:tailEnd/>
            </a:ln>
          </p:spPr>
          <p:txBody>
            <a:bodyPr wrap="none">
              <a:prstTxWarp prst="textNoShape">
                <a:avLst/>
              </a:prstTxWarp>
              <a:spAutoFit/>
            </a:bodyPr>
            <a:lstStyle/>
            <a:p>
              <a:r>
                <a:rPr lang="en-US" sz="2000">
                  <a:solidFill>
                    <a:srgbClr val="0000FF"/>
                  </a:solidFill>
                </a:rPr>
                <a:t>10.85 T</a:t>
              </a:r>
            </a:p>
          </p:txBody>
        </p:sp>
        <p:sp>
          <p:nvSpPr>
            <p:cNvPr id="19469" name="TextBox 13"/>
            <p:cNvSpPr txBox="1">
              <a:spLocks noChangeArrowheads="1"/>
            </p:cNvSpPr>
            <p:nvPr/>
          </p:nvSpPr>
          <p:spPr bwMode="auto">
            <a:xfrm>
              <a:off x="3657600" y="1219200"/>
              <a:ext cx="620683" cy="333517"/>
            </a:xfrm>
            <a:prstGeom prst="rect">
              <a:avLst/>
            </a:prstGeom>
            <a:solidFill>
              <a:srgbClr val="FFFFFF"/>
            </a:solidFill>
            <a:ln w="9525">
              <a:noFill/>
              <a:miter lim="800000"/>
              <a:headEnd/>
              <a:tailEnd/>
            </a:ln>
          </p:spPr>
          <p:txBody>
            <a:bodyPr>
              <a:prstTxWarp prst="textNoShape">
                <a:avLst/>
              </a:prstTxWarp>
              <a:spAutoFit/>
            </a:bodyPr>
            <a:lstStyle/>
            <a:p>
              <a:r>
                <a:rPr lang="en-US" sz="2000">
                  <a:solidFill>
                    <a:srgbClr val="0000FF"/>
                  </a:solidFill>
                </a:rPr>
                <a:t>68 kA</a:t>
              </a:r>
            </a:p>
          </p:txBody>
        </p:sp>
        <p:sp>
          <p:nvSpPr>
            <p:cNvPr id="19470" name="TextBox 14"/>
            <p:cNvSpPr txBox="1">
              <a:spLocks noChangeArrowheads="1"/>
            </p:cNvSpPr>
            <p:nvPr/>
          </p:nvSpPr>
          <p:spPr bwMode="auto">
            <a:xfrm>
              <a:off x="4191000" y="4800600"/>
              <a:ext cx="401798" cy="338554"/>
            </a:xfrm>
            <a:prstGeom prst="rect">
              <a:avLst/>
            </a:prstGeom>
            <a:solidFill>
              <a:srgbClr val="FFFFFF"/>
            </a:solidFill>
            <a:ln w="9525">
              <a:noFill/>
              <a:miter lim="800000"/>
              <a:headEnd/>
              <a:tailEnd/>
            </a:ln>
          </p:spPr>
          <p:txBody>
            <a:bodyPr>
              <a:prstTxWarp prst="textNoShape">
                <a:avLst/>
              </a:prstTxWarp>
              <a:spAutoFit/>
            </a:bodyPr>
            <a:lstStyle/>
            <a:p>
              <a:endParaRPr lang="en-US"/>
            </a:p>
          </p:txBody>
        </p:sp>
        <p:sp>
          <p:nvSpPr>
            <p:cNvPr id="19471" name="TextBox 15"/>
            <p:cNvSpPr txBox="1">
              <a:spLocks noChangeArrowheads="1"/>
            </p:cNvSpPr>
            <p:nvPr/>
          </p:nvSpPr>
          <p:spPr bwMode="auto">
            <a:xfrm>
              <a:off x="4114800" y="3429000"/>
              <a:ext cx="533400" cy="338554"/>
            </a:xfrm>
            <a:prstGeom prst="rect">
              <a:avLst/>
            </a:prstGeom>
            <a:solidFill>
              <a:srgbClr val="FFFFFF"/>
            </a:solidFill>
            <a:ln w="9525">
              <a:noFill/>
              <a:miter lim="800000"/>
              <a:headEnd/>
              <a:tailEnd/>
            </a:ln>
          </p:spPr>
          <p:txBody>
            <a:bodyPr>
              <a:prstTxWarp prst="textNoShape">
                <a:avLst/>
              </a:prstTxWarp>
              <a:spAutoFit/>
            </a:bodyPr>
            <a:lstStyle/>
            <a:p>
              <a:endParaRPr lang="en-US"/>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7" name="Date Placeholder 3"/>
          <p:cNvSpPr>
            <a:spLocks noGrp="1"/>
          </p:cNvSpPr>
          <p:nvPr>
            <p:ph type="dt" sz="quarter" idx="10"/>
          </p:nvPr>
        </p:nvSpPr>
        <p:spPr>
          <a:noFill/>
        </p:spPr>
        <p:txBody>
          <a:bodyPr/>
          <a:lstStyle/>
          <a:p>
            <a:r>
              <a:rPr lang="en-US" smtClean="0"/>
              <a:t>Pierluigi Bruzzone, Test Results of ITER Conductors in the SULTAN Facility, FEC2012, San Diego, October 2012</a:t>
            </a:r>
          </a:p>
        </p:txBody>
      </p:sp>
      <p:sp>
        <p:nvSpPr>
          <p:cNvPr id="21508" name="Slide Number Placeholder 4"/>
          <p:cNvSpPr>
            <a:spLocks noGrp="1"/>
          </p:cNvSpPr>
          <p:nvPr>
            <p:ph type="sldNum" sz="quarter" idx="11"/>
          </p:nvPr>
        </p:nvSpPr>
        <p:spPr>
          <a:noFill/>
        </p:spPr>
        <p:txBody>
          <a:bodyPr/>
          <a:lstStyle/>
          <a:p>
            <a:fld id="{B6C1F3A7-2C09-6747-A68D-C29C96D55F64}" type="slidenum">
              <a:rPr lang="en-US" smtClean="0"/>
              <a:pPr/>
              <a:t>4</a:t>
            </a:fld>
            <a:r>
              <a:rPr lang="en-US" dirty="0" smtClean="0"/>
              <a:t>/</a:t>
            </a:r>
            <a:r>
              <a:rPr lang="en-US" dirty="0" smtClean="0"/>
              <a:t>15</a:t>
            </a:r>
            <a:endParaRPr lang="en-US" dirty="0" smtClean="0"/>
          </a:p>
        </p:txBody>
      </p:sp>
      <p:graphicFrame>
        <p:nvGraphicFramePr>
          <p:cNvPr id="21506" name="Object 2"/>
          <p:cNvGraphicFramePr>
            <a:graphicFrameLocks noGrp="1" noChangeAspect="1"/>
          </p:cNvGraphicFramePr>
          <p:nvPr/>
        </p:nvGraphicFramePr>
        <p:xfrm>
          <a:off x="152400" y="152400"/>
          <a:ext cx="838200" cy="827088"/>
        </p:xfrm>
        <a:graphic>
          <a:graphicData uri="http://schemas.openxmlformats.org/presentationml/2006/ole">
            <p:oleObj spid="_x0000_s21506" name="Document" r:id="rId4" imgW="883920" imgH="871728" progId="Word.Document.8">
              <p:embed/>
            </p:oleObj>
          </a:graphicData>
        </a:graphic>
      </p:graphicFrame>
      <p:sp>
        <p:nvSpPr>
          <p:cNvPr id="21509" name="Rectangle 2"/>
          <p:cNvSpPr>
            <a:spLocks noGrp="1" noChangeArrowheads="1"/>
          </p:cNvSpPr>
          <p:nvPr>
            <p:ph type="body" idx="1"/>
          </p:nvPr>
        </p:nvSpPr>
        <p:spPr>
          <a:xfrm>
            <a:off x="304800" y="1371600"/>
            <a:ext cx="8305800" cy="2133600"/>
          </a:xfrm>
        </p:spPr>
        <p:txBody>
          <a:bodyPr/>
          <a:lstStyle/>
          <a:p>
            <a:pPr marL="1560513" indent="-1560513" eaLnBrk="1" hangingPunct="1">
              <a:lnSpc>
                <a:spcPct val="130000"/>
              </a:lnSpc>
            </a:pPr>
            <a:r>
              <a:rPr lang="en-US"/>
              <a:t>1998 – 2001	Model Coils and Inserts Conductors (Nb</a:t>
            </a:r>
            <a:r>
              <a:rPr lang="en-US" baseline="-25000"/>
              <a:t>3</a:t>
            </a:r>
            <a:r>
              <a:rPr lang="en-US"/>
              <a:t>Sn, Nb</a:t>
            </a:r>
            <a:r>
              <a:rPr lang="en-US" baseline="-25000"/>
              <a:t>3</a:t>
            </a:r>
            <a:r>
              <a:rPr lang="en-US"/>
              <a:t>Al)</a:t>
            </a:r>
          </a:p>
          <a:p>
            <a:pPr marL="1560513" indent="-1560513" eaLnBrk="1" hangingPunct="1">
              <a:lnSpc>
                <a:spcPct val="130000"/>
              </a:lnSpc>
            </a:pPr>
            <a:r>
              <a:rPr lang="en-US"/>
              <a:t>2007 – 2012	</a:t>
            </a:r>
            <a:r>
              <a:rPr lang="en-US" b="1">
                <a:solidFill>
                  <a:srgbClr val="FF0000"/>
                </a:solidFill>
              </a:rPr>
              <a:t>29 TF </a:t>
            </a:r>
            <a:r>
              <a:rPr lang="en-US"/>
              <a:t>Samples: Design Verification (DV), Supplier Qualification (SQ), Process Qualification (PQ), Pre-Production (PP)</a:t>
            </a:r>
          </a:p>
          <a:p>
            <a:pPr marL="1560513" indent="-1560513" eaLnBrk="1" hangingPunct="1">
              <a:lnSpc>
                <a:spcPct val="130000"/>
              </a:lnSpc>
            </a:pPr>
            <a:r>
              <a:rPr lang="en-US"/>
              <a:t>2010 – 2012	</a:t>
            </a:r>
            <a:r>
              <a:rPr lang="en-US" b="1">
                <a:solidFill>
                  <a:srgbClr val="FF0000"/>
                </a:solidFill>
              </a:rPr>
              <a:t>6 NbTi </a:t>
            </a:r>
            <a:r>
              <a:rPr lang="en-US"/>
              <a:t>Supplier Qualification Samples for PF, CC and Busbar</a:t>
            </a:r>
          </a:p>
          <a:p>
            <a:pPr marL="1560513" indent="-1560513" eaLnBrk="1" hangingPunct="1">
              <a:lnSpc>
                <a:spcPct val="130000"/>
              </a:lnSpc>
            </a:pPr>
            <a:r>
              <a:rPr lang="en-US"/>
              <a:t>2010 – 2012	</a:t>
            </a:r>
            <a:r>
              <a:rPr lang="en-US" b="1">
                <a:solidFill>
                  <a:srgbClr val="FF0000"/>
                </a:solidFill>
              </a:rPr>
              <a:t>4 CS </a:t>
            </a:r>
            <a:r>
              <a:rPr lang="en-US"/>
              <a:t>Samples</a:t>
            </a:r>
          </a:p>
        </p:txBody>
      </p:sp>
      <p:sp>
        <p:nvSpPr>
          <p:cNvPr id="21510" name="Rectangle 3"/>
          <p:cNvSpPr>
            <a:spLocks noGrp="1" noChangeArrowheads="1"/>
          </p:cNvSpPr>
          <p:nvPr>
            <p:ph type="title"/>
          </p:nvPr>
        </p:nvSpPr>
        <p:spPr>
          <a:xfrm>
            <a:off x="1600200" y="457200"/>
            <a:ext cx="5715000" cy="381000"/>
          </a:xfrm>
        </p:spPr>
        <p:txBody>
          <a:bodyPr/>
          <a:lstStyle/>
          <a:p>
            <a:pPr eaLnBrk="1" hangingPunct="1"/>
            <a:r>
              <a:rPr lang="en-US"/>
              <a:t>History of ITER Conductor Test in SULTAN</a:t>
            </a:r>
          </a:p>
        </p:txBody>
      </p:sp>
      <p:sp>
        <p:nvSpPr>
          <p:cNvPr id="109572" name="Rectangle 4"/>
          <p:cNvSpPr>
            <a:spLocks noChangeArrowheads="1"/>
          </p:cNvSpPr>
          <p:nvPr/>
        </p:nvSpPr>
        <p:spPr bwMode="auto">
          <a:xfrm>
            <a:off x="533400" y="5257800"/>
            <a:ext cx="7848600" cy="990600"/>
          </a:xfrm>
          <a:prstGeom prst="rect">
            <a:avLst/>
          </a:prstGeom>
          <a:solidFill>
            <a:schemeClr val="accent1">
              <a:alpha val="30196"/>
            </a:schemeClr>
          </a:solidFill>
          <a:ln w="9525">
            <a:solidFill>
              <a:srgbClr val="FF0000"/>
            </a:solidFill>
            <a:miter lim="800000"/>
            <a:headEnd/>
            <a:tailEnd/>
          </a:ln>
        </p:spPr>
        <p:txBody>
          <a:bodyPr>
            <a:prstTxWarp prst="textNoShape">
              <a:avLst/>
            </a:prstTxWarp>
          </a:bodyPr>
          <a:lstStyle/>
          <a:p>
            <a:pPr algn="ctr" eaLnBrk="1" hangingPunct="1">
              <a:lnSpc>
                <a:spcPct val="120000"/>
              </a:lnSpc>
              <a:spcBef>
                <a:spcPct val="20000"/>
              </a:spcBef>
              <a:tabLst>
                <a:tab pos="1074738" algn="l"/>
              </a:tabLst>
            </a:pPr>
            <a:r>
              <a:rPr lang="en-US" sz="1800" i="1" baseline="0"/>
              <a:t>Starting May 2012, the preparation of the Nb</a:t>
            </a:r>
            <a:r>
              <a:rPr lang="en-US" sz="1800" i="1"/>
              <a:t>3</a:t>
            </a:r>
            <a:r>
              <a:rPr lang="en-US" sz="1800" i="1" baseline="0"/>
              <a:t>Sn samples and the tests in SULTAN are covered by a framework contract IO-CRPP funded by the DAs</a:t>
            </a:r>
          </a:p>
        </p:txBody>
      </p:sp>
      <p:sp>
        <p:nvSpPr>
          <p:cNvPr id="109573" name="Rectangle 5"/>
          <p:cNvSpPr>
            <a:spLocks noChangeArrowheads="1"/>
          </p:cNvSpPr>
          <p:nvPr/>
        </p:nvSpPr>
        <p:spPr bwMode="auto">
          <a:xfrm>
            <a:off x="533400" y="3810000"/>
            <a:ext cx="7924800" cy="1143000"/>
          </a:xfrm>
          <a:prstGeom prst="rect">
            <a:avLst/>
          </a:prstGeom>
          <a:solidFill>
            <a:srgbClr val="00FFFF">
              <a:alpha val="10196"/>
            </a:srgbClr>
          </a:solidFill>
          <a:ln w="9525">
            <a:solidFill>
              <a:srgbClr val="0000FF"/>
            </a:solidFill>
            <a:miter lim="800000"/>
            <a:headEnd/>
            <a:tailEnd/>
          </a:ln>
        </p:spPr>
        <p:txBody>
          <a:bodyPr>
            <a:prstTxWarp prst="textNoShape">
              <a:avLst/>
            </a:prstTxWarp>
          </a:bodyPr>
          <a:lstStyle/>
          <a:p>
            <a:pPr algn="ctr" eaLnBrk="1" hangingPunct="1">
              <a:lnSpc>
                <a:spcPct val="120000"/>
              </a:lnSpc>
              <a:spcBef>
                <a:spcPct val="20000"/>
              </a:spcBef>
            </a:pPr>
            <a:r>
              <a:rPr lang="en-US" sz="1800" i="1" baseline="0"/>
              <a:t>About </a:t>
            </a:r>
            <a:r>
              <a:rPr lang="en-US" sz="1800" b="1" i="1" baseline="0">
                <a:solidFill>
                  <a:srgbClr val="FF0000"/>
                </a:solidFill>
              </a:rPr>
              <a:t>40 more </a:t>
            </a:r>
            <a:r>
              <a:rPr lang="en-US" sz="1800" i="1" baseline="0"/>
              <a:t>ITER conductor samples will be tested till 2015. The test sequence and the test program is responsibility of IO. The results, analysis and technical issues are discussed within the SULTAN Working Group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5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95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2" grpId="0" animBg="1"/>
      <p:bldP spid="109573" grpId="0" animBg="1"/>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5" name="Date Placeholder 3"/>
          <p:cNvSpPr>
            <a:spLocks noGrp="1"/>
          </p:cNvSpPr>
          <p:nvPr>
            <p:ph type="dt" sz="quarter" idx="10"/>
          </p:nvPr>
        </p:nvSpPr>
        <p:spPr>
          <a:noFill/>
        </p:spPr>
        <p:txBody>
          <a:bodyPr/>
          <a:lstStyle/>
          <a:p>
            <a:r>
              <a:rPr lang="en-US" smtClean="0"/>
              <a:t>Pierluigi Bruzzone, Test Results of ITER Conductors in the SULTAN Facility, FEC2012, San Diego, October 2012</a:t>
            </a:r>
          </a:p>
        </p:txBody>
      </p:sp>
      <p:sp>
        <p:nvSpPr>
          <p:cNvPr id="23556" name="Slide Number Placeholder 4"/>
          <p:cNvSpPr>
            <a:spLocks noGrp="1"/>
          </p:cNvSpPr>
          <p:nvPr>
            <p:ph type="sldNum" sz="quarter" idx="11"/>
          </p:nvPr>
        </p:nvSpPr>
        <p:spPr>
          <a:noFill/>
        </p:spPr>
        <p:txBody>
          <a:bodyPr/>
          <a:lstStyle/>
          <a:p>
            <a:fld id="{9A280CB1-2DA6-A94D-9C64-BA538B6149D1}" type="slidenum">
              <a:rPr lang="en-US" smtClean="0"/>
              <a:pPr/>
              <a:t>5</a:t>
            </a:fld>
            <a:r>
              <a:rPr lang="en-US" dirty="0" smtClean="0"/>
              <a:t>/</a:t>
            </a:r>
            <a:r>
              <a:rPr lang="en-US" dirty="0" smtClean="0"/>
              <a:t>15</a:t>
            </a:r>
            <a:endParaRPr lang="en-US" dirty="0" smtClean="0"/>
          </a:p>
        </p:txBody>
      </p:sp>
      <p:graphicFrame>
        <p:nvGraphicFramePr>
          <p:cNvPr id="23554" name="Object 2"/>
          <p:cNvGraphicFramePr>
            <a:graphicFrameLocks noGrp="1" noChangeAspect="1"/>
          </p:cNvGraphicFramePr>
          <p:nvPr/>
        </p:nvGraphicFramePr>
        <p:xfrm>
          <a:off x="152400" y="152400"/>
          <a:ext cx="838200" cy="827088"/>
        </p:xfrm>
        <a:graphic>
          <a:graphicData uri="http://schemas.openxmlformats.org/presentationml/2006/ole">
            <p:oleObj spid="_x0000_s23554" name="Document" r:id="rId4" imgW="883920" imgH="871728" progId="Word.Document.8">
              <p:embed/>
            </p:oleObj>
          </a:graphicData>
        </a:graphic>
      </p:graphicFrame>
      <p:sp>
        <p:nvSpPr>
          <p:cNvPr id="23557" name="Rectangle 2"/>
          <p:cNvSpPr>
            <a:spLocks noGrp="1" noChangeArrowheads="1"/>
          </p:cNvSpPr>
          <p:nvPr>
            <p:ph type="body" idx="1"/>
          </p:nvPr>
        </p:nvSpPr>
        <p:spPr>
          <a:xfrm>
            <a:off x="152400" y="1219200"/>
            <a:ext cx="8839200" cy="1447800"/>
          </a:xfrm>
        </p:spPr>
        <p:txBody>
          <a:bodyPr/>
          <a:lstStyle/>
          <a:p>
            <a:pPr marL="0" indent="3175" algn="just" eaLnBrk="1" hangingPunct="1">
              <a:lnSpc>
                <a:spcPct val="130000"/>
              </a:lnSpc>
            </a:pPr>
            <a:r>
              <a:rPr lang="en-US" sz="1600" dirty="0" smtClean="0"/>
              <a:t>The key test is the current sharing temperature, </a:t>
            </a:r>
            <a:r>
              <a:rPr lang="en-US" sz="1600" dirty="0" err="1" smtClean="0"/>
              <a:t>T</a:t>
            </a:r>
            <a:r>
              <a:rPr lang="en-US" sz="1600" baseline="-25000" dirty="0" err="1" smtClean="0"/>
              <a:t>cs</a:t>
            </a:r>
            <a:r>
              <a:rPr lang="en-US" sz="1600" dirty="0" smtClean="0"/>
              <a:t>. At constant operating background field and operating current, the operating temperature is raised in small steps until voltage develops at the high field region. From the reversible voltage-temperature (VT) transition, the measured </a:t>
            </a:r>
            <a:r>
              <a:rPr lang="en-US" sz="1600" dirty="0" err="1" smtClean="0"/>
              <a:t>T</a:t>
            </a:r>
            <a:r>
              <a:rPr lang="en-US" sz="1600" baseline="-25000" dirty="0" err="1" smtClean="0"/>
              <a:t>cs</a:t>
            </a:r>
            <a:r>
              <a:rPr lang="en-US" sz="1600" dirty="0" smtClean="0"/>
              <a:t> at 0.1 µV/cm is compared with the requirement of the design, e.g. 5.7 K for TF conductor.</a:t>
            </a:r>
          </a:p>
        </p:txBody>
      </p:sp>
      <p:sp>
        <p:nvSpPr>
          <p:cNvPr id="23558" name="Rectangle 3"/>
          <p:cNvSpPr>
            <a:spLocks noGrp="1" noChangeArrowheads="1"/>
          </p:cNvSpPr>
          <p:nvPr>
            <p:ph type="title"/>
          </p:nvPr>
        </p:nvSpPr>
        <p:spPr>
          <a:xfrm>
            <a:off x="1600200" y="457200"/>
            <a:ext cx="5715000" cy="381000"/>
          </a:xfrm>
        </p:spPr>
        <p:txBody>
          <a:bodyPr/>
          <a:lstStyle/>
          <a:p>
            <a:pPr eaLnBrk="1" hangingPunct="1"/>
            <a:r>
              <a:rPr lang="en-US" smtClean="0"/>
              <a:t>Object of the test for ITER samples</a:t>
            </a:r>
          </a:p>
        </p:txBody>
      </p:sp>
      <p:pic>
        <p:nvPicPr>
          <p:cNvPr id="23559" name="Picture 8" descr="IAEA.jpg"/>
          <p:cNvPicPr>
            <a:picLocks noChangeAspect="1"/>
          </p:cNvPicPr>
          <p:nvPr/>
        </p:nvPicPr>
        <p:blipFill>
          <a:blip r:embed="rId5"/>
          <a:srcRect l="5147" t="12013" r="5147" b="7208"/>
          <a:stretch>
            <a:fillRect/>
          </a:stretch>
        </p:blipFill>
        <p:spPr bwMode="auto">
          <a:xfrm>
            <a:off x="107950" y="2879725"/>
            <a:ext cx="5597525" cy="3600450"/>
          </a:xfrm>
          <a:prstGeom prst="rect">
            <a:avLst/>
          </a:prstGeom>
          <a:noFill/>
          <a:ln w="9525">
            <a:noFill/>
            <a:miter lim="800000"/>
            <a:headEnd/>
            <a:tailEnd/>
          </a:ln>
        </p:spPr>
      </p:pic>
      <p:grpSp>
        <p:nvGrpSpPr>
          <p:cNvPr id="23560" name="Group 12"/>
          <p:cNvGrpSpPr>
            <a:grpSpLocks/>
          </p:cNvGrpSpPr>
          <p:nvPr/>
        </p:nvGrpSpPr>
        <p:grpSpPr bwMode="auto">
          <a:xfrm>
            <a:off x="107950" y="2879725"/>
            <a:ext cx="5705475" cy="3600450"/>
            <a:chOff x="107950" y="2879725"/>
            <a:chExt cx="5705475" cy="3600450"/>
          </a:xfrm>
        </p:grpSpPr>
        <p:pic>
          <p:nvPicPr>
            <p:cNvPr id="23562" name="Picture 9" descr="IAEAbis.jpg"/>
            <p:cNvPicPr>
              <a:picLocks noChangeAspect="1"/>
            </p:cNvPicPr>
            <p:nvPr/>
          </p:nvPicPr>
          <p:blipFill>
            <a:blip r:embed="rId6"/>
            <a:srcRect l="4289" t="12013" r="4289" b="7208"/>
            <a:stretch>
              <a:fillRect/>
            </a:stretch>
          </p:blipFill>
          <p:spPr bwMode="auto">
            <a:xfrm>
              <a:off x="107950" y="2879725"/>
              <a:ext cx="5705475" cy="3600450"/>
            </a:xfrm>
            <a:prstGeom prst="rect">
              <a:avLst/>
            </a:prstGeom>
            <a:noFill/>
            <a:ln w="9525">
              <a:noFill/>
              <a:miter lim="800000"/>
              <a:headEnd/>
              <a:tailEnd/>
            </a:ln>
          </p:spPr>
        </p:pic>
        <p:sp>
          <p:nvSpPr>
            <p:cNvPr id="23563" name="TextBox 11"/>
            <p:cNvSpPr txBox="1">
              <a:spLocks noChangeArrowheads="1"/>
            </p:cNvSpPr>
            <p:nvPr/>
          </p:nvSpPr>
          <p:spPr bwMode="auto">
            <a:xfrm>
              <a:off x="762000" y="3429000"/>
              <a:ext cx="1067235" cy="297517"/>
            </a:xfrm>
            <a:prstGeom prst="rect">
              <a:avLst/>
            </a:prstGeom>
            <a:noFill/>
            <a:ln w="9525">
              <a:noFill/>
              <a:miter lim="800000"/>
              <a:headEnd/>
              <a:tailEnd/>
            </a:ln>
          </p:spPr>
          <p:txBody>
            <a:bodyPr wrap="none">
              <a:prstTxWarp prst="textNoShape">
                <a:avLst/>
              </a:prstTxWarp>
              <a:spAutoFit/>
            </a:bodyPr>
            <a:lstStyle/>
            <a:p>
              <a:r>
                <a:rPr lang="en-US" sz="2000"/>
                <a:t>B = 10.78 T</a:t>
              </a:r>
            </a:p>
          </p:txBody>
        </p:sp>
      </p:grpSp>
      <p:pic>
        <p:nvPicPr>
          <p:cNvPr id="11" name="Picture 10" descr="IAEAter.jpg"/>
          <p:cNvPicPr>
            <a:picLocks noChangeAspect="1"/>
          </p:cNvPicPr>
          <p:nvPr/>
        </p:nvPicPr>
        <p:blipFill>
          <a:blip r:embed="rId7"/>
          <a:srcRect l="2827" t="8281" r="8479" b="4732"/>
          <a:stretch>
            <a:fillRect/>
          </a:stretch>
        </p:blipFill>
        <p:spPr bwMode="auto">
          <a:xfrm>
            <a:off x="5145088" y="2954338"/>
            <a:ext cx="3998912" cy="3124200"/>
          </a:xfrm>
          <a:prstGeom prst="rect">
            <a:avLst/>
          </a:prstGeom>
          <a:solidFill>
            <a:srgbClr val="FFFFFF"/>
          </a:solid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9" name="Slide Number Placeholder 4"/>
          <p:cNvSpPr>
            <a:spLocks noGrp="1"/>
          </p:cNvSpPr>
          <p:nvPr>
            <p:ph type="sldNum" sz="quarter" idx="11"/>
          </p:nvPr>
        </p:nvSpPr>
        <p:spPr>
          <a:noFill/>
        </p:spPr>
        <p:txBody>
          <a:bodyPr/>
          <a:lstStyle/>
          <a:p>
            <a:fld id="{5BFE8AC2-90DA-8943-BDF1-E84BA4C9B859}" type="slidenum">
              <a:rPr lang="en-US" smtClean="0"/>
              <a:pPr/>
              <a:t>6</a:t>
            </a:fld>
            <a:r>
              <a:rPr lang="en-US" dirty="0" smtClean="0"/>
              <a:t>/</a:t>
            </a:r>
            <a:r>
              <a:rPr lang="en-US" dirty="0" smtClean="0"/>
              <a:t>15</a:t>
            </a:r>
            <a:endParaRPr lang="en-US" dirty="0" smtClean="0"/>
          </a:p>
        </p:txBody>
      </p:sp>
      <p:graphicFrame>
        <p:nvGraphicFramePr>
          <p:cNvPr id="25602" name="Object 2"/>
          <p:cNvGraphicFramePr>
            <a:graphicFrameLocks noGrp="1" noChangeAspect="1"/>
          </p:cNvGraphicFramePr>
          <p:nvPr/>
        </p:nvGraphicFramePr>
        <p:xfrm>
          <a:off x="152400" y="152400"/>
          <a:ext cx="838200" cy="827088"/>
        </p:xfrm>
        <a:graphic>
          <a:graphicData uri="http://schemas.openxmlformats.org/presentationml/2006/ole">
            <p:oleObj spid="_x0000_s25602" name="Document" r:id="rId4" imgW="883920" imgH="871728" progId="Word.Document.8">
              <p:embed/>
            </p:oleObj>
          </a:graphicData>
        </a:graphic>
      </p:graphicFrame>
      <p:sp>
        <p:nvSpPr>
          <p:cNvPr id="109570" name="Rectangle 2"/>
          <p:cNvSpPr>
            <a:spLocks noGrp="1" noChangeArrowheads="1"/>
          </p:cNvSpPr>
          <p:nvPr>
            <p:ph type="body" idx="1"/>
          </p:nvPr>
        </p:nvSpPr>
        <p:spPr>
          <a:xfrm>
            <a:off x="152400" y="1371600"/>
            <a:ext cx="8839200" cy="3124200"/>
          </a:xfrm>
        </p:spPr>
        <p:txBody>
          <a:bodyPr/>
          <a:lstStyle/>
          <a:p>
            <a:pPr marL="0" indent="3175" eaLnBrk="1" hangingPunct="1">
              <a:lnSpc>
                <a:spcPct val="130000"/>
              </a:lnSpc>
            </a:pPr>
            <a:r>
              <a:rPr lang="en-US" smtClean="0"/>
              <a:t>The demand for accuracy, relevance and reliability of test results led to improvements of the procedures for sample preparation, instrumentation and test:</a:t>
            </a:r>
          </a:p>
          <a:p>
            <a:pPr marL="400050" lvl="1" indent="3175" eaLnBrk="1" hangingPunct="1">
              <a:lnSpc>
                <a:spcPct val="130000"/>
              </a:lnSpc>
            </a:pPr>
            <a:r>
              <a:rPr lang="en-US" smtClean="0"/>
              <a:t>- Solder filling of electrical termination to improve the current uniformity</a:t>
            </a:r>
          </a:p>
          <a:p>
            <a:pPr marL="400050" lvl="1" indent="3175" eaLnBrk="1" hangingPunct="1">
              <a:lnSpc>
                <a:spcPct val="130000"/>
              </a:lnSpc>
              <a:buFontTx/>
              <a:buChar char="-"/>
            </a:pPr>
            <a:r>
              <a:rPr lang="en-US" smtClean="0"/>
              <a:t> Arrays of voltage taps to mitigate the distortion of the baseline</a:t>
            </a:r>
          </a:p>
          <a:p>
            <a:pPr marL="400050" lvl="1" indent="3175" eaLnBrk="1" hangingPunct="1">
              <a:lnSpc>
                <a:spcPct val="130000"/>
              </a:lnSpc>
              <a:buFontTx/>
              <a:buChar char="-"/>
            </a:pPr>
            <a:r>
              <a:rPr lang="en-US" smtClean="0"/>
              <a:t> Crimping rings to avoid slippage and preserve the thermal strain in the cable</a:t>
            </a:r>
          </a:p>
          <a:p>
            <a:pPr marL="400050" lvl="1" indent="3175" eaLnBrk="1" hangingPunct="1">
              <a:lnSpc>
                <a:spcPct val="130000"/>
              </a:lnSpc>
              <a:buFontTx/>
              <a:buChar char="-"/>
            </a:pPr>
            <a:r>
              <a:rPr lang="en-US" smtClean="0"/>
              <a:t> Enhanced temperature measurement for calorimetric assessment of T</a:t>
            </a:r>
            <a:r>
              <a:rPr lang="en-US" baseline="-25000" smtClean="0"/>
              <a:t>cs</a:t>
            </a:r>
            <a:endParaRPr lang="en-US" smtClean="0"/>
          </a:p>
          <a:p>
            <a:pPr marL="400050" lvl="1" indent="3175" eaLnBrk="1" hangingPunct="1">
              <a:lnSpc>
                <a:spcPct val="130000"/>
              </a:lnSpc>
              <a:buFontTx/>
              <a:buChar char="-"/>
            </a:pPr>
            <a:r>
              <a:rPr lang="en-US" smtClean="0"/>
              <a:t> Monitoring of strain relaxation and residual strain on the conduit</a:t>
            </a:r>
            <a:endParaRPr lang="en-US"/>
          </a:p>
        </p:txBody>
      </p:sp>
      <p:sp>
        <p:nvSpPr>
          <p:cNvPr id="25611" name="Rectangle 3"/>
          <p:cNvSpPr>
            <a:spLocks noGrp="1" noChangeArrowheads="1"/>
          </p:cNvSpPr>
          <p:nvPr>
            <p:ph type="title"/>
          </p:nvPr>
        </p:nvSpPr>
        <p:spPr>
          <a:xfrm>
            <a:off x="1600200" y="457200"/>
            <a:ext cx="5715000" cy="381000"/>
          </a:xfrm>
        </p:spPr>
        <p:txBody>
          <a:bodyPr/>
          <a:lstStyle/>
          <a:p>
            <a:pPr eaLnBrk="1" hangingPunct="1"/>
            <a:r>
              <a:rPr lang="en-US" smtClean="0"/>
              <a:t>Technical issues for large, short sample test </a:t>
            </a:r>
          </a:p>
        </p:txBody>
      </p:sp>
      <p:graphicFrame>
        <p:nvGraphicFramePr>
          <p:cNvPr id="155651" name="Object 3"/>
          <p:cNvGraphicFramePr>
            <a:graphicFrameLocks noChangeAspect="1"/>
          </p:cNvGraphicFramePr>
          <p:nvPr/>
        </p:nvGraphicFramePr>
        <p:xfrm>
          <a:off x="5102225" y="4648200"/>
          <a:ext cx="4041775" cy="1295400"/>
        </p:xfrm>
        <a:graphic>
          <a:graphicData uri="http://schemas.openxmlformats.org/presentationml/2006/ole">
            <p:oleObj spid="_x0000_s25603" name="Document" r:id="rId5" imgW="4279900" imgH="1371600" progId="Word.Document.12">
              <p:link updateAutomatic="1"/>
            </p:oleObj>
          </a:graphicData>
        </a:graphic>
      </p:graphicFrame>
      <p:graphicFrame>
        <p:nvGraphicFramePr>
          <p:cNvPr id="155653" name="Object 4"/>
          <p:cNvGraphicFramePr>
            <a:graphicFrameLocks noChangeAspect="1"/>
          </p:cNvGraphicFramePr>
          <p:nvPr/>
        </p:nvGraphicFramePr>
        <p:xfrm>
          <a:off x="76200" y="3581400"/>
          <a:ext cx="4848225" cy="2895600"/>
        </p:xfrm>
        <a:graphic>
          <a:graphicData uri="http://schemas.openxmlformats.org/presentationml/2006/ole">
            <p:oleObj spid="_x0000_s25604" name="Document" r:id="rId6" imgW="5486400" imgH="3276600" progId="Word.Document.12">
              <p:link updateAutomatic="1"/>
            </p:oleObj>
          </a:graphicData>
        </a:graphic>
      </p:graphicFrame>
      <p:graphicFrame>
        <p:nvGraphicFramePr>
          <p:cNvPr id="155654" name="Object 5"/>
          <p:cNvGraphicFramePr>
            <a:graphicFrameLocks noChangeAspect="1"/>
          </p:cNvGraphicFramePr>
          <p:nvPr/>
        </p:nvGraphicFramePr>
        <p:xfrm>
          <a:off x="6858000" y="4572000"/>
          <a:ext cx="2171700" cy="1676400"/>
        </p:xfrm>
        <a:graphic>
          <a:graphicData uri="http://schemas.openxmlformats.org/presentationml/2006/ole">
            <p:oleObj spid="_x0000_s25605" name="Document" r:id="rId7" imgW="2171700" imgH="1676400" progId="Word.Document.12">
              <p:link updateAutomatic="1"/>
            </p:oleObj>
          </a:graphicData>
        </a:graphic>
      </p:graphicFrame>
      <p:graphicFrame>
        <p:nvGraphicFramePr>
          <p:cNvPr id="155655" name="Object 6"/>
          <p:cNvGraphicFramePr>
            <a:graphicFrameLocks noChangeAspect="1"/>
          </p:cNvGraphicFramePr>
          <p:nvPr/>
        </p:nvGraphicFramePr>
        <p:xfrm>
          <a:off x="3962400" y="4572000"/>
          <a:ext cx="2755900" cy="1778000"/>
        </p:xfrm>
        <a:graphic>
          <a:graphicData uri="http://schemas.openxmlformats.org/presentationml/2006/ole">
            <p:oleObj spid="_x0000_s25606" name="Document" r:id="rId8" imgW="2755900" imgH="1778000" progId="Word.Document.12">
              <p:link updateAutomatic="1"/>
            </p:oleObj>
          </a:graphicData>
        </a:graphic>
      </p:graphicFrame>
      <p:graphicFrame>
        <p:nvGraphicFramePr>
          <p:cNvPr id="155656" name="Object 7"/>
          <p:cNvGraphicFramePr>
            <a:graphicFrameLocks noChangeAspect="1"/>
          </p:cNvGraphicFramePr>
          <p:nvPr/>
        </p:nvGraphicFramePr>
        <p:xfrm>
          <a:off x="76200" y="3657600"/>
          <a:ext cx="3581400" cy="2779713"/>
        </p:xfrm>
        <a:graphic>
          <a:graphicData uri="http://schemas.openxmlformats.org/presentationml/2006/ole">
            <p:oleObj spid="_x0000_s25607" name="Document" r:id="rId9" imgW="2438400" imgH="1892300" progId="Word.Document.12">
              <p:link updateAutomatic="1"/>
            </p:oleObj>
          </a:graphicData>
        </a:graphic>
      </p:graphicFrame>
      <p:graphicFrame>
        <p:nvGraphicFramePr>
          <p:cNvPr id="155661" name="Object 8"/>
          <p:cNvGraphicFramePr>
            <a:graphicFrameLocks noChangeAspect="1"/>
          </p:cNvGraphicFramePr>
          <p:nvPr/>
        </p:nvGraphicFramePr>
        <p:xfrm>
          <a:off x="762000" y="4419600"/>
          <a:ext cx="5486400" cy="1447800"/>
        </p:xfrm>
        <a:graphic>
          <a:graphicData uri="http://schemas.openxmlformats.org/presentationml/2006/ole">
            <p:oleObj spid="_x0000_s25608" name="Document" r:id="rId10" imgW="5486400" imgH="1447800" progId="Word.Document.12">
              <p:link updateAutomatic="1"/>
            </p:oleObj>
          </a:graphicData>
        </a:graphic>
      </p:graphicFrame>
      <p:pic>
        <p:nvPicPr>
          <p:cNvPr id="19" name="Picture 18"/>
          <p:cNvPicPr>
            <a:picLocks noChangeAspect="1"/>
          </p:cNvPicPr>
          <p:nvPr/>
        </p:nvPicPr>
        <p:blipFill>
          <a:blip r:embed="rId11"/>
          <a:srcRect/>
          <a:stretch>
            <a:fillRect/>
          </a:stretch>
        </p:blipFill>
        <p:spPr bwMode="auto">
          <a:xfrm>
            <a:off x="5105400" y="4343400"/>
            <a:ext cx="2527300" cy="1600200"/>
          </a:xfrm>
          <a:prstGeom prst="rect">
            <a:avLst/>
          </a:prstGeom>
          <a:noFill/>
          <a:ln w="9525">
            <a:noFill/>
            <a:miter lim="800000"/>
            <a:headEnd/>
            <a:tailEnd/>
          </a:ln>
        </p:spPr>
      </p:pic>
      <p:sp>
        <p:nvSpPr>
          <p:cNvPr id="25613" name="Date Placeholder 3"/>
          <p:cNvSpPr>
            <a:spLocks noGrp="1"/>
          </p:cNvSpPr>
          <p:nvPr>
            <p:ph type="dt" sz="quarter" idx="10"/>
          </p:nvPr>
        </p:nvSpPr>
        <p:spPr>
          <a:noFill/>
        </p:spPr>
        <p:txBody>
          <a:bodyPr/>
          <a:lstStyle/>
          <a:p>
            <a:r>
              <a:rPr lang="en-US" smtClean="0"/>
              <a:t>Pierluigi Bruzzone, Test Results of ITER Conductors in the SULTAN Facility, FEC2012, San Diego, October 2012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57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57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565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56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5565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55653"/>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09570">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565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56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55655"/>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55654"/>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09570">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565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155656"/>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109570">
                                            <p:txEl>
                                              <p:pRg st="4" end="4"/>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5566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55661"/>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109570">
                                            <p:txEl>
                                              <p:pRg st="5" end="5"/>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0" grpId="0" build="p"/>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1" name="Slide Number Placeholder 4"/>
          <p:cNvSpPr>
            <a:spLocks noGrp="1"/>
          </p:cNvSpPr>
          <p:nvPr>
            <p:ph type="sldNum" sz="quarter" idx="11"/>
          </p:nvPr>
        </p:nvSpPr>
        <p:spPr>
          <a:noFill/>
        </p:spPr>
        <p:txBody>
          <a:bodyPr/>
          <a:lstStyle/>
          <a:p>
            <a:fld id="{5C1AB5DE-6099-A74B-A4B5-9FF77A3B4257}" type="slidenum">
              <a:rPr lang="en-US" smtClean="0"/>
              <a:pPr/>
              <a:t>7</a:t>
            </a:fld>
            <a:r>
              <a:rPr lang="en-US" dirty="0" smtClean="0"/>
              <a:t>/</a:t>
            </a:r>
            <a:r>
              <a:rPr lang="en-US" dirty="0" smtClean="0"/>
              <a:t>15</a:t>
            </a:r>
            <a:endParaRPr lang="en-US" dirty="0" smtClean="0"/>
          </a:p>
        </p:txBody>
      </p:sp>
      <p:graphicFrame>
        <p:nvGraphicFramePr>
          <p:cNvPr id="27650" name="Object 2"/>
          <p:cNvGraphicFramePr>
            <a:graphicFrameLocks noGrp="1" noChangeAspect="1"/>
          </p:cNvGraphicFramePr>
          <p:nvPr/>
        </p:nvGraphicFramePr>
        <p:xfrm>
          <a:off x="152400" y="152400"/>
          <a:ext cx="838200" cy="827088"/>
        </p:xfrm>
        <a:graphic>
          <a:graphicData uri="http://schemas.openxmlformats.org/presentationml/2006/ole">
            <p:oleObj spid="_x0000_s27650" name="Document" r:id="rId4" imgW="883920" imgH="871728" progId="Word.Document.8">
              <p:embed/>
            </p:oleObj>
          </a:graphicData>
        </a:graphic>
      </p:graphicFrame>
      <p:sp>
        <p:nvSpPr>
          <p:cNvPr id="27652" name="Rectangle 3"/>
          <p:cNvSpPr>
            <a:spLocks noGrp="1" noChangeArrowheads="1"/>
          </p:cNvSpPr>
          <p:nvPr>
            <p:ph type="title"/>
          </p:nvPr>
        </p:nvSpPr>
        <p:spPr>
          <a:xfrm>
            <a:off x="1066800" y="304800"/>
            <a:ext cx="7162800" cy="1143000"/>
          </a:xfrm>
        </p:spPr>
        <p:txBody>
          <a:bodyPr/>
          <a:lstStyle/>
          <a:p>
            <a:pPr eaLnBrk="1" hangingPunct="1"/>
            <a:r>
              <a:rPr lang="en-US" smtClean="0"/>
              <a:t>  Results of NbTi Conductors</a:t>
            </a:r>
            <a:br>
              <a:rPr lang="en-US" smtClean="0"/>
            </a:br>
            <a:r>
              <a:rPr lang="en-US" smtClean="0"/>
              <a:t/>
            </a:r>
            <a:br>
              <a:rPr lang="en-US" smtClean="0"/>
            </a:br>
            <a:r>
              <a:rPr lang="en-US" sz="1600" smtClean="0">
                <a:solidFill>
                  <a:srgbClr val="0000FF"/>
                </a:solidFill>
              </a:rPr>
              <a:t>Supplier Qualification for each conductor/coil type (PF, CC, Busbar)</a:t>
            </a:r>
          </a:p>
        </p:txBody>
      </p:sp>
      <p:graphicFrame>
        <p:nvGraphicFramePr>
          <p:cNvPr id="112036" name="Group 420"/>
          <p:cNvGraphicFramePr>
            <a:graphicFrameLocks noGrp="1"/>
          </p:cNvGraphicFramePr>
          <p:nvPr>
            <p:ph type="tbl" idx="1"/>
          </p:nvPr>
        </p:nvGraphicFramePr>
        <p:xfrm>
          <a:off x="381000" y="1905000"/>
          <a:ext cx="8229599" cy="2827020"/>
        </p:xfrm>
        <a:graphic>
          <a:graphicData uri="http://schemas.openxmlformats.org/drawingml/2006/table">
            <a:tbl>
              <a:tblPr/>
              <a:tblGrid>
                <a:gridCol w="987552"/>
                <a:gridCol w="576072"/>
                <a:gridCol w="1645920"/>
                <a:gridCol w="1810512"/>
                <a:gridCol w="1810512"/>
                <a:gridCol w="1399031"/>
              </a:tblGrid>
              <a:tr h="609600">
                <a:tc>
                  <a:txBody>
                    <a:bodyPr/>
                    <a:lstStyle/>
                    <a:p>
                      <a:pPr algn="just" hangingPunct="0">
                        <a:spcAft>
                          <a:spcPts val="600"/>
                        </a:spcAft>
                      </a:pPr>
                      <a:r>
                        <a:rPr lang="en-US" sz="1600" dirty="0">
                          <a:latin typeface="Arial"/>
                          <a:ea typeface="MS Mincho"/>
                          <a:cs typeface="Arial"/>
                        </a:rPr>
                        <a:t>Sample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hangingPunct="0">
                        <a:spcAft>
                          <a:spcPts val="600"/>
                        </a:spcAft>
                      </a:pPr>
                      <a:r>
                        <a:rPr lang="en-US" sz="1600" dirty="0">
                          <a:latin typeface="Arial"/>
                          <a:ea typeface="MS Mincho"/>
                          <a:cs typeface="Arial"/>
                        </a:rPr>
                        <a:t>DA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hangingPunct="0">
                        <a:spcAft>
                          <a:spcPts val="600"/>
                        </a:spcAft>
                      </a:pPr>
                      <a:r>
                        <a:rPr lang="en-US" sz="1600" dirty="0">
                          <a:latin typeface="Arial"/>
                          <a:ea typeface="MS Mincho"/>
                          <a:cs typeface="Arial"/>
                        </a:rPr>
                        <a:t>Conductor type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hangingPunct="0">
                        <a:spcAft>
                          <a:spcPts val="600"/>
                        </a:spcAft>
                      </a:pPr>
                      <a:r>
                        <a:rPr lang="en-US" sz="1600" dirty="0">
                          <a:latin typeface="Arial"/>
                          <a:ea typeface="MS Mincho"/>
                          <a:cs typeface="Arial"/>
                        </a:rPr>
                        <a:t>Test date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hangingPunct="0">
                        <a:spcAft>
                          <a:spcPts val="600"/>
                        </a:spcAft>
                      </a:pPr>
                      <a:r>
                        <a:rPr lang="en-US" sz="1600">
                          <a:latin typeface="Arial"/>
                          <a:ea typeface="MS Mincho"/>
                          <a:cs typeface="Arial"/>
                        </a:rPr>
                        <a:t>Reference Point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hangingPunct="0">
                        <a:spcAft>
                          <a:spcPts val="600"/>
                        </a:spcAft>
                      </a:pPr>
                      <a:r>
                        <a:rPr lang="en-US" sz="1600">
                          <a:latin typeface="Arial"/>
                          <a:ea typeface="MS Mincho"/>
                          <a:cs typeface="Arial"/>
                        </a:rPr>
                        <a:t>Measured/Specified T</a:t>
                      </a:r>
                      <a:r>
                        <a:rPr lang="en-US" sz="1600" baseline="-25000">
                          <a:latin typeface="Arial"/>
                          <a:ea typeface="MS Mincho"/>
                          <a:cs typeface="Arial"/>
                        </a:rPr>
                        <a:t>cs</a:t>
                      </a:r>
                      <a:endParaRPr lang="en-US" sz="1600">
                        <a:latin typeface="Arial"/>
                        <a:ea typeface="MS Mincho"/>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9570">
                <a:tc>
                  <a:txBody>
                    <a:bodyPr/>
                    <a:lstStyle/>
                    <a:p>
                      <a:pPr algn="just" hangingPunct="0">
                        <a:spcAft>
                          <a:spcPts val="600"/>
                        </a:spcAft>
                      </a:pPr>
                      <a:r>
                        <a:rPr lang="en-US" sz="1600">
                          <a:latin typeface="Arial"/>
                          <a:ea typeface="MS Mincho"/>
                          <a:cs typeface="Arial"/>
                        </a:rPr>
                        <a:t>PFCN1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hangingPunct="0">
                        <a:spcAft>
                          <a:spcPts val="600"/>
                        </a:spcAft>
                      </a:pPr>
                      <a:r>
                        <a:rPr lang="en-US" sz="1600">
                          <a:latin typeface="Arial"/>
                          <a:ea typeface="MS Mincho"/>
                          <a:cs typeface="Arial"/>
                        </a:rPr>
                        <a:t>CN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hangingPunct="0">
                        <a:spcAft>
                          <a:spcPts val="600"/>
                        </a:spcAft>
                      </a:pPr>
                      <a:r>
                        <a:rPr lang="en-US" sz="1600" dirty="0">
                          <a:latin typeface="Arial"/>
                          <a:ea typeface="MS Mincho"/>
                          <a:cs typeface="Arial"/>
                        </a:rPr>
                        <a:t>PF2/PF3/PF4</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46000"/>
                      </a:srgbClr>
                    </a:solidFill>
                  </a:tcPr>
                </a:tc>
                <a:tc>
                  <a:txBody>
                    <a:bodyPr/>
                    <a:lstStyle/>
                    <a:p>
                      <a:pPr algn="ctr" hangingPunct="0">
                        <a:spcAft>
                          <a:spcPts val="600"/>
                        </a:spcAft>
                      </a:pPr>
                      <a:r>
                        <a:rPr lang="en-US" sz="1600" dirty="0">
                          <a:latin typeface="Arial"/>
                          <a:ea typeface="MS Mincho"/>
                          <a:cs typeface="Arial"/>
                        </a:rPr>
                        <a:t>May 2010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hangingPunct="0">
                        <a:spcAft>
                          <a:spcPts val="600"/>
                        </a:spcAft>
                      </a:pPr>
                      <a:r>
                        <a:rPr lang="en-US" sz="1600" dirty="0">
                          <a:latin typeface="Arial"/>
                          <a:ea typeface="MS Mincho"/>
                          <a:cs typeface="Arial"/>
                        </a:rPr>
                        <a:t>4.2 T – 50.0 kA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alpha val="21000"/>
                      </a:srgbClr>
                    </a:solidFill>
                  </a:tcPr>
                </a:tc>
                <a:tc>
                  <a:txBody>
                    <a:bodyPr/>
                    <a:lstStyle/>
                    <a:p>
                      <a:pPr algn="ctr" hangingPunct="0">
                        <a:spcAft>
                          <a:spcPts val="600"/>
                        </a:spcAft>
                      </a:pPr>
                      <a:r>
                        <a:rPr lang="en-US" sz="1600" dirty="0">
                          <a:latin typeface="Arial"/>
                          <a:ea typeface="MS Mincho"/>
                          <a:cs typeface="Arial"/>
                        </a:rPr>
                        <a:t>6.33 K / 6.1 K</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alpha val="27000"/>
                      </a:srgbClr>
                    </a:solidFill>
                  </a:tcPr>
                </a:tc>
              </a:tr>
              <a:tr h="369570">
                <a:tc>
                  <a:txBody>
                    <a:bodyPr/>
                    <a:lstStyle/>
                    <a:p>
                      <a:pPr algn="just" hangingPunct="0">
                        <a:spcAft>
                          <a:spcPts val="600"/>
                        </a:spcAft>
                      </a:pPr>
                      <a:r>
                        <a:rPr lang="en-US" sz="1600">
                          <a:latin typeface="Arial"/>
                          <a:ea typeface="MS Mincho"/>
                          <a:cs typeface="Arial"/>
                        </a:rPr>
                        <a:t>PFEU1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hangingPunct="0">
                        <a:spcAft>
                          <a:spcPts val="600"/>
                        </a:spcAft>
                      </a:pPr>
                      <a:r>
                        <a:rPr lang="en-US" sz="1600">
                          <a:latin typeface="Arial"/>
                          <a:ea typeface="MS Mincho"/>
                          <a:cs typeface="Arial"/>
                        </a:rPr>
                        <a:t>RF</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hangingPunct="0">
                        <a:spcAft>
                          <a:spcPts val="600"/>
                        </a:spcAft>
                      </a:pPr>
                      <a:r>
                        <a:rPr lang="en-US" sz="1600" dirty="0">
                          <a:latin typeface="Arial"/>
                          <a:ea typeface="MS Mincho"/>
                          <a:cs typeface="Arial"/>
                        </a:rPr>
                        <a:t>PF1/PF6</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46000"/>
                      </a:srgbClr>
                    </a:solidFill>
                  </a:tcPr>
                </a:tc>
                <a:tc>
                  <a:txBody>
                    <a:bodyPr/>
                    <a:lstStyle/>
                    <a:p>
                      <a:pPr algn="ctr" hangingPunct="0">
                        <a:spcAft>
                          <a:spcPts val="600"/>
                        </a:spcAft>
                      </a:pPr>
                      <a:r>
                        <a:rPr lang="en-US" sz="1600" dirty="0">
                          <a:latin typeface="Arial"/>
                          <a:ea typeface="MS Mincho"/>
                          <a:cs typeface="Arial"/>
                        </a:rPr>
                        <a:t>September 2010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hangingPunct="0">
                        <a:spcAft>
                          <a:spcPts val="600"/>
                        </a:spcAft>
                      </a:pPr>
                      <a:r>
                        <a:rPr lang="en-US" sz="1600" dirty="0">
                          <a:latin typeface="Arial"/>
                          <a:ea typeface="MS Mincho"/>
                          <a:cs typeface="Arial"/>
                        </a:rPr>
                        <a:t>5.65 T – 48.0 kA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alpha val="21000"/>
                      </a:srgbClr>
                    </a:solidFill>
                  </a:tcPr>
                </a:tc>
                <a:tc>
                  <a:txBody>
                    <a:bodyPr/>
                    <a:lstStyle/>
                    <a:p>
                      <a:pPr algn="ctr" hangingPunct="0">
                        <a:spcAft>
                          <a:spcPts val="600"/>
                        </a:spcAft>
                      </a:pPr>
                      <a:r>
                        <a:rPr lang="en-US" sz="1600" dirty="0">
                          <a:latin typeface="Arial"/>
                          <a:ea typeface="MS Mincho"/>
                          <a:cs typeface="Arial"/>
                        </a:rPr>
                        <a:t>6.02 K / 5.9 K</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alpha val="27000"/>
                      </a:srgbClr>
                    </a:solidFill>
                  </a:tcPr>
                </a:tc>
              </a:tr>
              <a:tr h="369570">
                <a:tc>
                  <a:txBody>
                    <a:bodyPr/>
                    <a:lstStyle/>
                    <a:p>
                      <a:pPr algn="just" hangingPunct="0">
                        <a:spcAft>
                          <a:spcPts val="600"/>
                        </a:spcAft>
                      </a:pPr>
                      <a:r>
                        <a:rPr lang="en-US" sz="1600">
                          <a:latin typeface="Arial"/>
                          <a:ea typeface="MS Mincho"/>
                          <a:cs typeface="Arial"/>
                        </a:rPr>
                        <a:t>PFCN2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hangingPunct="0">
                        <a:spcAft>
                          <a:spcPts val="600"/>
                        </a:spcAft>
                      </a:pPr>
                      <a:r>
                        <a:rPr lang="en-US" sz="1600">
                          <a:latin typeface="Arial"/>
                          <a:ea typeface="MS Mincho"/>
                          <a:cs typeface="Arial"/>
                        </a:rPr>
                        <a:t>CN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hangingPunct="0">
                        <a:spcAft>
                          <a:spcPts val="600"/>
                        </a:spcAft>
                      </a:pPr>
                      <a:r>
                        <a:rPr lang="en-US" sz="1600" dirty="0">
                          <a:latin typeface="Arial"/>
                          <a:ea typeface="MS Mincho"/>
                          <a:cs typeface="Arial"/>
                        </a:rPr>
                        <a:t>PF5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46000"/>
                      </a:srgbClr>
                    </a:solidFill>
                  </a:tcPr>
                </a:tc>
                <a:tc>
                  <a:txBody>
                    <a:bodyPr/>
                    <a:lstStyle/>
                    <a:p>
                      <a:pPr algn="ctr" hangingPunct="0">
                        <a:spcAft>
                          <a:spcPts val="600"/>
                        </a:spcAft>
                      </a:pPr>
                      <a:r>
                        <a:rPr lang="en-US" sz="1600" dirty="0">
                          <a:latin typeface="Arial"/>
                          <a:ea typeface="MS Mincho"/>
                          <a:cs typeface="Arial"/>
                        </a:rPr>
                        <a:t>March 2011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hangingPunct="0">
                        <a:spcAft>
                          <a:spcPts val="600"/>
                        </a:spcAft>
                      </a:pPr>
                      <a:r>
                        <a:rPr lang="en-US" sz="1600" dirty="0">
                          <a:latin typeface="Arial"/>
                          <a:ea typeface="MS Mincho"/>
                          <a:cs typeface="Arial"/>
                        </a:rPr>
                        <a:t>4.86 T – 52.0 kA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alpha val="21000"/>
                      </a:srgbClr>
                    </a:solidFill>
                  </a:tcPr>
                </a:tc>
                <a:tc>
                  <a:txBody>
                    <a:bodyPr/>
                    <a:lstStyle/>
                    <a:p>
                      <a:pPr algn="ctr" hangingPunct="0">
                        <a:spcAft>
                          <a:spcPts val="600"/>
                        </a:spcAft>
                      </a:pPr>
                      <a:r>
                        <a:rPr lang="en-US" sz="1600" dirty="0">
                          <a:latin typeface="Arial"/>
                          <a:ea typeface="MS Mincho"/>
                          <a:cs typeface="Arial"/>
                        </a:rPr>
                        <a:t>6.15 K / 6.1 K</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alpha val="27000"/>
                      </a:srgbClr>
                    </a:solidFill>
                  </a:tcPr>
                </a:tc>
              </a:tr>
              <a:tr h="369570">
                <a:tc>
                  <a:txBody>
                    <a:bodyPr/>
                    <a:lstStyle/>
                    <a:p>
                      <a:pPr algn="just" hangingPunct="0">
                        <a:spcAft>
                          <a:spcPts val="600"/>
                        </a:spcAft>
                      </a:pPr>
                      <a:r>
                        <a:rPr lang="en-US" sz="1600">
                          <a:latin typeface="Arial"/>
                          <a:ea typeface="MS Mincho"/>
                          <a:cs typeface="Arial"/>
                        </a:rPr>
                        <a:t>MBCN1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hangingPunct="0">
                        <a:spcAft>
                          <a:spcPts val="600"/>
                        </a:spcAft>
                      </a:pPr>
                      <a:r>
                        <a:rPr lang="en-US" sz="1600">
                          <a:latin typeface="Arial"/>
                          <a:ea typeface="MS Mincho"/>
                          <a:cs typeface="Arial"/>
                        </a:rPr>
                        <a:t>CN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hangingPunct="0">
                        <a:spcAft>
                          <a:spcPts val="600"/>
                        </a:spcAft>
                      </a:pPr>
                      <a:r>
                        <a:rPr lang="en-US" sz="1600" dirty="0">
                          <a:latin typeface="Arial"/>
                          <a:ea typeface="MS Mincho"/>
                          <a:cs typeface="Arial"/>
                        </a:rPr>
                        <a:t>Main </a:t>
                      </a:r>
                      <a:r>
                        <a:rPr lang="en-US" sz="1600" dirty="0" err="1">
                          <a:latin typeface="Arial"/>
                          <a:ea typeface="MS Mincho"/>
                          <a:cs typeface="Arial"/>
                        </a:rPr>
                        <a:t>Busbar</a:t>
                      </a:r>
                      <a:endParaRPr lang="en-US" sz="1600" dirty="0">
                        <a:latin typeface="Arial"/>
                        <a:ea typeface="MS Mincho"/>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46000"/>
                      </a:srgbClr>
                    </a:solidFill>
                  </a:tcPr>
                </a:tc>
                <a:tc>
                  <a:txBody>
                    <a:bodyPr/>
                    <a:lstStyle/>
                    <a:p>
                      <a:pPr algn="ctr" hangingPunct="0">
                        <a:spcAft>
                          <a:spcPts val="600"/>
                        </a:spcAft>
                      </a:pPr>
                      <a:r>
                        <a:rPr lang="en-US" sz="1600" dirty="0">
                          <a:latin typeface="Arial"/>
                          <a:ea typeface="MS Mincho"/>
                          <a:cs typeface="Arial"/>
                        </a:rPr>
                        <a:t>July 2011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hangingPunct="0">
                        <a:spcAft>
                          <a:spcPts val="600"/>
                        </a:spcAft>
                      </a:pPr>
                      <a:r>
                        <a:rPr lang="en-US" sz="1600" dirty="0">
                          <a:latin typeface="Arial"/>
                          <a:ea typeface="MS Mincho"/>
                          <a:cs typeface="Arial"/>
                        </a:rPr>
                        <a:t>3.22 T – 45.5 kA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alpha val="21000"/>
                      </a:srgbClr>
                    </a:solidFill>
                  </a:tcPr>
                </a:tc>
                <a:tc>
                  <a:txBody>
                    <a:bodyPr/>
                    <a:lstStyle/>
                    <a:p>
                      <a:pPr algn="ctr" hangingPunct="0">
                        <a:spcAft>
                          <a:spcPts val="600"/>
                        </a:spcAft>
                      </a:pPr>
                      <a:r>
                        <a:rPr lang="en-US" sz="1600" dirty="0">
                          <a:latin typeface="Arial"/>
                          <a:ea typeface="MS Mincho"/>
                          <a:cs typeface="Arial"/>
                        </a:rPr>
                        <a:t>6.95 K / 6.7 K</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alpha val="27000"/>
                      </a:srgbClr>
                    </a:solidFill>
                  </a:tcPr>
                </a:tc>
              </a:tr>
              <a:tr h="369570">
                <a:tc>
                  <a:txBody>
                    <a:bodyPr/>
                    <a:lstStyle/>
                    <a:p>
                      <a:pPr algn="just" hangingPunct="0">
                        <a:spcAft>
                          <a:spcPts val="600"/>
                        </a:spcAft>
                      </a:pPr>
                      <a:r>
                        <a:rPr lang="en-US" sz="1600">
                          <a:latin typeface="Arial"/>
                          <a:ea typeface="MS Mincho"/>
                          <a:cs typeface="Arial"/>
                        </a:rPr>
                        <a:t>CCCN2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hangingPunct="0">
                        <a:spcAft>
                          <a:spcPts val="600"/>
                        </a:spcAft>
                      </a:pPr>
                      <a:r>
                        <a:rPr lang="en-US" sz="1600">
                          <a:latin typeface="Arial"/>
                          <a:ea typeface="MS Mincho"/>
                          <a:cs typeface="Arial"/>
                        </a:rPr>
                        <a:t>CN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hangingPunct="0">
                        <a:spcAft>
                          <a:spcPts val="600"/>
                        </a:spcAft>
                      </a:pPr>
                      <a:r>
                        <a:rPr lang="en-US" sz="1600" dirty="0">
                          <a:latin typeface="Arial"/>
                          <a:ea typeface="MS Mincho"/>
                          <a:cs typeface="Arial"/>
                        </a:rPr>
                        <a:t>Correction Coil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46000"/>
                      </a:srgbClr>
                    </a:solidFill>
                  </a:tcPr>
                </a:tc>
                <a:tc>
                  <a:txBody>
                    <a:bodyPr/>
                    <a:lstStyle/>
                    <a:p>
                      <a:pPr algn="ctr" hangingPunct="0">
                        <a:spcAft>
                          <a:spcPts val="600"/>
                        </a:spcAft>
                      </a:pPr>
                      <a:r>
                        <a:rPr lang="en-US" sz="1600">
                          <a:latin typeface="Arial"/>
                          <a:ea typeface="MS Mincho"/>
                          <a:cs typeface="Arial"/>
                        </a:rPr>
                        <a:t>August 2011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hangingPunct="0">
                        <a:spcAft>
                          <a:spcPts val="600"/>
                        </a:spcAft>
                      </a:pPr>
                      <a:r>
                        <a:rPr lang="en-US" sz="1600" dirty="0">
                          <a:latin typeface="Arial"/>
                          <a:ea typeface="MS Mincho"/>
                          <a:cs typeface="Arial"/>
                        </a:rPr>
                        <a:t>3.83 T – 10 kA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alpha val="21000"/>
                      </a:srgbClr>
                    </a:solidFill>
                  </a:tcPr>
                </a:tc>
                <a:tc>
                  <a:txBody>
                    <a:bodyPr/>
                    <a:lstStyle/>
                    <a:p>
                      <a:pPr algn="ctr" hangingPunct="0">
                        <a:spcAft>
                          <a:spcPts val="600"/>
                        </a:spcAft>
                      </a:pPr>
                      <a:r>
                        <a:rPr lang="en-US" sz="1600" dirty="0">
                          <a:latin typeface="Arial"/>
                          <a:ea typeface="MS Mincho"/>
                          <a:cs typeface="Arial"/>
                        </a:rPr>
                        <a:t>7.10 K / 7.0 K</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alpha val="27000"/>
                      </a:srgbClr>
                    </a:solidFill>
                  </a:tcPr>
                </a:tc>
              </a:tr>
              <a:tr h="369570">
                <a:tc>
                  <a:txBody>
                    <a:bodyPr/>
                    <a:lstStyle/>
                    <a:p>
                      <a:pPr algn="just" hangingPunct="0">
                        <a:spcAft>
                          <a:spcPts val="600"/>
                        </a:spcAft>
                      </a:pPr>
                      <a:r>
                        <a:rPr lang="en-US" sz="1600">
                          <a:latin typeface="Arial"/>
                          <a:ea typeface="MS Mincho"/>
                          <a:cs typeface="Arial"/>
                        </a:rPr>
                        <a:t>CBCN1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hangingPunct="0">
                        <a:spcAft>
                          <a:spcPts val="600"/>
                        </a:spcAft>
                      </a:pPr>
                      <a:r>
                        <a:rPr lang="en-US" sz="1600">
                          <a:latin typeface="Arial"/>
                          <a:ea typeface="MS Mincho"/>
                          <a:cs typeface="Arial"/>
                        </a:rPr>
                        <a:t>CN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hangingPunct="0">
                        <a:spcAft>
                          <a:spcPts val="600"/>
                        </a:spcAft>
                      </a:pPr>
                      <a:r>
                        <a:rPr lang="en-US" sz="1600" dirty="0">
                          <a:latin typeface="Arial"/>
                          <a:ea typeface="MS Mincho"/>
                          <a:cs typeface="Arial"/>
                        </a:rPr>
                        <a:t>CC </a:t>
                      </a:r>
                      <a:r>
                        <a:rPr lang="en-US" sz="1600" dirty="0" err="1">
                          <a:latin typeface="Arial"/>
                          <a:ea typeface="MS Mincho"/>
                          <a:cs typeface="Arial"/>
                        </a:rPr>
                        <a:t>Busbar</a:t>
                      </a:r>
                      <a:endParaRPr lang="en-US" sz="1600" dirty="0">
                        <a:latin typeface="Arial"/>
                        <a:ea typeface="MS Mincho"/>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46000"/>
                      </a:srgbClr>
                    </a:solidFill>
                  </a:tcPr>
                </a:tc>
                <a:tc>
                  <a:txBody>
                    <a:bodyPr/>
                    <a:lstStyle/>
                    <a:p>
                      <a:pPr algn="ctr" hangingPunct="0">
                        <a:spcAft>
                          <a:spcPts val="600"/>
                        </a:spcAft>
                      </a:pPr>
                      <a:r>
                        <a:rPr lang="en-US" sz="1600">
                          <a:latin typeface="Arial"/>
                          <a:ea typeface="MS Mincho"/>
                          <a:cs typeface="Arial"/>
                        </a:rPr>
                        <a:t>August 2012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hangingPunct="0">
                        <a:spcAft>
                          <a:spcPts val="600"/>
                        </a:spcAft>
                      </a:pPr>
                      <a:r>
                        <a:rPr lang="en-US" sz="1600" dirty="0">
                          <a:latin typeface="Arial"/>
                          <a:ea typeface="MS Mincho"/>
                          <a:cs typeface="Arial"/>
                        </a:rPr>
                        <a:t>2.63 T – 10 kA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alpha val="21000"/>
                      </a:srgbClr>
                    </a:solidFill>
                  </a:tcPr>
                </a:tc>
                <a:tc>
                  <a:txBody>
                    <a:bodyPr/>
                    <a:lstStyle/>
                    <a:p>
                      <a:pPr algn="ctr" hangingPunct="0">
                        <a:spcAft>
                          <a:spcPts val="600"/>
                        </a:spcAft>
                      </a:pPr>
                      <a:r>
                        <a:rPr lang="en-US" sz="1600" dirty="0">
                          <a:latin typeface="Arial"/>
                          <a:ea typeface="MS Mincho"/>
                          <a:cs typeface="Arial"/>
                        </a:rPr>
                        <a:t>7.51 K / 7.0 K</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alpha val="27000"/>
                      </a:srgbClr>
                    </a:solidFill>
                  </a:tcPr>
                </a:tc>
              </a:tr>
            </a:tbl>
          </a:graphicData>
        </a:graphic>
      </p:graphicFrame>
      <p:sp>
        <p:nvSpPr>
          <p:cNvPr id="27711" name="TextBox 64"/>
          <p:cNvSpPr txBox="1">
            <a:spLocks noChangeArrowheads="1"/>
          </p:cNvSpPr>
          <p:nvPr/>
        </p:nvSpPr>
        <p:spPr bwMode="auto">
          <a:xfrm>
            <a:off x="762000" y="4953000"/>
            <a:ext cx="7512050" cy="1169988"/>
          </a:xfrm>
          <a:prstGeom prst="rect">
            <a:avLst/>
          </a:prstGeom>
          <a:noFill/>
          <a:ln w="9525">
            <a:noFill/>
            <a:miter lim="800000"/>
            <a:headEnd/>
            <a:tailEnd/>
          </a:ln>
        </p:spPr>
        <p:txBody>
          <a:bodyPr wrap="none">
            <a:prstTxWarp prst="textNoShape">
              <a:avLst/>
            </a:prstTxWarp>
            <a:spAutoFit/>
          </a:bodyPr>
          <a:lstStyle/>
          <a:p>
            <a:pPr algn="ctr">
              <a:spcAft>
                <a:spcPts val="600"/>
              </a:spcAft>
            </a:pPr>
            <a:r>
              <a:rPr lang="en-US" sz="2000" baseline="0" dirty="0">
                <a:solidFill>
                  <a:srgbClr val="0000FF"/>
                </a:solidFill>
              </a:rPr>
              <a:t>The performance qualification is successfully completed  in 2012</a:t>
            </a:r>
          </a:p>
          <a:p>
            <a:pPr algn="ctr">
              <a:spcAft>
                <a:spcPts val="600"/>
              </a:spcAft>
            </a:pPr>
            <a:r>
              <a:rPr lang="en-US" sz="2000" baseline="0" dirty="0">
                <a:solidFill>
                  <a:srgbClr val="0000FF"/>
                </a:solidFill>
              </a:rPr>
              <a:t>The results scale satisfactory with the strand properties</a:t>
            </a:r>
          </a:p>
          <a:p>
            <a:pPr algn="ctr">
              <a:spcAft>
                <a:spcPts val="600"/>
              </a:spcAft>
            </a:pPr>
            <a:r>
              <a:rPr lang="en-US" sz="2000" baseline="0" dirty="0">
                <a:solidFill>
                  <a:srgbClr val="0000FF"/>
                </a:solidFill>
              </a:rPr>
              <a:t>The</a:t>
            </a:r>
            <a:r>
              <a:rPr lang="en-US" sz="2000" baseline="0" dirty="0" smtClean="0">
                <a:solidFill>
                  <a:srgbClr val="0000FF"/>
                </a:solidFill>
              </a:rPr>
              <a:t> DC performance </a:t>
            </a:r>
            <a:r>
              <a:rPr lang="en-US" sz="2000" baseline="0" dirty="0">
                <a:solidFill>
                  <a:srgbClr val="0000FF"/>
                </a:solidFill>
              </a:rPr>
              <a:t>is </a:t>
            </a:r>
            <a:r>
              <a:rPr lang="en-US" sz="2000" baseline="0" dirty="0" smtClean="0">
                <a:solidFill>
                  <a:srgbClr val="0000FF"/>
                </a:solidFill>
              </a:rPr>
              <a:t>stable upon cyclic loading</a:t>
            </a:r>
            <a:endParaRPr lang="en-US" sz="2000" baseline="0" dirty="0">
              <a:solidFill>
                <a:srgbClr val="0000FF"/>
              </a:solidFill>
            </a:endParaRPr>
          </a:p>
        </p:txBody>
      </p:sp>
      <p:sp>
        <p:nvSpPr>
          <p:cNvPr id="27712" name="Date Placeholder 3"/>
          <p:cNvSpPr>
            <a:spLocks noGrp="1"/>
          </p:cNvSpPr>
          <p:nvPr>
            <p:ph type="dt" sz="quarter" idx="10"/>
          </p:nvPr>
        </p:nvSpPr>
        <p:spPr>
          <a:xfrm>
            <a:off x="2057400" y="6477000"/>
            <a:ext cx="6248400" cy="228600"/>
          </a:xfrm>
          <a:noFill/>
        </p:spPr>
        <p:txBody>
          <a:bodyPr/>
          <a:lstStyle/>
          <a:p>
            <a:r>
              <a:rPr lang="en-US" smtClean="0"/>
              <a:t>Pierluigi Bruzzone, Test Results of ITER Conductors in the SULTAN Facility, FEC2012, San Diego, October 2012</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9" name="Rectangle 3"/>
          <p:cNvSpPr>
            <a:spLocks noGrp="1" noChangeArrowheads="1"/>
          </p:cNvSpPr>
          <p:nvPr>
            <p:ph type="title"/>
          </p:nvPr>
        </p:nvSpPr>
        <p:spPr>
          <a:xfrm>
            <a:off x="1447800" y="304800"/>
            <a:ext cx="5486400" cy="533400"/>
          </a:xfrm>
        </p:spPr>
        <p:txBody>
          <a:bodyPr/>
          <a:lstStyle/>
          <a:p>
            <a:pPr eaLnBrk="1" hangingPunct="1"/>
            <a:r>
              <a:rPr lang="en-US" smtClean="0"/>
              <a:t>  The transition of the NbTi Conductors</a:t>
            </a:r>
            <a:br>
              <a:rPr lang="en-US" smtClean="0"/>
            </a:br>
            <a:endParaRPr lang="en-US" sz="1600" smtClean="0">
              <a:solidFill>
                <a:srgbClr val="0000FF"/>
              </a:solidFill>
            </a:endParaRPr>
          </a:p>
        </p:txBody>
      </p:sp>
      <p:sp>
        <p:nvSpPr>
          <p:cNvPr id="29700" name="Slide Number Placeholder 4"/>
          <p:cNvSpPr>
            <a:spLocks noGrp="1"/>
          </p:cNvSpPr>
          <p:nvPr>
            <p:ph type="sldNum" sz="quarter" idx="11"/>
          </p:nvPr>
        </p:nvSpPr>
        <p:spPr>
          <a:noFill/>
        </p:spPr>
        <p:txBody>
          <a:bodyPr/>
          <a:lstStyle/>
          <a:p>
            <a:fld id="{2BC23FB2-F7EE-F644-9E15-46F228A24F1E}" type="slidenum">
              <a:rPr lang="en-US" smtClean="0"/>
              <a:pPr/>
              <a:t>8</a:t>
            </a:fld>
            <a:r>
              <a:rPr lang="en-US" dirty="0" smtClean="0"/>
              <a:t>/</a:t>
            </a:r>
            <a:r>
              <a:rPr lang="en-US" dirty="0" smtClean="0"/>
              <a:t>15</a:t>
            </a:r>
            <a:endParaRPr lang="en-US" dirty="0" smtClean="0"/>
          </a:p>
        </p:txBody>
      </p:sp>
      <p:graphicFrame>
        <p:nvGraphicFramePr>
          <p:cNvPr id="29698" name="Object 2"/>
          <p:cNvGraphicFramePr>
            <a:graphicFrameLocks noGrp="1" noChangeAspect="1"/>
          </p:cNvGraphicFramePr>
          <p:nvPr/>
        </p:nvGraphicFramePr>
        <p:xfrm>
          <a:off x="152400" y="152400"/>
          <a:ext cx="838200" cy="827088"/>
        </p:xfrm>
        <a:graphic>
          <a:graphicData uri="http://schemas.openxmlformats.org/presentationml/2006/ole">
            <p:oleObj spid="_x0000_s29698" name="Document" r:id="rId4" imgW="883920" imgH="871728" progId="Word.Document.8">
              <p:embed/>
            </p:oleObj>
          </a:graphicData>
        </a:graphic>
      </p:graphicFrame>
      <p:sp>
        <p:nvSpPr>
          <p:cNvPr id="29701" name="TextBox 64"/>
          <p:cNvSpPr txBox="1">
            <a:spLocks noChangeArrowheads="1"/>
          </p:cNvSpPr>
          <p:nvPr/>
        </p:nvSpPr>
        <p:spPr bwMode="auto">
          <a:xfrm>
            <a:off x="381000" y="1295400"/>
            <a:ext cx="8315325" cy="646113"/>
          </a:xfrm>
          <a:prstGeom prst="rect">
            <a:avLst/>
          </a:prstGeom>
          <a:noFill/>
          <a:ln w="9525">
            <a:noFill/>
            <a:miter lim="800000"/>
            <a:headEnd/>
            <a:tailEnd/>
          </a:ln>
        </p:spPr>
        <p:txBody>
          <a:bodyPr>
            <a:prstTxWarp prst="textNoShape">
              <a:avLst/>
            </a:prstTxWarp>
            <a:spAutoFit/>
          </a:bodyPr>
          <a:lstStyle/>
          <a:p>
            <a:r>
              <a:rPr lang="en-US" sz="1800" baseline="0" dirty="0">
                <a:solidFill>
                  <a:srgbClr val="0000FF"/>
                </a:solidFill>
              </a:rPr>
              <a:t>As in other </a:t>
            </a:r>
            <a:r>
              <a:rPr lang="en-US" sz="1800" baseline="0" dirty="0" err="1">
                <a:solidFill>
                  <a:srgbClr val="0000FF"/>
                </a:solidFill>
              </a:rPr>
              <a:t>NbTi</a:t>
            </a:r>
            <a:r>
              <a:rPr lang="en-US" sz="1800" baseline="0" dirty="0">
                <a:solidFill>
                  <a:srgbClr val="0000FF"/>
                </a:solidFill>
              </a:rPr>
              <a:t> cable-in-conduit, at high operating current the transition width decreases (</a:t>
            </a:r>
            <a:r>
              <a:rPr lang="en-US" sz="1800" i="1" baseline="0" dirty="0">
                <a:solidFill>
                  <a:srgbClr val="FF0000"/>
                </a:solidFill>
              </a:rPr>
              <a:t>self field effect</a:t>
            </a:r>
            <a:r>
              <a:rPr lang="en-US" sz="1800" baseline="0" dirty="0">
                <a:solidFill>
                  <a:srgbClr val="0000FF"/>
                </a:solidFill>
              </a:rPr>
              <a:t>) and the take-off electric field becomes &lt;</a:t>
            </a:r>
            <a:r>
              <a:rPr lang="en-US" sz="1800" baseline="0" dirty="0" smtClean="0">
                <a:solidFill>
                  <a:srgbClr val="0000FF"/>
                </a:solidFill>
              </a:rPr>
              <a:t> 0.1µV/cm</a:t>
            </a:r>
            <a:r>
              <a:rPr lang="en-US" sz="1800" baseline="0" dirty="0">
                <a:solidFill>
                  <a:srgbClr val="0000FF"/>
                </a:solidFill>
              </a:rPr>
              <a:t>.</a:t>
            </a:r>
          </a:p>
        </p:txBody>
      </p:sp>
      <p:sp>
        <p:nvSpPr>
          <p:cNvPr id="29702" name="TextBox 8"/>
          <p:cNvSpPr txBox="1">
            <a:spLocks noChangeArrowheads="1"/>
          </p:cNvSpPr>
          <p:nvPr/>
        </p:nvSpPr>
        <p:spPr bwMode="auto">
          <a:xfrm>
            <a:off x="762000" y="5638800"/>
            <a:ext cx="7391400" cy="646113"/>
          </a:xfrm>
          <a:prstGeom prst="rect">
            <a:avLst/>
          </a:prstGeom>
          <a:noFill/>
          <a:ln w="9525">
            <a:noFill/>
            <a:miter lim="800000"/>
            <a:headEnd/>
            <a:tailEnd/>
          </a:ln>
        </p:spPr>
        <p:txBody>
          <a:bodyPr>
            <a:prstTxWarp prst="textNoShape">
              <a:avLst/>
            </a:prstTxWarp>
            <a:spAutoFit/>
          </a:bodyPr>
          <a:lstStyle/>
          <a:p>
            <a:pPr algn="ctr"/>
            <a:r>
              <a:rPr lang="en-US" sz="1800" baseline="0">
                <a:solidFill>
                  <a:srgbClr val="0000FF"/>
                </a:solidFill>
              </a:rPr>
              <a:t>For PF234, PF5 and Main Busbar, at the reference point the T</a:t>
            </a:r>
            <a:r>
              <a:rPr lang="en-US" sz="1800">
                <a:solidFill>
                  <a:srgbClr val="0000FF"/>
                </a:solidFill>
              </a:rPr>
              <a:t>cs</a:t>
            </a:r>
            <a:r>
              <a:rPr lang="en-US" sz="1800" baseline="0">
                <a:solidFill>
                  <a:srgbClr val="0000FF"/>
                </a:solidFill>
              </a:rPr>
              <a:t> cannot be measured and is replaced by the “Temperature at take-off”, T</a:t>
            </a:r>
            <a:r>
              <a:rPr lang="en-US" sz="1800">
                <a:solidFill>
                  <a:srgbClr val="0000FF"/>
                </a:solidFill>
              </a:rPr>
              <a:t>q</a:t>
            </a:r>
            <a:endParaRPr lang="en-US" sz="1800" baseline="0">
              <a:solidFill>
                <a:srgbClr val="0000FF"/>
              </a:solidFill>
            </a:endParaRPr>
          </a:p>
        </p:txBody>
      </p:sp>
      <p:pic>
        <p:nvPicPr>
          <p:cNvPr id="29704" name="Picture 10" descr="Takeoff.bmp"/>
          <p:cNvPicPr>
            <a:picLocks noChangeAspect="1"/>
          </p:cNvPicPr>
          <p:nvPr/>
        </p:nvPicPr>
        <p:blipFill>
          <a:blip r:embed="rId5"/>
          <a:srcRect l="4694" t="11263" r="9386" b="6931"/>
          <a:stretch>
            <a:fillRect/>
          </a:stretch>
        </p:blipFill>
        <p:spPr bwMode="auto">
          <a:xfrm>
            <a:off x="4648200" y="2133600"/>
            <a:ext cx="4289425" cy="3160713"/>
          </a:xfrm>
          <a:prstGeom prst="rect">
            <a:avLst/>
          </a:prstGeom>
          <a:noFill/>
          <a:ln w="9525">
            <a:noFill/>
            <a:miter lim="800000"/>
            <a:headEnd/>
            <a:tailEnd/>
          </a:ln>
        </p:spPr>
      </p:pic>
      <p:sp>
        <p:nvSpPr>
          <p:cNvPr id="29705" name="Date Placeholder 3"/>
          <p:cNvSpPr>
            <a:spLocks noGrp="1"/>
          </p:cNvSpPr>
          <p:nvPr>
            <p:ph type="dt" sz="quarter" idx="10"/>
          </p:nvPr>
        </p:nvSpPr>
        <p:spPr>
          <a:noFill/>
        </p:spPr>
        <p:txBody>
          <a:bodyPr/>
          <a:lstStyle/>
          <a:p>
            <a:r>
              <a:rPr lang="en-US" smtClean="0"/>
              <a:t>Pierluigi Bruzzone, Test Results of ITER Conductors in the SULTAN Facility, FEC2012, San Diego, October 2012</a:t>
            </a:r>
          </a:p>
        </p:txBody>
      </p:sp>
      <p:pic>
        <p:nvPicPr>
          <p:cNvPr id="10" name="Picture 9" descr="Takeoffok.jpg"/>
          <p:cNvPicPr>
            <a:picLocks noChangeAspect="1"/>
          </p:cNvPicPr>
          <p:nvPr/>
        </p:nvPicPr>
        <p:blipFill>
          <a:blip r:embed="rId6"/>
          <a:srcRect l="4545" t="11545" r="9093" b="5712"/>
          <a:stretch>
            <a:fillRect/>
          </a:stretch>
        </p:blipFill>
        <p:spPr>
          <a:xfrm>
            <a:off x="228600" y="2133600"/>
            <a:ext cx="4343400" cy="3276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70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7" name="Slide Number Placeholder 4"/>
          <p:cNvSpPr>
            <a:spLocks noGrp="1"/>
          </p:cNvSpPr>
          <p:nvPr>
            <p:ph type="sldNum" sz="quarter" idx="11"/>
          </p:nvPr>
        </p:nvSpPr>
        <p:spPr>
          <a:noFill/>
        </p:spPr>
        <p:txBody>
          <a:bodyPr/>
          <a:lstStyle/>
          <a:p>
            <a:fld id="{F7374F0F-36D3-C848-ABA2-7F15D48A8880}" type="slidenum">
              <a:rPr lang="en-US" smtClean="0"/>
              <a:pPr/>
              <a:t>9</a:t>
            </a:fld>
            <a:r>
              <a:rPr lang="en-US" dirty="0" smtClean="0"/>
              <a:t>/</a:t>
            </a:r>
            <a:r>
              <a:rPr lang="en-US" dirty="0" smtClean="0"/>
              <a:t>15</a:t>
            </a:r>
            <a:endParaRPr lang="en-US" dirty="0" smtClean="0"/>
          </a:p>
        </p:txBody>
      </p:sp>
      <p:graphicFrame>
        <p:nvGraphicFramePr>
          <p:cNvPr id="31746" name="Object 2"/>
          <p:cNvGraphicFramePr>
            <a:graphicFrameLocks noGrp="1" noChangeAspect="1"/>
          </p:cNvGraphicFramePr>
          <p:nvPr/>
        </p:nvGraphicFramePr>
        <p:xfrm>
          <a:off x="152400" y="152400"/>
          <a:ext cx="838200" cy="827088"/>
        </p:xfrm>
        <a:graphic>
          <a:graphicData uri="http://schemas.openxmlformats.org/presentationml/2006/ole">
            <p:oleObj spid="_x0000_s31746" name="Document" r:id="rId4" imgW="883920" imgH="871728" progId="Word.Document.8">
              <p:embed/>
            </p:oleObj>
          </a:graphicData>
        </a:graphic>
      </p:graphicFrame>
      <p:graphicFrame>
        <p:nvGraphicFramePr>
          <p:cNvPr id="112036" name="Group 420"/>
          <p:cNvGraphicFramePr>
            <a:graphicFrameLocks noGrp="1"/>
          </p:cNvGraphicFramePr>
          <p:nvPr>
            <p:ph type="tbl" idx="1"/>
          </p:nvPr>
        </p:nvGraphicFramePr>
        <p:xfrm>
          <a:off x="762000" y="990600"/>
          <a:ext cx="7620000" cy="5402898"/>
        </p:xfrm>
        <a:graphic>
          <a:graphicData uri="http://schemas.openxmlformats.org/drawingml/2006/table">
            <a:tbl>
              <a:tblPr/>
              <a:tblGrid>
                <a:gridCol w="1371600"/>
                <a:gridCol w="1371600"/>
                <a:gridCol w="1295400"/>
                <a:gridCol w="2286000"/>
                <a:gridCol w="1295400"/>
              </a:tblGrid>
              <a:tr h="2895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dirty="0" smtClean="0">
                          <a:ln>
                            <a:noFill/>
                          </a:ln>
                          <a:solidFill>
                            <a:schemeClr val="tx1"/>
                          </a:solidFill>
                          <a:effectLst/>
                          <a:latin typeface="Arial" charset="0"/>
                        </a:rPr>
                        <a:t>Sample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dirty="0" smtClean="0">
                          <a:ln>
                            <a:noFill/>
                          </a:ln>
                          <a:solidFill>
                            <a:schemeClr val="tx1"/>
                          </a:solidFill>
                          <a:effectLst/>
                          <a:latin typeface="Arial" charset="0"/>
                        </a:rPr>
                        <a:t>Type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dirty="0" smtClean="0">
                          <a:ln>
                            <a:noFill/>
                          </a:ln>
                          <a:solidFill>
                            <a:schemeClr val="tx1"/>
                          </a:solidFill>
                          <a:effectLst/>
                          <a:latin typeface="Arial" charset="0"/>
                        </a:rPr>
                        <a:t>Initial </a:t>
                      </a:r>
                      <a:r>
                        <a:rPr kumimoji="0" lang="en-US" sz="1800" b="0" i="1" u="none" strike="noStrike" cap="none" normalizeH="0" baseline="0" dirty="0" err="1" smtClean="0">
                          <a:ln>
                            <a:noFill/>
                          </a:ln>
                          <a:solidFill>
                            <a:schemeClr val="tx1"/>
                          </a:solidFill>
                          <a:effectLst/>
                          <a:latin typeface="Arial" charset="0"/>
                        </a:rPr>
                        <a:t>T</a:t>
                      </a:r>
                      <a:r>
                        <a:rPr kumimoji="0" lang="en-US" sz="1800" b="0" i="1" u="none" strike="noStrike" cap="none" normalizeH="0" baseline="-25000" dirty="0" err="1" smtClean="0">
                          <a:ln>
                            <a:noFill/>
                          </a:ln>
                          <a:solidFill>
                            <a:schemeClr val="tx1"/>
                          </a:solidFill>
                          <a:effectLst/>
                          <a:latin typeface="Arial" charset="0"/>
                        </a:rPr>
                        <a:t>cs</a:t>
                      </a:r>
                      <a:endParaRPr kumimoji="0" lang="en-US" sz="1800" b="0" i="1"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dirty="0" smtClean="0">
                          <a:ln>
                            <a:noFill/>
                          </a:ln>
                          <a:solidFill>
                            <a:schemeClr val="tx1"/>
                          </a:solidFill>
                          <a:effectLst/>
                          <a:latin typeface="Arial" charset="0"/>
                        </a:rPr>
                        <a:t> Load/thermal cycles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dirty="0" smtClean="0">
                          <a:ln>
                            <a:noFill/>
                          </a:ln>
                          <a:solidFill>
                            <a:schemeClr val="tx1"/>
                          </a:solidFill>
                          <a:effectLst/>
                          <a:latin typeface="Arial" charset="0"/>
                        </a:rPr>
                        <a:t>Final </a:t>
                      </a:r>
                      <a:r>
                        <a:rPr kumimoji="0" lang="en-US" sz="1800" b="0" i="1" u="none" strike="noStrike" cap="none" normalizeH="0" baseline="0" dirty="0" err="1" smtClean="0">
                          <a:ln>
                            <a:noFill/>
                          </a:ln>
                          <a:solidFill>
                            <a:schemeClr val="tx1"/>
                          </a:solidFill>
                          <a:effectLst/>
                          <a:latin typeface="Arial" charset="0"/>
                        </a:rPr>
                        <a:t>T</a:t>
                      </a:r>
                      <a:r>
                        <a:rPr kumimoji="0" lang="en-US" sz="1800" b="0" i="1" u="none" strike="noStrike" cap="none" normalizeH="0" baseline="-25000" dirty="0" err="1" smtClean="0">
                          <a:ln>
                            <a:noFill/>
                          </a:ln>
                          <a:solidFill>
                            <a:schemeClr val="tx1"/>
                          </a:solidFill>
                          <a:effectLst/>
                          <a:latin typeface="Arial" charset="0"/>
                        </a:rPr>
                        <a:t>cs</a:t>
                      </a:r>
                      <a:endParaRPr kumimoji="0" lang="en-US" sz="1800" b="0" i="1"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6538">
                <a:tc>
                  <a:txBody>
                    <a:bodyPr/>
                    <a:lstStyle/>
                    <a:p>
                      <a:pPr marL="0" marR="0" lvl="0" indent="0" algn="just"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Arial" charset="0"/>
                          <a:ea typeface="MS Mincho" charset="-128"/>
                          <a:cs typeface="MS Mincho" charset="-128"/>
                        </a:rPr>
                        <a:t>TFEU3</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Arial" charset="0"/>
                          <a:ea typeface="MS Mincho" charset="-128"/>
                          <a:cs typeface="MS Mincho" charset="-128"/>
                        </a:rPr>
                        <a:t>SQ / SQ</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ail" charset="0"/>
                          <a:ea typeface="MS Mincho" charset="-128"/>
                          <a:cs typeface="MS Mincho" charset="-128"/>
                        </a:rPr>
                        <a:t>6.09 / 7.05*</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ail" charset="0"/>
                          <a:ea typeface="MS Mincho" charset="-128"/>
                          <a:cs typeface="MS Mincho" charset="-128"/>
                        </a:rPr>
                        <a:t>1100 / 1</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ail" charset="0"/>
                          <a:ea typeface="MS Mincho" charset="-128"/>
                          <a:cs typeface="MS Mincho" charset="-128"/>
                        </a:rPr>
                        <a:t>5.68 / 6.68</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r>
              <a:tr h="222250">
                <a:tc>
                  <a:txBody>
                    <a:bodyPr/>
                    <a:lstStyle/>
                    <a:p>
                      <a:pPr marL="0" marR="0" lvl="0" indent="0" algn="just"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MS Mincho" charset="-128"/>
                          <a:cs typeface="MS Mincho" charset="-128"/>
                        </a:rPr>
                        <a:t>TFEU4</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Arial" charset="0"/>
                          <a:ea typeface="MS Mincho" charset="-128"/>
                          <a:cs typeface="MS Mincho" charset="-128"/>
                        </a:rPr>
                        <a:t>SQ / SQ</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Arail" charset="0"/>
                          <a:ea typeface="MS Mincho" charset="-128"/>
                          <a:cs typeface="MS Mincho" charset="-128"/>
                        </a:rPr>
                        <a:t>7.16 / 6.90</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ail" charset="0"/>
                          <a:ea typeface="MS Mincho" charset="-128"/>
                          <a:cs typeface="MS Mincho" charset="-128"/>
                        </a:rPr>
                        <a:t>1125 / 1</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ail" charset="0"/>
                          <a:ea typeface="MS Mincho" charset="-128"/>
                          <a:cs typeface="MS Mincho" charset="-128"/>
                        </a:rPr>
                        <a:t>6.57 / 6.55</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r>
              <a:tr h="222250">
                <a:tc>
                  <a:txBody>
                    <a:bodyPr/>
                    <a:lstStyle/>
                    <a:p>
                      <a:pPr marL="0" marR="0" lvl="0" indent="0" algn="just"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MS Mincho" charset="-128"/>
                          <a:cs typeface="MS Mincho" charset="-128"/>
                        </a:rPr>
                        <a:t>TFEU5</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MS Mincho" charset="-128"/>
                          <a:cs typeface="MS Mincho" charset="-128"/>
                        </a:rPr>
                        <a:t>SQ / SQ</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Arail" charset="0"/>
                          <a:ea typeface="MS Mincho" charset="-128"/>
                          <a:cs typeface="MS Mincho" charset="-128"/>
                        </a:rPr>
                        <a:t>6.61* / 6.35*</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Arail" charset="0"/>
                          <a:ea typeface="MS Mincho" charset="-128"/>
                          <a:cs typeface="MS Mincho" charset="-128"/>
                        </a:rPr>
                        <a:t>1125 / 1</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ail" charset="0"/>
                          <a:ea typeface="MS Mincho" charset="-128"/>
                          <a:cs typeface="MS Mincho" charset="-128"/>
                        </a:rPr>
                        <a:t>6.24 / 5.98</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r>
              <a:tr h="222250">
                <a:tc>
                  <a:txBody>
                    <a:bodyPr/>
                    <a:lstStyle/>
                    <a:p>
                      <a:pPr marL="0" marR="0" lvl="0" indent="0" algn="just"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MS Mincho" charset="-128"/>
                          <a:cs typeface="MS Mincho" charset="-128"/>
                        </a:rPr>
                        <a:t>TFEU6</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MS Mincho" charset="-128"/>
                          <a:cs typeface="MS Mincho" charset="-128"/>
                        </a:rPr>
                        <a:t>SQ/ SQ</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ail" charset="0"/>
                          <a:ea typeface="MS Mincho" charset="-128"/>
                          <a:cs typeface="MS Mincho" charset="-128"/>
                        </a:rPr>
                        <a:t>6.26 /6.26</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Arail" charset="0"/>
                          <a:ea typeface="MS Mincho" charset="-128"/>
                          <a:cs typeface="MS Mincho" charset="-128"/>
                        </a:rPr>
                        <a:t>1140 / 1</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ail" charset="0"/>
                          <a:ea typeface="MS Mincho" charset="-128"/>
                          <a:cs typeface="MS Mincho" charset="-128"/>
                        </a:rPr>
                        <a:t>5.75 / 5.74</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r>
              <a:tr h="222250">
                <a:tc>
                  <a:txBody>
                    <a:bodyPr/>
                    <a:lstStyle/>
                    <a:p>
                      <a:pPr marL="0" marR="0" lvl="0" indent="0" algn="just"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MS Mincho" charset="-128"/>
                          <a:cs typeface="MS Mincho" charset="-128"/>
                        </a:rPr>
                        <a:t>TFEU7</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MS Mincho" charset="-128"/>
                          <a:cs typeface="MS Mincho" charset="-128"/>
                        </a:rPr>
                        <a:t>PQ / PQ</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1" i="0" u="none" strike="noStrike" cap="none" normalizeH="0" baseline="0" smtClean="0">
                          <a:ln>
                            <a:noFill/>
                          </a:ln>
                          <a:solidFill>
                            <a:srgbClr val="FF0000"/>
                          </a:solidFill>
                          <a:effectLst/>
                          <a:latin typeface="Arail" charset="0"/>
                          <a:ea typeface="MS Mincho" charset="-128"/>
                          <a:cs typeface="MS Mincho" charset="-128"/>
                        </a:rPr>
                        <a:t>7.49</a:t>
                      </a:r>
                      <a:r>
                        <a:rPr kumimoji="0" lang="en-US" sz="1500" b="0" i="0" u="none" strike="noStrike" cap="none" normalizeH="0" baseline="0" smtClean="0">
                          <a:ln>
                            <a:noFill/>
                          </a:ln>
                          <a:solidFill>
                            <a:schemeClr val="tx1"/>
                          </a:solidFill>
                          <a:effectLst/>
                          <a:latin typeface="Arail" charset="0"/>
                          <a:ea typeface="MS Mincho" charset="-128"/>
                          <a:cs typeface="MS Mincho" charset="-128"/>
                        </a:rPr>
                        <a:t> / 6.42</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Arail" charset="0"/>
                          <a:ea typeface="MS Mincho" charset="-128"/>
                          <a:cs typeface="MS Mincho" charset="-128"/>
                        </a:rPr>
                        <a:t>1000 / 1</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tx1"/>
                          </a:solidFill>
                          <a:effectLst/>
                          <a:latin typeface="Arail" charset="0"/>
                          <a:ea typeface="MS Mincho" charset="-128"/>
                          <a:cs typeface="MS Mincho" charset="-128"/>
                        </a:rPr>
                        <a:t>6.67 / 5.89</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r>
              <a:tr h="222250">
                <a:tc>
                  <a:txBody>
                    <a:bodyPr/>
                    <a:lstStyle/>
                    <a:p>
                      <a:pPr marL="0" marR="0" lvl="0" indent="0" algn="just"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MS Mincho" charset="-128"/>
                          <a:cs typeface="MS Mincho" charset="-128"/>
                        </a:rPr>
                        <a:t>TFEU8</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MS Mincho" charset="-128"/>
                          <a:cs typeface="MS Mincho" charset="-128"/>
                        </a:rPr>
                        <a:t>PQ / PQ</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tx1"/>
                          </a:solidFill>
                          <a:effectLst/>
                          <a:latin typeface="Arail" charset="0"/>
                          <a:ea typeface="MS Mincho" charset="-128"/>
                          <a:cs typeface="MS Mincho" charset="-128"/>
                        </a:rPr>
                        <a:t>6.13 / 6.27</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Arail" charset="0"/>
                          <a:ea typeface="MS Mincho" charset="-128"/>
                          <a:cs typeface="MS Mincho" charset="-128"/>
                        </a:rPr>
                        <a:t>1000 / 1</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tx1"/>
                          </a:solidFill>
                          <a:effectLst/>
                          <a:latin typeface="Arail" charset="0"/>
                          <a:ea typeface="MS Mincho" charset="-128"/>
                          <a:cs typeface="MS Mincho" charset="-128"/>
                        </a:rPr>
                        <a:t>5.66 / 5.67</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34117"/>
                      </a:srgbClr>
                    </a:solidFill>
                  </a:tcPr>
                </a:tc>
              </a:tr>
              <a:tr h="222250">
                <a:tc>
                  <a:txBody>
                    <a:bodyPr/>
                    <a:lstStyle/>
                    <a:p>
                      <a:pPr marL="0" marR="0" lvl="0" indent="0" algn="just"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MS Mincho" charset="-128"/>
                          <a:cs typeface="MS Mincho" charset="-128"/>
                        </a:rPr>
                        <a:t>TFUS1</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alpha val="36862"/>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MS Mincho" charset="-128"/>
                          <a:cs typeface="MS Mincho" charset="-128"/>
                        </a:rPr>
                        <a:t>DV / SQ</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alpha val="36862"/>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ail" charset="0"/>
                          <a:ea typeface="MS Mincho" charset="-128"/>
                          <a:cs typeface="MS Mincho" charset="-128"/>
                        </a:rPr>
                        <a:t>6.71 / 6.38</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alpha val="36862"/>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ail" charset="0"/>
                          <a:ea typeface="MS Mincho" charset="-128"/>
                          <a:cs typeface="MS Mincho" charset="-128"/>
                        </a:rPr>
                        <a:t>1200 / 0</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alpha val="36862"/>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ail" charset="0"/>
                          <a:ea typeface="MS Mincho" charset="-128"/>
                          <a:cs typeface="MS Mincho" charset="-128"/>
                        </a:rPr>
                        <a:t>6.69 / 6.24</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alpha val="36862"/>
                      </a:srgbClr>
                    </a:solidFill>
                  </a:tcPr>
                </a:tc>
              </a:tr>
              <a:tr h="222250">
                <a:tc>
                  <a:txBody>
                    <a:bodyPr/>
                    <a:lstStyle/>
                    <a:p>
                      <a:pPr marL="0" marR="0" lvl="0" indent="0" algn="just"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MS Mincho" charset="-128"/>
                          <a:cs typeface="MS Mincho" charset="-128"/>
                        </a:rPr>
                        <a:t>TFUS2</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alpha val="36862"/>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MS Mincho" charset="-128"/>
                          <a:cs typeface="MS Mincho" charset="-128"/>
                        </a:rPr>
                        <a:t>SQ / DV</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alpha val="36862"/>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ail" charset="0"/>
                          <a:ea typeface="MS Mincho" charset="-128"/>
                          <a:cs typeface="MS Mincho" charset="-128"/>
                        </a:rPr>
                        <a:t>7.23 / 5.71</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alpha val="36862"/>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Arail" charset="0"/>
                          <a:ea typeface="MS Mincho" charset="-128"/>
                          <a:cs typeface="MS Mincho" charset="-128"/>
                        </a:rPr>
                        <a:t>915 / 1</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alpha val="36862"/>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ail" charset="0"/>
                          <a:ea typeface="MS Mincho" charset="-128"/>
                          <a:cs typeface="MS Mincho" charset="-128"/>
                        </a:rPr>
                        <a:t>6.44 / 5.61</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alpha val="36862"/>
                      </a:srgbClr>
                    </a:solidFill>
                  </a:tcPr>
                </a:tc>
              </a:tr>
              <a:tr h="222250">
                <a:tc>
                  <a:txBody>
                    <a:bodyPr/>
                    <a:lstStyle/>
                    <a:p>
                      <a:pPr marL="0" marR="0" lvl="0" indent="0" algn="just"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MS Mincho" charset="-128"/>
                          <a:cs typeface="MS Mincho" charset="-128"/>
                        </a:rPr>
                        <a:t>TFUS4</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alpha val="36862"/>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MS Mincho" charset="-128"/>
                          <a:cs typeface="MS Mincho" charset="-128"/>
                        </a:rPr>
                        <a:t>SQ / SQ</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alpha val="36862"/>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tx1"/>
                          </a:solidFill>
                          <a:effectLst/>
                          <a:latin typeface="Arail" charset="0"/>
                          <a:ea typeface="MS Mincho" charset="-128"/>
                          <a:cs typeface="MS Mincho" charset="-128"/>
                        </a:rPr>
                        <a:t>7.13 / 7.12</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alpha val="36862"/>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Arail" charset="0"/>
                          <a:ea typeface="MS Mincho" charset="-128"/>
                          <a:cs typeface="MS Mincho" charset="-128"/>
                        </a:rPr>
                        <a:t>600 / 0</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alpha val="36862"/>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ail" charset="0"/>
                          <a:ea typeface="MS Mincho" charset="-128"/>
                          <a:cs typeface="MS Mincho" charset="-128"/>
                        </a:rPr>
                        <a:t>6.82 / 6.98</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alpha val="36862"/>
                      </a:srgbClr>
                    </a:solidFill>
                  </a:tcPr>
                </a:tc>
              </a:tr>
              <a:tr h="222250">
                <a:tc>
                  <a:txBody>
                    <a:bodyPr/>
                    <a:lstStyle/>
                    <a:p>
                      <a:pPr marL="0" marR="0" lvl="0" indent="0" algn="just"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MS Mincho" charset="-128"/>
                          <a:cs typeface="MS Mincho" charset="-128"/>
                        </a:rPr>
                        <a:t>TFJA4</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alpha val="30196"/>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MS Mincho" charset="-128"/>
                          <a:cs typeface="MS Mincho" charset="-128"/>
                        </a:rPr>
                        <a:t>SQ / SQ</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alpha val="30196"/>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ail" charset="0"/>
                          <a:ea typeface="MS Mincho" charset="-128"/>
                          <a:cs typeface="MS Mincho" charset="-128"/>
                        </a:rPr>
                        <a:t>6.48 / 6.28</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alpha val="30196"/>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Arail" charset="0"/>
                          <a:ea typeface="MS Mincho" charset="-128"/>
                          <a:cs typeface="MS Mincho" charset="-128"/>
                        </a:rPr>
                        <a:t>1000 / 1</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alpha val="30196"/>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ail" charset="0"/>
                          <a:ea typeface="MS Mincho" charset="-128"/>
                          <a:cs typeface="MS Mincho" charset="-128"/>
                        </a:rPr>
                        <a:t>6.16 / 5.98</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alpha val="30196"/>
                      </a:srgbClr>
                    </a:solidFill>
                  </a:tcPr>
                </a:tc>
              </a:tr>
              <a:tr h="222250">
                <a:tc>
                  <a:txBody>
                    <a:bodyPr/>
                    <a:lstStyle/>
                    <a:p>
                      <a:pPr marL="0" marR="0" lvl="0" indent="0" algn="just"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MS Mincho" charset="-128"/>
                          <a:cs typeface="MS Mincho" charset="-128"/>
                        </a:rPr>
                        <a:t>TFJA5</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alpha val="30196"/>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MS Mincho" charset="-128"/>
                          <a:cs typeface="MS Mincho" charset="-128"/>
                        </a:rPr>
                        <a:t>PQ / PQ</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alpha val="30196"/>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ail" charset="0"/>
                          <a:ea typeface="MS Mincho" charset="-128"/>
                          <a:cs typeface="MS Mincho" charset="-128"/>
                        </a:rPr>
                        <a:t>6.22 / 6.33</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alpha val="30196"/>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1" i="1" u="none" strike="noStrike" cap="none" normalizeH="0" baseline="0" smtClean="0">
                          <a:ln>
                            <a:noFill/>
                          </a:ln>
                          <a:solidFill>
                            <a:schemeClr val="tx1"/>
                          </a:solidFill>
                          <a:effectLst/>
                          <a:latin typeface="Arail" charset="0"/>
                          <a:ea typeface="MS Mincho" charset="-128"/>
                          <a:cs typeface="MS Mincho" charset="-128"/>
                        </a:rPr>
                        <a:t>7500 / 4</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alpha val="30196"/>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tx1"/>
                          </a:solidFill>
                          <a:effectLst/>
                          <a:latin typeface="Arail" charset="0"/>
                          <a:ea typeface="MS Mincho" charset="-128"/>
                          <a:cs typeface="MS Mincho" charset="-128"/>
                        </a:rPr>
                        <a:t>5.03 / 4.95</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alpha val="30196"/>
                      </a:srgbClr>
                    </a:solidFill>
                  </a:tcPr>
                </a:tc>
              </a:tr>
              <a:tr h="222250">
                <a:tc>
                  <a:txBody>
                    <a:bodyPr/>
                    <a:lstStyle/>
                    <a:p>
                      <a:pPr marL="0" marR="0" lvl="0" indent="0" algn="just"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MS Mincho" charset="-128"/>
                          <a:cs typeface="MS Mincho" charset="-128"/>
                        </a:rPr>
                        <a:t>TFJA6</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alpha val="30196"/>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MS Mincho" charset="-128"/>
                          <a:cs typeface="MS Mincho" charset="-128"/>
                        </a:rPr>
                        <a:t>PP / PP</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alpha val="30196"/>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ail" charset="0"/>
                          <a:ea typeface="MS Mincho" charset="-128"/>
                          <a:cs typeface="MS Mincho" charset="-128"/>
                        </a:rPr>
                        <a:t>6.19 / 6.04</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alpha val="30196"/>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Arail" charset="0"/>
                          <a:ea typeface="MS Mincho" charset="-128"/>
                          <a:cs typeface="MS Mincho" charset="-128"/>
                        </a:rPr>
                        <a:t>1000 / 1</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alpha val="30196"/>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ail" charset="0"/>
                          <a:ea typeface="MS Mincho" charset="-128"/>
                          <a:cs typeface="MS Mincho" charset="-128"/>
                        </a:rPr>
                        <a:t>5.56 / 5.35</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alpha val="30196"/>
                      </a:srgbClr>
                    </a:solidFill>
                  </a:tcPr>
                </a:tc>
              </a:tr>
              <a:tr h="222250">
                <a:tc>
                  <a:txBody>
                    <a:bodyPr/>
                    <a:lstStyle/>
                    <a:p>
                      <a:pPr marL="0" marR="0" lvl="0" indent="0" algn="just"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MS Mincho" charset="-128"/>
                          <a:cs typeface="MS Mincho" charset="-128"/>
                        </a:rPr>
                        <a:t>TFCN1</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00">
                        <a:alpha val="23921"/>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MS Mincho" charset="-128"/>
                          <a:cs typeface="MS Mincho" charset="-128"/>
                        </a:rPr>
                        <a:t>SQ / SQ</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00">
                        <a:alpha val="23921"/>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ail" charset="0"/>
                          <a:ea typeface="MS Mincho" charset="-128"/>
                          <a:cs typeface="MS Mincho" charset="-128"/>
                        </a:rPr>
                        <a:t>7.29 / 7.23</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00">
                        <a:alpha val="23921"/>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Arail" charset="0"/>
                          <a:ea typeface="MS Mincho" charset="-128"/>
                          <a:cs typeface="MS Mincho" charset="-128"/>
                        </a:rPr>
                        <a:t>1100 / 1</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00">
                        <a:alpha val="23921"/>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ail" charset="0"/>
                          <a:ea typeface="MS Mincho" charset="-128"/>
                          <a:cs typeface="MS Mincho" charset="-128"/>
                        </a:rPr>
                        <a:t>6.86 / 6.89</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00">
                        <a:alpha val="23921"/>
                      </a:srgbClr>
                    </a:solidFill>
                  </a:tcPr>
                </a:tc>
              </a:tr>
              <a:tr h="222250">
                <a:tc>
                  <a:txBody>
                    <a:bodyPr/>
                    <a:lstStyle/>
                    <a:p>
                      <a:pPr marL="0" marR="0" lvl="0" indent="0" algn="just"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MS Mincho" charset="-128"/>
                          <a:cs typeface="MS Mincho" charset="-128"/>
                        </a:rPr>
                        <a:t>TFCN2</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00">
                        <a:alpha val="23921"/>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MS Mincho" charset="-128"/>
                          <a:cs typeface="MS Mincho" charset="-128"/>
                        </a:rPr>
                        <a:t>SQ / SQ</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00">
                        <a:alpha val="23921"/>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ail" charset="0"/>
                          <a:ea typeface="MS Mincho" charset="-128"/>
                          <a:cs typeface="MS Mincho" charset="-128"/>
                        </a:rPr>
                        <a:t>6.67 / 7.03</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00">
                        <a:alpha val="23921"/>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Arail" charset="0"/>
                          <a:ea typeface="MS Mincho" charset="-128"/>
                          <a:cs typeface="MS Mincho" charset="-128"/>
                        </a:rPr>
                        <a:t>1200 / 1</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00">
                        <a:alpha val="23921"/>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ail" charset="0"/>
                          <a:ea typeface="MS Mincho" charset="-128"/>
                          <a:cs typeface="MS Mincho" charset="-128"/>
                        </a:rPr>
                        <a:t>6.43 / 6.44</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00">
                        <a:alpha val="23921"/>
                      </a:srgbClr>
                    </a:solidFill>
                  </a:tcPr>
                </a:tc>
              </a:tr>
              <a:tr h="222250">
                <a:tc>
                  <a:txBody>
                    <a:bodyPr/>
                    <a:lstStyle/>
                    <a:p>
                      <a:pPr marL="0" marR="0" lvl="0" indent="0" algn="just"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MS Mincho" charset="-128"/>
                          <a:cs typeface="MS Mincho" charset="-128"/>
                        </a:rPr>
                        <a:t>TFCN3</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00">
                        <a:alpha val="23921"/>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MS Mincho" charset="-128"/>
                          <a:cs typeface="MS Mincho" charset="-128"/>
                        </a:rPr>
                        <a:t>SQ / SQ</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00">
                        <a:alpha val="23921"/>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ail" charset="0"/>
                          <a:ea typeface="MS Mincho" charset="-128"/>
                          <a:cs typeface="MS Mincho" charset="-128"/>
                        </a:rPr>
                        <a:t>6.42 / 6.24</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00">
                        <a:alpha val="23921"/>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ail" charset="0"/>
                          <a:ea typeface="MS Mincho" charset="-128"/>
                          <a:cs typeface="MS Mincho" charset="-128"/>
                        </a:rPr>
                        <a:t>1000 / 1</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00">
                        <a:alpha val="23921"/>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ail" charset="0"/>
                          <a:ea typeface="MS Mincho" charset="-128"/>
                          <a:cs typeface="MS Mincho" charset="-128"/>
                        </a:rPr>
                        <a:t>6.08 / 5.93</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00">
                        <a:alpha val="23921"/>
                      </a:srgbClr>
                    </a:solidFill>
                  </a:tcPr>
                </a:tc>
              </a:tr>
              <a:tr h="222250">
                <a:tc>
                  <a:txBody>
                    <a:bodyPr/>
                    <a:lstStyle/>
                    <a:p>
                      <a:pPr marL="0" marR="0" lvl="0" indent="0" algn="just"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MS Mincho" charset="-128"/>
                          <a:cs typeface="MS Mincho" charset="-128"/>
                        </a:rPr>
                        <a:t>TFCN4</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00">
                        <a:alpha val="23921"/>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MS Mincho" charset="-128"/>
                          <a:cs typeface="MS Mincho" charset="-128"/>
                        </a:rPr>
                        <a:t>PQ / PQ</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00">
                        <a:alpha val="23921"/>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ail" charset="0"/>
                          <a:ea typeface="MS Mincho" charset="-128"/>
                          <a:cs typeface="MS Mincho" charset="-128"/>
                        </a:rPr>
                        <a:t>6.55 / 6.58</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00">
                        <a:alpha val="23921"/>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Arail" charset="0"/>
                          <a:ea typeface="MS Mincho" charset="-128"/>
                          <a:cs typeface="MS Mincho" charset="-128"/>
                        </a:rPr>
                        <a:t>1000 / 1</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00">
                        <a:alpha val="23921"/>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ail" charset="0"/>
                          <a:ea typeface="MS Mincho" charset="-128"/>
                          <a:cs typeface="MS Mincho" charset="-128"/>
                        </a:rPr>
                        <a:t>6.35 / 6.27</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00">
                        <a:alpha val="23921"/>
                      </a:srgbClr>
                    </a:solidFill>
                  </a:tcPr>
                </a:tc>
              </a:tr>
              <a:tr h="222250">
                <a:tc>
                  <a:txBody>
                    <a:bodyPr/>
                    <a:lstStyle/>
                    <a:p>
                      <a:pPr marL="0" marR="0" lvl="0" indent="0" algn="just"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MS Mincho" charset="-128"/>
                          <a:cs typeface="MS Mincho" charset="-128"/>
                        </a:rPr>
                        <a:t>TFKO2</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FF">
                        <a:alpha val="30980"/>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MS Mincho" charset="-128"/>
                          <a:cs typeface="MS Mincho" charset="-128"/>
                        </a:rPr>
                        <a:t>SQ / SQ</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FF">
                        <a:alpha val="30980"/>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MS Mincho" charset="-128"/>
                          <a:cs typeface="MS Mincho" charset="-128"/>
                        </a:rPr>
                        <a:t>6.58 / 6.31</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FF">
                        <a:alpha val="30980"/>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Arial" charset="0"/>
                          <a:ea typeface="MS Mincho" charset="-128"/>
                          <a:cs typeface="MS Mincho" charset="-128"/>
                        </a:rPr>
                        <a:t>1000 / 1</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FF">
                        <a:alpha val="30980"/>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Arial" charset="0"/>
                          <a:ea typeface="MS Mincho" charset="-128"/>
                          <a:cs typeface="MS Mincho" charset="-128"/>
                        </a:rPr>
                        <a:t>6.37 / 5.96</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FF">
                        <a:alpha val="30980"/>
                      </a:srgbClr>
                    </a:solidFill>
                  </a:tcPr>
                </a:tc>
              </a:tr>
              <a:tr h="222250">
                <a:tc>
                  <a:txBody>
                    <a:bodyPr/>
                    <a:lstStyle/>
                    <a:p>
                      <a:pPr marL="0" marR="0" lvl="0" indent="0" algn="just"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MS Mincho" charset="-128"/>
                          <a:cs typeface="MS Mincho" charset="-128"/>
                        </a:rPr>
                        <a:t>TFKO3</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FF">
                        <a:alpha val="30980"/>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MS Mincho" charset="-128"/>
                          <a:cs typeface="MS Mincho" charset="-128"/>
                        </a:rPr>
                        <a:t>SQ / SQ</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FF">
                        <a:alpha val="30980"/>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MS Mincho" charset="-128"/>
                          <a:cs typeface="MS Mincho" charset="-128"/>
                        </a:rPr>
                        <a:t>6.83 / 7.22</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FF">
                        <a:alpha val="30980"/>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Arial" charset="0"/>
                          <a:ea typeface="MS Mincho" charset="-128"/>
                          <a:cs typeface="MS Mincho" charset="-128"/>
                        </a:rPr>
                        <a:t>1000 / 1</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FF">
                        <a:alpha val="30980"/>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MS Mincho" charset="-128"/>
                          <a:cs typeface="MS Mincho" charset="-128"/>
                        </a:rPr>
                        <a:t>6.62 / 6.90</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FF">
                        <a:alpha val="30980"/>
                      </a:srgbClr>
                    </a:solidFill>
                  </a:tcPr>
                </a:tc>
              </a:tr>
              <a:tr h="222250">
                <a:tc>
                  <a:txBody>
                    <a:bodyPr/>
                    <a:lstStyle/>
                    <a:p>
                      <a:pPr marL="0" marR="0" lvl="0" indent="0" algn="just"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MS Mincho" charset="-128"/>
                          <a:cs typeface="MS Mincho" charset="-128"/>
                        </a:rPr>
                        <a:t>TFKO4</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FF">
                        <a:alpha val="30980"/>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MS Mincho" charset="-128"/>
                          <a:cs typeface="MS Mincho" charset="-128"/>
                        </a:rPr>
                        <a:t>PQ / PP</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FF">
                        <a:alpha val="30980"/>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MS Mincho" charset="-128"/>
                          <a:cs typeface="MS Mincho" charset="-128"/>
                        </a:rPr>
                        <a:t>6.96 / 6.89</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FF">
                        <a:alpha val="30980"/>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Arial" charset="0"/>
                          <a:ea typeface="MS Mincho" charset="-128"/>
                          <a:cs typeface="MS Mincho" charset="-128"/>
                        </a:rPr>
                        <a:t>1000 / 1</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FF">
                        <a:alpha val="30980"/>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MS Mincho" charset="-128"/>
                          <a:cs typeface="MS Mincho" charset="-128"/>
                        </a:rPr>
                        <a:t>6.62 / 6.60</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FF">
                        <a:alpha val="30980"/>
                      </a:srgbClr>
                    </a:solidFill>
                  </a:tcPr>
                </a:tc>
              </a:tr>
              <a:tr h="222250">
                <a:tc>
                  <a:txBody>
                    <a:bodyPr/>
                    <a:lstStyle/>
                    <a:p>
                      <a:pPr marL="0" marR="0" lvl="0" indent="0" algn="just"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MS Mincho" charset="-128"/>
                          <a:cs typeface="MS Mincho" charset="-128"/>
                        </a:rPr>
                        <a:t>TFRF2</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alpha val="12941"/>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MS Mincho" charset="-128"/>
                          <a:cs typeface="MS Mincho" charset="-128"/>
                        </a:rPr>
                        <a:t>SQ / SQ</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alpha val="12941"/>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Arial" charset="0"/>
                          <a:ea typeface="MS Mincho" charset="-128"/>
                          <a:cs typeface="MS Mincho" charset="-128"/>
                        </a:rPr>
                        <a:t>6.44 / 6.44</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alpha val="12941"/>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Arial" charset="0"/>
                          <a:ea typeface="MS Mincho" charset="-128"/>
                          <a:cs typeface="MS Mincho" charset="-128"/>
                        </a:rPr>
                        <a:t>707 / 1</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alpha val="12941"/>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Arial" charset="0"/>
                          <a:ea typeface="MS Mincho" charset="-128"/>
                          <a:cs typeface="MS Mincho" charset="-128"/>
                        </a:rPr>
                        <a:t>6.31 / 6.26</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alpha val="12941"/>
                      </a:srgbClr>
                    </a:solidFill>
                  </a:tcPr>
                </a:tc>
              </a:tr>
              <a:tr h="222250">
                <a:tc>
                  <a:txBody>
                    <a:bodyPr/>
                    <a:lstStyle/>
                    <a:p>
                      <a:pPr marL="0" marR="0" lvl="0" indent="0" algn="just"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Arial" charset="0"/>
                          <a:ea typeface="MS Mincho" charset="-128"/>
                          <a:cs typeface="MS Mincho" charset="-128"/>
                        </a:rPr>
                        <a:t>TFRF3</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alpha val="12941"/>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Arial" charset="0"/>
                          <a:ea typeface="MS Mincho" charset="-128"/>
                          <a:cs typeface="MS Mincho" charset="-128"/>
                        </a:rPr>
                        <a:t>PQ / PQ</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alpha val="12941"/>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MS Mincho" charset="-128"/>
                          <a:cs typeface="MS Mincho" charset="-128"/>
                        </a:rPr>
                        <a:t>5.88 </a:t>
                      </a:r>
                      <a:r>
                        <a:rPr kumimoji="0" lang="en-US" sz="1500" b="0" i="0" u="none" strike="noStrike" cap="none" normalizeH="0" baseline="0" dirty="0">
                          <a:ln>
                            <a:noFill/>
                          </a:ln>
                          <a:solidFill>
                            <a:schemeClr val="tx1"/>
                          </a:solidFill>
                          <a:effectLst/>
                          <a:latin typeface="Arial" charset="0"/>
                          <a:ea typeface="MS Mincho" charset="-128"/>
                          <a:cs typeface="MS Mincho" charset="-128"/>
                        </a:rPr>
                        <a:t>/ </a:t>
                      </a:r>
                      <a:r>
                        <a:rPr kumimoji="0" lang="en-US" sz="1500" b="0" i="0" u="none" strike="noStrike" cap="none" normalizeH="0" baseline="0" dirty="0" err="1">
                          <a:ln>
                            <a:noFill/>
                          </a:ln>
                          <a:solidFill>
                            <a:schemeClr val="tx1"/>
                          </a:solidFill>
                          <a:effectLst/>
                          <a:latin typeface="Arial" charset="0"/>
                          <a:ea typeface="MS Mincho" charset="-128"/>
                          <a:cs typeface="MS Mincho" charset="-128"/>
                        </a:rPr>
                        <a:t>n.a</a:t>
                      </a:r>
                      <a:r>
                        <a:rPr kumimoji="0" lang="en-US" sz="1500" b="0" i="0" u="none" strike="noStrike" cap="none" normalizeH="0" baseline="0" dirty="0">
                          <a:ln>
                            <a:noFill/>
                          </a:ln>
                          <a:solidFill>
                            <a:schemeClr val="tx1"/>
                          </a:solidFill>
                          <a:effectLst/>
                          <a:latin typeface="Arial" charset="0"/>
                          <a:ea typeface="MS Mincho" charset="-128"/>
                          <a:cs typeface="MS Mincho" charset="-128"/>
                        </a:rPr>
                        <a:t>.</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alpha val="12941"/>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MS Mincho" charset="-128"/>
                          <a:cs typeface="MS Mincho" charset="-128"/>
                        </a:rPr>
                        <a:t>1000 /1</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alpha val="12941"/>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Arial" charset="0"/>
                          <a:ea typeface="MS Mincho" charset="-128"/>
                          <a:cs typeface="MS Mincho" charset="-128"/>
                        </a:rPr>
                        <a:t>6.06 / </a:t>
                      </a:r>
                      <a:r>
                        <a:rPr kumimoji="0" lang="en-US" sz="1500" b="0" i="0" u="none" strike="noStrike" cap="none" normalizeH="0" baseline="0" dirty="0" err="1">
                          <a:ln>
                            <a:noFill/>
                          </a:ln>
                          <a:solidFill>
                            <a:schemeClr val="tx1"/>
                          </a:solidFill>
                          <a:effectLst/>
                          <a:latin typeface="Arial" charset="0"/>
                          <a:ea typeface="MS Mincho" charset="-128"/>
                          <a:cs typeface="MS Mincho" charset="-128"/>
                        </a:rPr>
                        <a:t>n.a</a:t>
                      </a:r>
                      <a:r>
                        <a:rPr kumimoji="0" lang="en-US" sz="1500" b="0" i="0" u="none" strike="noStrike" cap="none" normalizeH="0" baseline="0" dirty="0">
                          <a:ln>
                            <a:noFill/>
                          </a:ln>
                          <a:solidFill>
                            <a:schemeClr val="tx1"/>
                          </a:solidFill>
                          <a:effectLst/>
                          <a:latin typeface="Arial" charset="0"/>
                          <a:ea typeface="MS Mincho" charset="-128"/>
                          <a:cs typeface="MS Mincho" charset="-128"/>
                        </a:rPr>
                        <a:t>.</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alpha val="12941"/>
                      </a:srgbClr>
                    </a:solidFill>
                  </a:tcPr>
                </a:tc>
              </a:tr>
              <a:tr h="156051">
                <a:tc>
                  <a:txBody>
                    <a:bodyPr/>
                    <a:lstStyle/>
                    <a:p>
                      <a:pPr marL="0" marR="0" lvl="0" indent="0" algn="just"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MS Mincho" charset="-128"/>
                          <a:cs typeface="MS Mincho" charset="-128"/>
                        </a:rPr>
                        <a:t>TFRF4</a:t>
                      </a:r>
                      <a:endParaRPr kumimoji="0" lang="en-US" sz="1500" b="0" i="0" u="none" strike="noStrike" cap="none" normalizeH="0" baseline="0" dirty="0">
                        <a:ln>
                          <a:noFill/>
                        </a:ln>
                        <a:solidFill>
                          <a:schemeClr val="tx1"/>
                        </a:solidFill>
                        <a:effectLst/>
                        <a:latin typeface="Arial" charset="0"/>
                        <a:ea typeface="MS Mincho" charset="-128"/>
                        <a:cs typeface="MS Mincho" charset="-128"/>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alpha val="12941"/>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MS Mincho" charset="-128"/>
                          <a:cs typeface="MS Mincho" charset="-128"/>
                        </a:rPr>
                        <a:t>PP </a:t>
                      </a:r>
                      <a:r>
                        <a:rPr kumimoji="0" lang="en-US" sz="1500" b="0" i="0" u="none" strike="noStrike" cap="none" normalizeH="0" baseline="0" dirty="0">
                          <a:ln>
                            <a:noFill/>
                          </a:ln>
                          <a:solidFill>
                            <a:schemeClr val="tx1"/>
                          </a:solidFill>
                          <a:effectLst/>
                          <a:latin typeface="Arial" charset="0"/>
                          <a:ea typeface="MS Mincho" charset="-128"/>
                          <a:cs typeface="MS Mincho" charset="-128"/>
                        </a:rPr>
                        <a:t>/ </a:t>
                      </a:r>
                      <a:r>
                        <a:rPr kumimoji="0" lang="en-US" sz="1500" b="0" i="0" u="none" strike="noStrike" cap="none" normalizeH="0" baseline="0" dirty="0" smtClean="0">
                          <a:ln>
                            <a:noFill/>
                          </a:ln>
                          <a:solidFill>
                            <a:schemeClr val="tx1"/>
                          </a:solidFill>
                          <a:effectLst/>
                          <a:latin typeface="Arial" charset="0"/>
                          <a:ea typeface="MS Mincho" charset="-128"/>
                          <a:cs typeface="MS Mincho" charset="-128"/>
                        </a:rPr>
                        <a:t>PP</a:t>
                      </a:r>
                      <a:endParaRPr kumimoji="0" lang="en-US" sz="1500" b="0" i="0" u="none" strike="noStrike" cap="none" normalizeH="0" baseline="0" dirty="0">
                        <a:ln>
                          <a:noFill/>
                        </a:ln>
                        <a:solidFill>
                          <a:schemeClr val="tx1"/>
                        </a:solidFill>
                        <a:effectLst/>
                        <a:latin typeface="Arial" charset="0"/>
                        <a:ea typeface="MS Mincho" charset="-128"/>
                        <a:cs typeface="MS Mincho" charset="-128"/>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alpha val="12941"/>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MS Mincho" charset="-128"/>
                          <a:cs typeface="MS Mincho" charset="-128"/>
                        </a:rPr>
                        <a:t>5.98 </a:t>
                      </a:r>
                      <a:r>
                        <a:rPr kumimoji="0" lang="en-US" sz="1500" b="0" i="0" u="none" strike="noStrike" cap="none" normalizeH="0" baseline="0" dirty="0">
                          <a:ln>
                            <a:noFill/>
                          </a:ln>
                          <a:solidFill>
                            <a:schemeClr val="tx1"/>
                          </a:solidFill>
                          <a:effectLst/>
                          <a:latin typeface="Arial" charset="0"/>
                          <a:ea typeface="MS Mincho" charset="-128"/>
                          <a:cs typeface="MS Mincho" charset="-128"/>
                        </a:rPr>
                        <a:t>/</a:t>
                      </a:r>
                      <a:r>
                        <a:rPr kumimoji="0" lang="en-US" sz="1500" b="0" i="0" u="none" strike="noStrike" cap="none" normalizeH="0" baseline="0" dirty="0" smtClean="0">
                          <a:ln>
                            <a:noFill/>
                          </a:ln>
                          <a:solidFill>
                            <a:schemeClr val="tx1"/>
                          </a:solidFill>
                          <a:effectLst/>
                          <a:latin typeface="Arial" charset="0"/>
                          <a:ea typeface="MS Mincho" charset="-128"/>
                          <a:cs typeface="MS Mincho" charset="-128"/>
                        </a:rPr>
                        <a:t> 5.92</a:t>
                      </a:r>
                      <a:endParaRPr kumimoji="0" lang="en-US" sz="1500" b="0" i="0" u="none" strike="noStrike" cap="none" normalizeH="0" baseline="0" dirty="0">
                        <a:ln>
                          <a:noFill/>
                        </a:ln>
                        <a:solidFill>
                          <a:schemeClr val="tx1"/>
                        </a:solidFill>
                        <a:effectLst/>
                        <a:latin typeface="Arial" charset="0"/>
                        <a:ea typeface="MS Mincho" charset="-128"/>
                        <a:cs typeface="MS Mincho" charset="-128"/>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alpha val="12941"/>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MS Mincho" charset="-128"/>
                          <a:cs typeface="MS Mincho" charset="-128"/>
                        </a:rPr>
                        <a:t>1000 /1</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alpha val="12941"/>
                      </a:srgb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MS Mincho" charset="-128"/>
                          <a:cs typeface="MS Mincho" charset="-128"/>
                        </a:rPr>
                        <a:t>6.21/ 6.00</a:t>
                      </a:r>
                      <a:endParaRPr kumimoji="0" lang="en-US" sz="1500" b="0" i="0" u="none" strike="noStrike" cap="none" normalizeH="0" baseline="0" dirty="0">
                        <a:ln>
                          <a:noFill/>
                        </a:ln>
                        <a:solidFill>
                          <a:schemeClr val="tx1"/>
                        </a:solidFill>
                        <a:effectLst/>
                        <a:latin typeface="Arial" charset="0"/>
                        <a:ea typeface="MS Mincho" charset="-128"/>
                        <a:cs typeface="MS Mincho" charset="-128"/>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alpha val="12941"/>
                      </a:srgbClr>
                    </a:solidFill>
                  </a:tcPr>
                </a:tc>
              </a:tr>
            </a:tbl>
          </a:graphicData>
        </a:graphic>
      </p:graphicFrame>
      <p:sp>
        <p:nvSpPr>
          <p:cNvPr id="6" name="Rectangle 3"/>
          <p:cNvSpPr txBox="1">
            <a:spLocks noChangeArrowheads="1"/>
          </p:cNvSpPr>
          <p:nvPr/>
        </p:nvSpPr>
        <p:spPr bwMode="auto">
          <a:xfrm>
            <a:off x="990600" y="76200"/>
            <a:ext cx="6781800" cy="838200"/>
          </a:xfrm>
          <a:prstGeom prst="rect">
            <a:avLst/>
          </a:prstGeom>
          <a:noFill/>
          <a:ln w="9525">
            <a:noFill/>
            <a:miter lim="800000"/>
            <a:headEnd/>
            <a:tailEnd/>
          </a:ln>
        </p:spPr>
        <p:txBody>
          <a:bodyPr wrap="none" anchor="ctr">
            <a:prstTxWarp prst="textNoShape">
              <a:avLst/>
            </a:prstTxWarp>
          </a:bodyPr>
          <a:lstStyle/>
          <a:p>
            <a:pPr algn="ctr" eaLnBrk="1" hangingPunct="1">
              <a:spcAft>
                <a:spcPts val="5400"/>
              </a:spcAft>
              <a:defRPr/>
            </a:pPr>
            <a:r>
              <a:rPr lang="en-US" sz="2200" kern="0" baseline="0" dirty="0">
                <a:solidFill>
                  <a:srgbClr val="FF0000"/>
                </a:solidFill>
                <a:latin typeface="+mj-lt"/>
                <a:ea typeface="ＭＳ Ｐゴシック" charset="-128"/>
                <a:cs typeface="ＭＳ Ｐゴシック" charset="-128"/>
              </a:rPr>
              <a:t>Selection of TF Conductor </a:t>
            </a:r>
            <a:r>
              <a:rPr lang="en-US" sz="2200" kern="0" baseline="0" dirty="0" smtClean="0">
                <a:solidFill>
                  <a:srgbClr val="FF0000"/>
                </a:solidFill>
                <a:latin typeface="+mj-lt"/>
                <a:ea typeface="ＭＳ Ｐゴシック" charset="-128"/>
                <a:cs typeface="ＭＳ Ｐゴシック" charset="-128"/>
              </a:rPr>
              <a:t>Results</a:t>
            </a:r>
            <a:r>
              <a:rPr lang="en-US" sz="1600" kern="0" baseline="0" dirty="0" smtClean="0">
                <a:solidFill>
                  <a:srgbClr val="0000FF"/>
                </a:solidFill>
                <a:latin typeface="+mj-lt"/>
                <a:ea typeface="ＭＳ Ｐゴシック" charset="-128"/>
                <a:cs typeface="ＭＳ Ｐゴシック" charset="-128"/>
              </a:rPr>
              <a:t/>
            </a:r>
            <a:br>
              <a:rPr lang="en-US" sz="1600" kern="0" baseline="0" dirty="0" smtClean="0">
                <a:solidFill>
                  <a:srgbClr val="0000FF"/>
                </a:solidFill>
                <a:latin typeface="+mj-lt"/>
                <a:ea typeface="ＭＳ Ｐゴシック" charset="-128"/>
                <a:cs typeface="ＭＳ Ｐゴシック" charset="-128"/>
              </a:rPr>
            </a:br>
            <a:r>
              <a:rPr lang="en-US" sz="1400" kern="0" baseline="0" dirty="0" smtClean="0">
                <a:solidFill>
                  <a:srgbClr val="0000FF"/>
                </a:solidFill>
                <a:ea typeface="ＭＳ Ｐゴシック" charset="-128"/>
                <a:cs typeface="ＭＳ Ｐゴシック" charset="-128"/>
              </a:rPr>
              <a:t>Supplier Qualification (</a:t>
            </a:r>
            <a:r>
              <a:rPr lang="en-US" sz="1400" kern="0" baseline="0" dirty="0" smtClean="0">
                <a:solidFill>
                  <a:srgbClr val="FF0000"/>
                </a:solidFill>
                <a:ea typeface="ＭＳ Ｐゴシック" charset="-128"/>
                <a:cs typeface="ＭＳ Ｐゴシック" charset="-128"/>
              </a:rPr>
              <a:t>SQ</a:t>
            </a:r>
            <a:r>
              <a:rPr lang="en-US" sz="1400" kern="0" baseline="0" dirty="0" smtClean="0">
                <a:solidFill>
                  <a:srgbClr val="0000FF"/>
                </a:solidFill>
                <a:ea typeface="ＭＳ Ｐゴシック" charset="-128"/>
                <a:cs typeface="ＭＳ Ｐゴシック" charset="-128"/>
              </a:rPr>
              <a:t>)-Process Qualification (</a:t>
            </a:r>
            <a:r>
              <a:rPr lang="en-US" sz="1400" kern="0" baseline="0" dirty="0" smtClean="0">
                <a:solidFill>
                  <a:srgbClr val="FF0000"/>
                </a:solidFill>
                <a:ea typeface="ＭＳ Ｐゴシック" charset="-128"/>
                <a:cs typeface="ＭＳ Ｐゴシック" charset="-128"/>
              </a:rPr>
              <a:t>PQ</a:t>
            </a:r>
            <a:r>
              <a:rPr lang="en-US" sz="1400" kern="0" baseline="0" dirty="0" smtClean="0">
                <a:solidFill>
                  <a:srgbClr val="0000FF"/>
                </a:solidFill>
                <a:ea typeface="ＭＳ Ｐゴシック" charset="-128"/>
                <a:cs typeface="ＭＳ Ｐゴシック" charset="-128"/>
              </a:rPr>
              <a:t>) – Pre-Production (</a:t>
            </a:r>
            <a:r>
              <a:rPr lang="en-US" sz="1400" kern="0" baseline="0" dirty="0" smtClean="0">
                <a:solidFill>
                  <a:srgbClr val="FF0000"/>
                </a:solidFill>
                <a:ea typeface="ＭＳ Ｐゴシック" charset="-128"/>
                <a:cs typeface="ＭＳ Ｐゴシック" charset="-128"/>
              </a:rPr>
              <a:t>PP</a:t>
            </a:r>
            <a:r>
              <a:rPr lang="en-US" sz="1400" kern="0" baseline="0" dirty="0" smtClean="0">
                <a:solidFill>
                  <a:srgbClr val="0000FF"/>
                </a:solidFill>
                <a:ea typeface="ＭＳ Ｐゴシック" charset="-128"/>
                <a:cs typeface="ＭＳ Ｐゴシック" charset="-128"/>
              </a:rPr>
              <a:t>)</a:t>
            </a:r>
            <a:br>
              <a:rPr lang="en-US" sz="1400" kern="0" baseline="0" dirty="0" smtClean="0">
                <a:solidFill>
                  <a:srgbClr val="0000FF"/>
                </a:solidFill>
                <a:ea typeface="ＭＳ Ｐゴシック" charset="-128"/>
                <a:cs typeface="ＭＳ Ｐゴシック" charset="-128"/>
              </a:rPr>
            </a:br>
            <a:r>
              <a:rPr lang="en-US" sz="1400" kern="0" baseline="0" dirty="0" smtClean="0">
                <a:solidFill>
                  <a:srgbClr val="0000FF"/>
                </a:solidFill>
                <a:ea typeface="ＭＳ Ｐゴシック" charset="-128"/>
                <a:cs typeface="ＭＳ Ｐゴシック" charset="-128"/>
              </a:rPr>
              <a:t>The requirement is </a:t>
            </a:r>
            <a:r>
              <a:rPr lang="en-US" sz="1400" kern="0" baseline="0" dirty="0" err="1" smtClean="0">
                <a:solidFill>
                  <a:srgbClr val="FF0000"/>
                </a:solidFill>
                <a:ea typeface="ＭＳ Ｐゴシック" charset="-128"/>
                <a:cs typeface="ＭＳ Ｐゴシック" charset="-128"/>
              </a:rPr>
              <a:t>T</a:t>
            </a:r>
            <a:r>
              <a:rPr lang="en-US" sz="1400" kern="0" dirty="0" err="1" smtClean="0">
                <a:solidFill>
                  <a:srgbClr val="FF0000"/>
                </a:solidFill>
                <a:ea typeface="ＭＳ Ｐゴシック" charset="-128"/>
                <a:cs typeface="ＭＳ Ｐゴシック" charset="-128"/>
              </a:rPr>
              <a:t>cs</a:t>
            </a:r>
            <a:r>
              <a:rPr lang="en-US" sz="1400" kern="0" baseline="0" dirty="0" smtClean="0">
                <a:solidFill>
                  <a:srgbClr val="FF0000"/>
                </a:solidFill>
                <a:ea typeface="ＭＳ Ｐゴシック" charset="-128"/>
                <a:cs typeface="ＭＳ Ｐゴシック" charset="-128"/>
              </a:rPr>
              <a:t> ≥5.7K at </a:t>
            </a:r>
            <a:r>
              <a:rPr lang="en-US" sz="1400" kern="0" baseline="0" dirty="0" smtClean="0">
                <a:solidFill>
                  <a:srgbClr val="FF0000"/>
                </a:solidFill>
                <a:ea typeface="ＭＳ Ｐゴシック" charset="-128"/>
                <a:cs typeface="ＭＳ Ｐゴシック" charset="-128"/>
              </a:rPr>
              <a:t>68 kA</a:t>
            </a:r>
            <a:r>
              <a:rPr lang="en-US" sz="1400" kern="0" baseline="0" dirty="0" smtClean="0">
                <a:solidFill>
                  <a:srgbClr val="FF0000"/>
                </a:solidFill>
                <a:ea typeface="ＭＳ Ｐゴシック" charset="-128"/>
                <a:cs typeface="ＭＳ Ｐゴシック" charset="-128"/>
              </a:rPr>
              <a:t>/</a:t>
            </a:r>
            <a:r>
              <a:rPr lang="en-US" sz="1400" kern="0" baseline="0" dirty="0" smtClean="0">
                <a:solidFill>
                  <a:srgbClr val="FF0000"/>
                </a:solidFill>
                <a:ea typeface="ＭＳ Ｐゴシック" charset="-128"/>
                <a:cs typeface="ＭＳ Ｐゴシック" charset="-128"/>
              </a:rPr>
              <a:t>10.78 T</a:t>
            </a:r>
            <a:r>
              <a:rPr lang="en-US" sz="1400" kern="0" baseline="0" dirty="0" smtClean="0">
                <a:solidFill>
                  <a:srgbClr val="FF0000"/>
                </a:solidFill>
                <a:ea typeface="ＭＳ Ｐゴシック" charset="-128"/>
                <a:cs typeface="ＭＳ Ｐゴシック" charset="-128"/>
              </a:rPr>
              <a:t>/1000 </a:t>
            </a:r>
            <a:r>
              <a:rPr lang="en-US" sz="1400" kern="0" baseline="0" dirty="0" smtClean="0">
                <a:solidFill>
                  <a:srgbClr val="FF0000"/>
                </a:solidFill>
                <a:ea typeface="ＭＳ Ｐゴシック" charset="-128"/>
                <a:cs typeface="ＭＳ Ｐゴシック" charset="-128"/>
              </a:rPr>
              <a:t>load cycles </a:t>
            </a:r>
            <a:r>
              <a:rPr lang="en-US" sz="1400" kern="0" baseline="0" dirty="0" smtClean="0">
                <a:solidFill>
                  <a:srgbClr val="FF0000"/>
                </a:solidFill>
                <a:ea typeface="ＭＳ Ｐゴシック" charset="-128"/>
                <a:cs typeface="ＭＳ Ｐゴシック" charset="-128"/>
              </a:rPr>
              <a:t>(no thermal cycle)</a:t>
            </a:r>
            <a:endParaRPr lang="en-US" sz="1400" kern="0" baseline="0" dirty="0">
              <a:solidFill>
                <a:srgbClr val="FF0000"/>
              </a:solidFill>
              <a:latin typeface="+mj-lt"/>
              <a:ea typeface="ＭＳ Ｐゴシック" charset="-128"/>
              <a:cs typeface="ＭＳ Ｐゴシック" charset="-128"/>
            </a:endParaRPr>
          </a:p>
        </p:txBody>
      </p:sp>
      <p:sp>
        <p:nvSpPr>
          <p:cNvPr id="31889" name="TextBox 6"/>
          <p:cNvSpPr txBox="1">
            <a:spLocks noChangeArrowheads="1"/>
          </p:cNvSpPr>
          <p:nvPr/>
        </p:nvSpPr>
        <p:spPr bwMode="auto">
          <a:xfrm>
            <a:off x="533400" y="6400800"/>
            <a:ext cx="1905000" cy="338554"/>
          </a:xfrm>
          <a:prstGeom prst="rect">
            <a:avLst/>
          </a:prstGeom>
          <a:noFill/>
          <a:ln w="9525">
            <a:noFill/>
            <a:miter lim="800000"/>
            <a:headEnd/>
            <a:tailEnd/>
          </a:ln>
        </p:spPr>
        <p:txBody>
          <a:bodyPr>
            <a:prstTxWarp prst="textNoShape">
              <a:avLst/>
            </a:prstTxWarp>
            <a:spAutoFit/>
          </a:bodyPr>
          <a:lstStyle/>
          <a:p>
            <a:r>
              <a:rPr lang="en-US" sz="1600" baseline="0" dirty="0"/>
              <a:t>* Second Run</a:t>
            </a:r>
          </a:p>
        </p:txBody>
      </p:sp>
      <p:sp>
        <p:nvSpPr>
          <p:cNvPr id="7" name="Oval 6"/>
          <p:cNvSpPr/>
          <p:nvPr/>
        </p:nvSpPr>
        <p:spPr bwMode="auto">
          <a:xfrm>
            <a:off x="3505200" y="2209800"/>
            <a:ext cx="685800" cy="3810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a:ln>
                <a:noFill/>
              </a:ln>
              <a:solidFill>
                <a:schemeClr val="tx1"/>
              </a:solidFill>
              <a:effectLst/>
              <a:latin typeface="Arial" charset="0"/>
            </a:endParaRPr>
          </a:p>
        </p:txBody>
      </p:sp>
      <p:sp>
        <p:nvSpPr>
          <p:cNvPr id="8" name="Oval 7"/>
          <p:cNvSpPr/>
          <p:nvPr/>
        </p:nvSpPr>
        <p:spPr bwMode="auto">
          <a:xfrm>
            <a:off x="7620000" y="5181600"/>
            <a:ext cx="685800" cy="3810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a:ln>
                <a:noFill/>
              </a:ln>
              <a:solidFill>
                <a:schemeClr val="tx1"/>
              </a:solidFill>
              <a:effectLst/>
              <a:latin typeface="Arial" charset="0"/>
            </a:endParaRPr>
          </a:p>
        </p:txBody>
      </p:sp>
      <p:sp>
        <p:nvSpPr>
          <p:cNvPr id="9" name="Oval 8"/>
          <p:cNvSpPr/>
          <p:nvPr/>
        </p:nvSpPr>
        <p:spPr bwMode="auto">
          <a:xfrm>
            <a:off x="5410200" y="3581400"/>
            <a:ext cx="990600" cy="3810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a:ln>
                <a:noFill/>
              </a:ln>
              <a:solidFill>
                <a:schemeClr val="tx1"/>
              </a:solidFill>
              <a:effectLst/>
              <a:latin typeface="Arial" charset="0"/>
            </a:endParaRPr>
          </a:p>
        </p:txBody>
      </p:sp>
      <p:sp>
        <p:nvSpPr>
          <p:cNvPr id="10" name="Oval 9"/>
          <p:cNvSpPr/>
          <p:nvPr/>
        </p:nvSpPr>
        <p:spPr bwMode="auto">
          <a:xfrm>
            <a:off x="7239000" y="5867400"/>
            <a:ext cx="990600" cy="609600"/>
          </a:xfrm>
          <a:prstGeom prst="ellipse">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a:ln>
                <a:noFill/>
              </a:ln>
              <a:solidFill>
                <a:srgbClr val="0000FF"/>
              </a:solidFill>
              <a:effectLst/>
              <a:latin typeface="Arial" charset="0"/>
            </a:endParaRPr>
          </a:p>
        </p:txBody>
      </p:sp>
      <p:sp>
        <p:nvSpPr>
          <p:cNvPr id="11" name="Oval 10"/>
          <p:cNvSpPr/>
          <p:nvPr/>
        </p:nvSpPr>
        <p:spPr bwMode="auto">
          <a:xfrm>
            <a:off x="3581400" y="5867400"/>
            <a:ext cx="1143000" cy="609600"/>
          </a:xfrm>
          <a:prstGeom prst="ellipse">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a:ln>
                <a:noFill/>
              </a:ln>
              <a:solidFill>
                <a:srgbClr val="0000FF"/>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theme/theme1.xml><?xml version="1.0" encoding="utf-8"?>
<a:theme xmlns:a="http://schemas.openxmlformats.org/drawingml/2006/main" name="Blank Presentation">
  <a:themeElements>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CRPPSC01:Applications:Microsoft Office X:Templates:Presentations:Designs:Fading Grid</Template>
  <TotalTime>26811</TotalTime>
  <Words>2207</Words>
  <Application>Microsoft Macintosh PowerPoint</Application>
  <PresentationFormat>On-screen Show (4:3)</PresentationFormat>
  <Paragraphs>329</Paragraphs>
  <Slides>15</Slides>
  <Notes>15</Notes>
  <HiddenSlides>0</HiddenSlides>
  <MMClips>0</MMClips>
  <ScaleCrop>false</ScaleCrop>
  <HeadingPairs>
    <vt:vector size="8" baseType="variant">
      <vt:variant>
        <vt:lpstr>Design Template</vt:lpstr>
      </vt:variant>
      <vt:variant>
        <vt:i4>1</vt:i4>
      </vt:variant>
      <vt:variant>
        <vt:lpstr>Links</vt:lpstr>
      </vt:variant>
      <vt:variant>
        <vt:i4>6</vt:i4>
      </vt:variant>
      <vt:variant>
        <vt:lpstr>Embedded OLE Servers</vt:lpstr>
      </vt:variant>
      <vt:variant>
        <vt:i4>1</vt:i4>
      </vt:variant>
      <vt:variant>
        <vt:lpstr>Slide Titles</vt:lpstr>
      </vt:variant>
      <vt:variant>
        <vt:i4>15</vt:i4>
      </vt:variant>
    </vt:vector>
  </HeadingPairs>
  <TitlesOfParts>
    <vt:vector size="23" baseType="lpstr">
      <vt:lpstr>Blank Presentation</vt:lpstr>
      <vt:lpstr>Macintosh HD:Users:PierluigiBruzzone:Desktop:BruzzoneJune12:IOSULTANcontract:Procedures:Sampleassprocedure.doc!OLE_LINK3</vt:lpstr>
      <vt:lpstr>Macintosh HD:Users:PierluigiBruzzone:Desktop:BruzzoneJune12:IOSULTANcontract:Procedures:Sampleassprocedure.doc!OLE_LINK7</vt:lpstr>
      <vt:lpstr>Macintosh HD:Users:PierluigiBruzzone:Desktop:BruzzoneJune12:IOSULTANcontract:Procedures:Sampleassprocedure.doc!OLE_LINK8</vt:lpstr>
      <vt:lpstr>Macintosh HD:Users:PierluigiBruzzone:Desktop:BruzzoneJune12:IOSULTANcontract:Procedures:Sampleassprocedure.doc!OLE_LINK9</vt:lpstr>
      <vt:lpstr>Macintosh HD:Users:PierluigiBruzzone:Desktop:BruzzoneJune12:IOSULTANcontract:Procedures:Sampleassprocedure.doc!OLE_LINK10</vt:lpstr>
      <vt:lpstr>Macintosh HD:Users:PierluigiBruzzone:Desktop:BruzzoneJune12:IOSULTANcontract:Procedures:Sampleassprocedure.doc!OLE_LINK13</vt:lpstr>
      <vt:lpstr>Document</vt:lpstr>
      <vt:lpstr>Test Results of ITER Conductors  in the SULTAN Facility</vt:lpstr>
      <vt:lpstr>Outline</vt:lpstr>
      <vt:lpstr>The geometry of the hairpin sample</vt:lpstr>
      <vt:lpstr>History of ITER Conductor Test in SULTAN</vt:lpstr>
      <vt:lpstr>Object of the test for ITER samples</vt:lpstr>
      <vt:lpstr>Technical issues for large, short sample test </vt:lpstr>
      <vt:lpstr>  Results of NbTi Conductors  Supplier Qualification for each conductor/coil type (PF, CC, Busbar)</vt:lpstr>
      <vt:lpstr>  The transition of the NbTi Conductors </vt:lpstr>
      <vt:lpstr>Slide 9</vt:lpstr>
      <vt:lpstr>Slide 10</vt:lpstr>
      <vt:lpstr>The TF performance degradation</vt:lpstr>
      <vt:lpstr>The CS Conductor Results  Tcs test at 45.1 kA / 10.85 T</vt:lpstr>
      <vt:lpstr>The CS Conductor Results</vt:lpstr>
      <vt:lpstr>Conclusion - 1</vt:lpstr>
      <vt:lpstr>Conclusion - 2</vt:lpstr>
    </vt:vector>
  </TitlesOfParts>
  <Company>CRPP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Pierluigi Bruzzone</dc:creator>
  <cp:lastModifiedBy>Pierluigi Bruzzone</cp:lastModifiedBy>
  <cp:revision>147</cp:revision>
  <cp:lastPrinted>2003-05-23T14:06:05Z</cp:lastPrinted>
  <dcterms:created xsi:type="dcterms:W3CDTF">2012-10-04T15:33:23Z</dcterms:created>
  <dcterms:modified xsi:type="dcterms:W3CDTF">2012-10-05T06:34:12Z</dcterms:modified>
</cp:coreProperties>
</file>