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avi" ContentType="video/avi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6"/>
  </p:notesMasterIdLst>
  <p:sldIdLst>
    <p:sldId id="378" r:id="rId2"/>
    <p:sldId id="262" r:id="rId3"/>
    <p:sldId id="379" r:id="rId4"/>
    <p:sldId id="398" r:id="rId5"/>
    <p:sldId id="400" r:id="rId6"/>
    <p:sldId id="401" r:id="rId7"/>
    <p:sldId id="406" r:id="rId8"/>
    <p:sldId id="402" r:id="rId9"/>
    <p:sldId id="404" r:id="rId10"/>
    <p:sldId id="403" r:id="rId11"/>
    <p:sldId id="405" r:id="rId12"/>
    <p:sldId id="396" r:id="rId13"/>
    <p:sldId id="408" r:id="rId14"/>
    <p:sldId id="407" r:id="rId15"/>
  </p:sldIdLst>
  <p:sldSz cx="9144000" cy="6858000" type="screen4x3"/>
  <p:notesSz cx="6858000" cy="9144000"/>
  <p:embeddedFontLst>
    <p:embeddedFont>
      <p:font typeface="Helvetica" pitchFamily="34" charset="0"/>
      <p:regular r:id="rId17"/>
      <p:bold r:id="rId18"/>
      <p:italic r:id="rId19"/>
      <p:boldItalic r:id="rId20"/>
    </p:embeddedFont>
    <p:embeddedFont>
      <p:font typeface="맑은 고딕" pitchFamily="50" charset="-127"/>
      <p:regular r:id="rId21"/>
      <p:bold r:id="rId22"/>
    </p:embeddedFont>
    <p:embeddedFont>
      <p:font typeface="Georgia" pitchFamily="18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al Unicode MS" pitchFamily="50" charset="-127"/>
      <p:regular r:id="rId31"/>
    </p:embeddedFont>
    <p:embeddedFont>
      <p:font typeface="Cambria Math" pitchFamily="18" charset="0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B899B569-7B4E-4F82-92C0-FAD7A7899CEC}">
          <p14:sldIdLst>
            <p14:sldId id="378"/>
            <p14:sldId id="262"/>
            <p14:sldId id="379"/>
            <p14:sldId id="398"/>
            <p14:sldId id="400"/>
            <p14:sldId id="401"/>
            <p14:sldId id="406"/>
            <p14:sldId id="402"/>
            <p14:sldId id="404"/>
            <p14:sldId id="403"/>
            <p14:sldId id="405"/>
            <p14:sldId id="396"/>
            <p14:sldId id="4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008E40"/>
    <a:srgbClr val="0000FF"/>
    <a:srgbClr val="CC0000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0756" autoAdjust="0"/>
  </p:normalViewPr>
  <p:slideViewPr>
    <p:cSldViewPr>
      <p:cViewPr>
        <p:scale>
          <a:sx n="70" d="100"/>
          <a:sy n="70" d="100"/>
        </p:scale>
        <p:origin x="-59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3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36DF-7190-4745-B9D3-1455139796B0}" type="datetimeFigureOut">
              <a:rPr lang="ko-KR" altLang="en-US" smtClean="0"/>
              <a:pPr/>
              <a:t>2012-10-12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1D32-E2DC-4F44-A2A0-944DE4A010F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2858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Mention </a:t>
            </a:r>
            <a:r>
              <a:rPr lang="en-US" altLang="ko-KR" baseline="0" dirty="0" smtClean="0"/>
              <a:t>advantages of the last day talk </a:t>
            </a:r>
          </a:p>
          <a:p>
            <a:r>
              <a:rPr lang="en-US" altLang="ko-KR" baseline="0" dirty="0" smtClean="0"/>
              <a:t>Last IAEA - 2D  this IAEA – 3D</a:t>
            </a:r>
          </a:p>
          <a:p>
            <a:r>
              <a:rPr lang="en-US" altLang="ko-KR" baseline="0" dirty="0" smtClean="0"/>
              <a:t>Real time ELM and simulation result from BOUT++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2591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b="0" i="0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7649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7649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7649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8590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9644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1966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="0" i="0" dirty="0" smtClean="0">
                    <a:latin typeface="Cambria Math"/>
                  </a:rPr>
                  <a:t>Effective radius of curvature at the mid plane</a:t>
                </a:r>
              </a:p>
              <a:p>
                <a:r>
                  <a:rPr lang="en-US" altLang="ko-KR" b="0" i="0" smtClean="0">
                    <a:latin typeface="Cambria Math"/>
                  </a:rPr>
                  <a:t>𝑥(𝑡)=𝑎 cos⁡(𝑡+𝛿 sin⁡𝑡 )</a:t>
                </a:r>
                <a:endParaRPr lang="en-US" altLang="ko-KR" b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𝑧(𝑡)=𝜅 𝑎 sin⁡(𝑡)</a:t>
                </a:r>
                <a:endParaRPr lang="en-US" altLang="ko-KR" b="0" dirty="0" smtClean="0"/>
              </a:p>
              <a:p>
                <a:endParaRPr lang="en-US" altLang="ko-KR" b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𝑟𝑎𝑑𝑖𝑢𝑠 𝑜𝑓 𝑐𝑢𝑟𝑣𝑎𝑡𝑢𝑟𝑒, 𝑎′=  (𝑥^′2+𝑧^′2 )^(3/2)/|𝑥^′ 𝑧^′′−𝑧^′ 𝑥^′′ | =(𝑎 𝜅)/(1+𝛿)^2 </a:t>
                </a:r>
                <a:endParaRPr lang="en-US" altLang="ko-KR" dirty="0" smtClean="0"/>
              </a:p>
              <a:p>
                <a:r>
                  <a:rPr lang="en-US" altLang="ko-KR" dirty="0" smtClean="0"/>
                  <a:t>Other method to estimate the field</a:t>
                </a:r>
                <a:r>
                  <a:rPr lang="en-US" altLang="ko-KR" baseline="0" dirty="0" smtClean="0"/>
                  <a:t> line pitch angle</a:t>
                </a:r>
              </a:p>
              <a:p>
                <a:r>
                  <a:rPr lang="en-US" altLang="ko-KR" b="0" i="0" baseline="0" smtClean="0">
                    <a:latin typeface="Cambria Math"/>
                  </a:rPr>
                  <a:t>𝑥(𝜃,𝜙)={𝑅_0+𝑎 cos(𝜃+𝛿 𝑠𝑖𝑛𝜃)}  cos⁡𝜙</a:t>
                </a:r>
                <a:endParaRPr lang="en-US" altLang="ko-KR" b="0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smtClean="0">
                    <a:latin typeface="Cambria Math"/>
                  </a:rPr>
                  <a:t>𝑦(𝜃,𝜙)={𝑅_0+𝑎 cos(𝜃+𝛿 𝑠𝑖𝑛𝜃)}  sin⁡𝜙</a:t>
                </a:r>
                <a:endParaRPr lang="en-US" altLang="ko-KR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smtClean="0">
                    <a:latin typeface="Cambria Math"/>
                  </a:rPr>
                  <a:t>𝑧(𝜃, 𝜙)=𝜅𝑎 sin⁡𝜃</a:t>
                </a:r>
                <a:endParaRPr lang="en-US" altLang="ko-KR" baseline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𝑝𝑖𝑡𝑐ℎ 𝑎𝑛𝑔𝑙𝑒:tan⁡〖𝛼=〗 ├ Δ𝑧/(Δ𝑥 )]_(𝜃=0, 𝜙=0)=</a:t>
                </a:r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="0" i="0" dirty="0" smtClean="0">
                    <a:latin typeface="Cambria Math"/>
                  </a:rPr>
                  <a:t>Effective radius of curvature at the mid plane</a:t>
                </a:r>
              </a:p>
              <a:p>
                <a:r>
                  <a:rPr lang="en-US" altLang="ko-KR" b="0" i="0" smtClean="0">
                    <a:latin typeface="Cambria Math"/>
                  </a:rPr>
                  <a:t>𝑥(𝑡)=𝑎 cos⁡(𝑡+𝛿 sin⁡𝑡 )</a:t>
                </a:r>
                <a:endParaRPr lang="en-US" altLang="ko-KR" b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𝑧(𝑡)=𝜅 𝑎 sin⁡(𝑡)</a:t>
                </a:r>
                <a:endParaRPr lang="en-US" altLang="ko-KR" b="0" dirty="0" smtClean="0"/>
              </a:p>
              <a:p>
                <a:endParaRPr lang="en-US" altLang="ko-KR" b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𝑟𝑎𝑑𝑖𝑢𝑠 𝑜𝑓 𝑐𝑢𝑟𝑣𝑎𝑡𝑢𝑟𝑒, 𝑎′=  (𝑥^′2+𝑧^′2 )^(3/2)/|𝑥^′ 𝑧^′′−𝑧^′ 𝑥^′′ | =(𝑎 𝜅)/(1+𝛿)^2 </a:t>
                </a:r>
                <a:endParaRPr lang="en-US" altLang="ko-KR" dirty="0" smtClean="0"/>
              </a:p>
              <a:p>
                <a:r>
                  <a:rPr lang="en-US" altLang="ko-KR" dirty="0" smtClean="0"/>
                  <a:t>Other method to estimate the field</a:t>
                </a:r>
                <a:r>
                  <a:rPr lang="en-US" altLang="ko-KR" baseline="0" dirty="0" smtClean="0"/>
                  <a:t> line pitch angle</a:t>
                </a:r>
              </a:p>
              <a:p>
                <a:r>
                  <a:rPr lang="en-US" altLang="ko-KR" b="0" i="0" baseline="0" smtClean="0">
                    <a:latin typeface="Cambria Math"/>
                  </a:rPr>
                  <a:t>𝑥(𝜃,𝜙)={𝑅_0+𝑎 cos(𝜃+𝛿 𝑠𝑖𝑛𝜃)}  cos⁡𝜙</a:t>
                </a:r>
                <a:endParaRPr lang="en-US" altLang="ko-KR" b="0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smtClean="0">
                    <a:latin typeface="Cambria Math"/>
                  </a:rPr>
                  <a:t>𝑦(𝜃,𝜙)={𝑅_0+𝑎 cos(𝜃+𝛿 𝑠𝑖𝑛𝜃)}  sin⁡𝜙</a:t>
                </a:r>
                <a:endParaRPr lang="en-US" altLang="ko-KR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smtClean="0">
                    <a:latin typeface="Cambria Math"/>
                  </a:rPr>
                  <a:t>𝑧(𝜃, 𝜙)=𝜅𝑎 sin⁡𝜃</a:t>
                </a:r>
                <a:endParaRPr lang="en-US" altLang="ko-KR" baseline="0" dirty="0" smtClean="0"/>
              </a:p>
              <a:p>
                <a:r>
                  <a:rPr lang="en-US" altLang="ko-KR" b="0" i="0" smtClean="0">
                    <a:latin typeface="Cambria Math"/>
                  </a:rPr>
                  <a:t>𝑝𝑖𝑡𝑐ℎ 𝑎𝑛𝑔𝑙𝑒:tan⁡〖𝛼=〗 ├ Δ𝑧/(Δ𝑥 )]_(𝜃=0, 𝜙=0)=</a:t>
                </a:r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="0" dirty="0" smtClean="0"/>
                  <a:t>Low (High) </a:t>
                </a:r>
                <a:r>
                  <a:rPr lang="en-US" altLang="ko-KR" b="0" dirty="0" err="1" smtClean="0"/>
                  <a:t>collisionality</a:t>
                </a:r>
                <a:r>
                  <a:rPr lang="en-US" altLang="ko-KR" b="0" dirty="0" smtClean="0"/>
                  <a:t> regimes</a:t>
                </a:r>
              </a:p>
              <a:p>
                <a:r>
                  <a:rPr lang="en-US" altLang="ko-KR" b="0" dirty="0" smtClean="0"/>
                  <a:t>n</a:t>
                </a:r>
                <a:r>
                  <a:rPr lang="en-US" altLang="ko-KR" b="0" baseline="0" dirty="0" smtClean="0"/>
                  <a:t> m</a:t>
                </a:r>
                <a:r>
                  <a:rPr lang="en-US" altLang="ko-KR" b="0" dirty="0" smtClean="0"/>
                  <a:t>ode change is wrong direction based on P’</a:t>
                </a:r>
              </a:p>
              <a:p>
                <a:r>
                  <a:rPr lang="en-US" altLang="ko-KR" b="0" dirty="0" smtClean="0"/>
                  <a:t>m(q) mode change is also</a:t>
                </a:r>
                <a:r>
                  <a:rPr lang="en-US" altLang="ko-KR" b="0" baseline="0" dirty="0" smtClean="0"/>
                  <a:t> in wrong direction</a:t>
                </a:r>
                <a:endParaRPr lang="en-US" altLang="ko-KR" b="0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950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F51-ADEF-4315-85B3-CA98AF7F8EF3}" type="datetime1">
              <a:rPr lang="ko-KR" altLang="en-US" smtClean="0"/>
              <a:pPr/>
              <a:t>2012-10-12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9051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24957"/>
            <a:ext cx="1483940" cy="25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55" r="-955" b="15762"/>
          <a:stretch>
            <a:fillRect/>
          </a:stretch>
        </p:blipFill>
        <p:spPr bwMode="auto">
          <a:xfrm>
            <a:off x="1738980" y="6524957"/>
            <a:ext cx="88451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66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3810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BDBC-E23E-4084-A300-482057C39C30}" type="datetime1">
              <a:rPr lang="ko-KR" altLang="en-US" smtClean="0"/>
              <a:pPr/>
              <a:t>2012-10-12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0016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767E-DC15-4A73-80D4-5EF9B7F808CB}" type="datetime1">
              <a:rPr lang="ko-KR" altLang="en-US" smtClean="0"/>
              <a:pPr/>
              <a:t>2012-10-12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4627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04E1-2569-4477-86DD-56B97D3AE3F5}" type="datetime1">
              <a:rPr lang="ko-KR" altLang="en-US" smtClean="0"/>
              <a:pPr/>
              <a:t>2012-10-12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6212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Wingdings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hyperlink" Target="http://www.eps.org/conferences/europhysics_conferences/37th-eps-conference-on-plasma-physics/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tiff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6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10" Type="http://schemas.openxmlformats.org/officeDocument/2006/relationships/image" Target="../media/image71.png"/><Relationship Id="rId4" Type="http://schemas.openxmlformats.org/officeDocument/2006/relationships/image" Target="../media/image67.tiff"/><Relationship Id="rId9" Type="http://schemas.openxmlformats.org/officeDocument/2006/relationships/image" Target="../media/image7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ser\Desktop\7131TM_3D.avi" TargetMode="Externa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microsoft.com/office/2007/relationships/media" Target="../media/media2.avi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microsoft.com/office/2007/relationships/media" Target="../media/media1.avi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tiff"/><Relationship Id="rId3" Type="http://schemas.openxmlformats.org/officeDocument/2006/relationships/image" Target="../media/image49.tiff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11" Type="http://schemas.openxmlformats.org/officeDocument/2006/relationships/image" Target="../media/image55.png"/><Relationship Id="rId5" Type="http://schemas.openxmlformats.org/officeDocument/2006/relationships/image" Target="../media/image31.emf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50.tiff"/><Relationship Id="rId9" Type="http://schemas.openxmlformats.org/officeDocument/2006/relationships/image" Target="../media/image30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2008" y="5013176"/>
            <a:ext cx="8964488" cy="12064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ko-KR" i="1" u="sng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In collaboration with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M.J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Choi,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M. Kim, J. Lee, W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Lee,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G.S.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Yun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en-US" altLang="ko-KR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POSTECH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C.W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Domier, N.C.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Luhmann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Jr.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UC Davis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Y.S.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Bae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Y.M.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Jeon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J.H. 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Lee, S.W.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Yoon </a:t>
            </a:r>
            <a:r>
              <a:rPr lang="en-US" altLang="ko-KR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NFRI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</a:t>
            </a:r>
            <a:r>
              <a:rPr lang="en-GB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I. Joseph, W. Meyer, X.Q. </a:t>
            </a:r>
            <a:r>
              <a:rPr lang="en-GB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Xu</a:t>
            </a:r>
            <a:r>
              <a:rPr lang="en-GB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LLNL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A.J.H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</a:t>
            </a:r>
            <a:r>
              <a:rPr lang="en-US" altLang="ko-KR" sz="1600" i="1" dirty="0" err="1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Donné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en-US" altLang="ko-KR" sz="1600" i="1" u="sng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DIFFER/Eindhoven Univ. of Tech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.), </a:t>
            </a:r>
            <a:r>
              <a:rPr lang="en-GB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W.W. Xiao</a:t>
            </a:r>
            <a:r>
              <a:rPr lang="en-GB" altLang="ko-KR" sz="1600" i="1" baseline="30000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GB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GB" altLang="ko-KR" sz="1600" i="1" u="sng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SWIP</a:t>
            </a:r>
            <a:r>
              <a:rPr lang="en-GB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altLang="ko-KR" sz="1600" i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2060848"/>
            <a:ext cx="2592288" cy="1368152"/>
          </a:xfrm>
        </p:spPr>
        <p:txBody>
          <a:bodyPr>
            <a:normAutofit/>
          </a:bodyPr>
          <a:lstStyle/>
          <a:p>
            <a:r>
              <a:rPr lang="en-US" altLang="ko-KR" sz="2400" i="1" u="sng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Hyeon</a:t>
            </a:r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K. Park</a:t>
            </a:r>
          </a:p>
          <a:p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POSTECH, </a:t>
            </a:r>
          </a:p>
          <a:p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Pohang, Korea</a:t>
            </a:r>
            <a:endParaRPr lang="en-US" altLang="ko-KR" sz="2400" i="1" u="sng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0" descr="pos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" y="6497960"/>
            <a:ext cx="19985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3" descr="D:\Research\others\logo\UC_dav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78" y="6539566"/>
            <a:ext cx="1178206" cy="31843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38" y="6528629"/>
            <a:ext cx="2081250" cy="31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48" y="6525344"/>
            <a:ext cx="1259632" cy="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2987824" y="3565465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0" i="1" u="sng" baseline="0" dirty="0" smtClean="0">
                <a:latin typeface="Helvetica" pitchFamily="34" charset="0"/>
                <a:cs typeface="Helvetica" pitchFamily="34" charset="0"/>
                <a:hlinkClick r:id="rId7"/>
              </a:rPr>
              <a:t>24</a:t>
            </a:r>
            <a:r>
              <a:rPr lang="en-US" altLang="ko-KR" sz="2000" b="0" i="1" u="sng" dirty="0" smtClean="0">
                <a:latin typeface="Helvetica" pitchFamily="34" charset="0"/>
                <a:cs typeface="Helvetica" pitchFamily="34" charset="0"/>
                <a:hlinkClick r:id="rId7"/>
              </a:rPr>
              <a:t>th</a:t>
            </a:r>
            <a:r>
              <a:rPr lang="en-US" altLang="ko-KR" sz="2000" b="0" i="1" u="sng" baseline="0" dirty="0" smtClean="0">
                <a:latin typeface="Helvetica" pitchFamily="34" charset="0"/>
                <a:cs typeface="Helvetica" pitchFamily="34" charset="0"/>
                <a:hlinkClick r:id="rId7"/>
              </a:rPr>
              <a:t>  IAEA </a:t>
            </a:r>
            <a:r>
              <a:rPr lang="en-US" altLang="ko-KR" sz="2000" b="0" i="1" u="sng" dirty="0" smtClean="0">
                <a:latin typeface="Helvetica" pitchFamily="34" charset="0"/>
                <a:cs typeface="Helvetica" pitchFamily="34" charset="0"/>
                <a:hlinkClick r:id="rId7"/>
              </a:rPr>
              <a:t> </a:t>
            </a:r>
            <a:r>
              <a:rPr lang="en-US" altLang="ko-KR" sz="2000" b="0" i="1" u="sng" baseline="0" dirty="0" smtClean="0">
                <a:latin typeface="Helvetica" pitchFamily="34" charset="0"/>
                <a:cs typeface="Helvetica" pitchFamily="34" charset="0"/>
                <a:hlinkClick r:id="rId7"/>
              </a:rPr>
              <a:t>FEC</a:t>
            </a:r>
            <a:r>
              <a:rPr lang="en-US" altLang="ko-KR" sz="2000" i="1" u="sng" baseline="0" dirty="0" smtClean="0">
                <a:latin typeface="Helvetica" pitchFamily="34" charset="0"/>
                <a:cs typeface="Helvetica" pitchFamily="34" charset="0"/>
                <a:hlinkClick r:id="rId7"/>
              </a:rPr>
              <a:t> </a:t>
            </a:r>
            <a:endParaRPr lang="en-US" altLang="ko-KR" sz="2000" i="1" u="sng" baseline="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ko-KR" sz="2000" b="0" i="1" baseline="0" dirty="0" smtClean="0">
                <a:latin typeface="Helvetica" pitchFamily="34" charset="0"/>
                <a:cs typeface="Helvetica" pitchFamily="34" charset="0"/>
              </a:rPr>
              <a:t>Oct. 8 - 12, 2012 </a:t>
            </a:r>
          </a:p>
          <a:p>
            <a:pPr algn="ctr"/>
            <a:r>
              <a:rPr lang="en-US" altLang="ko-KR" sz="2000" b="0" i="1" baseline="0" dirty="0" smtClean="0">
                <a:latin typeface="Helvetica" pitchFamily="34" charset="0"/>
                <a:cs typeface="Helvetica" pitchFamily="34" charset="0"/>
              </a:rPr>
              <a:t>San Diego, CA, USA</a:t>
            </a:r>
            <a:endParaRPr lang="en-US" altLang="ko-KR" sz="2000" b="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1" name="Picture 5" descr="D:\postech\conference\aps_dpp2011\invited\elm_filaments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30" y="1871133"/>
            <a:ext cx="1240272" cy="307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750496" y="1321796"/>
            <a:ext cx="192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ELMs in</a:t>
            </a:r>
            <a:r>
              <a:rPr lang="en-US" altLang="ko-KR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KSTAR</a:t>
            </a:r>
            <a:endParaRPr lang="ko-KR" altLang="en-US" baseline="0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Users\prof\Desktop\LLN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8" y="6471778"/>
            <a:ext cx="489248" cy="396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55" r="-955" b="15762"/>
          <a:stretch>
            <a:fillRect/>
          </a:stretch>
        </p:blipFill>
        <p:spPr bwMode="auto">
          <a:xfrm>
            <a:off x="2175318" y="6530097"/>
            <a:ext cx="88451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51" y="1700808"/>
            <a:ext cx="3357553" cy="335755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8388424" y="2983841"/>
            <a:ext cx="288032" cy="849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97" t="16593" r="4664" b="1223"/>
          <a:stretch/>
        </p:blipFill>
        <p:spPr bwMode="auto">
          <a:xfrm>
            <a:off x="35496" y="1835508"/>
            <a:ext cx="1679690" cy="332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0744" y="1409889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Simulated</a:t>
            </a:r>
          </a:p>
          <a:p>
            <a:pPr algn="ctr"/>
            <a:r>
              <a:rPr lang="en-US" altLang="ko-KR" sz="1400" b="1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400" b="1" baseline="0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2138" y="1409889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Measured</a:t>
            </a:r>
          </a:p>
          <a:p>
            <a:pPr algn="ctr"/>
            <a:r>
              <a:rPr lang="en-US" altLang="ko-KR" sz="1400" b="1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400" b="1" baseline="0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0" y="-27384"/>
            <a:ext cx="9144001" cy="11967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" y="116632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b="1" kern="1200" baseline="30000">
                <a:solidFill>
                  <a:schemeClr val="accent1"/>
                </a:solidFill>
                <a:latin typeface="Helvetica" pitchFamily="34" charset="0"/>
                <a:ea typeface="굴림" charset="-127"/>
                <a:cs typeface="+mj-cs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GB" altLang="ko-KR" sz="3200" b="0" u="sng" baseline="0" dirty="0" smtClean="0">
                <a:solidFill>
                  <a:srgbClr val="FF0000"/>
                </a:solidFill>
              </a:rPr>
              <a:t>Visualization of ELM dynamics and response to external perturbations via 2D/3D ECEI in KSTAR</a:t>
            </a:r>
            <a:endParaRPr lang="ko-KR" altLang="ko-KR" sz="3200" b="0" u="sng" baseline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0652" y="234888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2D ECEI</a:t>
            </a:r>
          </a:p>
          <a:p>
            <a:r>
              <a:rPr lang="en-US" altLang="ko-KR" sz="14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window</a:t>
            </a:r>
            <a:endParaRPr lang="ko-KR" altLang="en-US" sz="14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6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" y="886659"/>
            <a:ext cx="8850482" cy="153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0" y="2592200"/>
            <a:ext cx="7770362" cy="87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0" y="3446417"/>
            <a:ext cx="777036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of the ELMs from RMP (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n=1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339752" y="1026311"/>
            <a:ext cx="1908226" cy="1209617"/>
          </a:xfrm>
          <a:prstGeom prst="rect">
            <a:avLst/>
          </a:prstGeom>
          <a:solidFill>
            <a:srgbClr val="00B05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4227767" y="995247"/>
            <a:ext cx="1208329" cy="1240681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5436096" y="1026311"/>
            <a:ext cx="1368152" cy="120961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31"/>
          <p:cNvCxnSpPr/>
          <p:nvPr/>
        </p:nvCxnSpPr>
        <p:spPr>
          <a:xfrm>
            <a:off x="4368485" y="1988840"/>
            <a:ext cx="373190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V="1">
            <a:off x="3779912" y="1988840"/>
            <a:ext cx="588573" cy="25243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 flipH="1" flipV="1">
            <a:off x="4595164" y="2259773"/>
            <a:ext cx="3001172" cy="39984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H="1">
            <a:off x="1547664" y="2259773"/>
            <a:ext cx="2389912" cy="39984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3937576" y="2659622"/>
            <a:ext cx="737496" cy="1478825"/>
          </a:xfrm>
          <a:prstGeom prst="rect">
            <a:avLst/>
          </a:prstGeom>
          <a:solidFill>
            <a:schemeClr val="bg2">
              <a:lumMod val="1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403648" y="4149080"/>
            <a:ext cx="6357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Helvetica" pitchFamily="34" charset="0"/>
                <a:cs typeface="Helvetica" pitchFamily="34" charset="0"/>
              </a:rPr>
              <a:t>3.1                             3.2                               3.3                             3.4                              3.5</a:t>
            </a:r>
            <a:endParaRPr lang="ko-KR" altLang="en-US" sz="12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1" name="Picture 3" descr="C:\Users\prof\Desktop\profi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14" y="4840859"/>
            <a:ext cx="2583642" cy="1266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rof\Desktop\frequenc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04" y="4581128"/>
            <a:ext cx="3273004" cy="1270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5326966" y="4797152"/>
            <a:ext cx="2575979" cy="1332567"/>
          </a:xfrm>
          <a:prstGeom prst="rect">
            <a:avLst/>
          </a:prstGeom>
          <a:solidFill>
            <a:schemeClr val="bg2">
              <a:lumMod val="1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845537" y="5733256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ELM frequency increases (6 to 8 kHz)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No change in </a:t>
            </a:r>
            <a:r>
              <a:rPr lang="en-US" altLang="ko-KR" sz="16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spacing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   of the mode (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1600" b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71577" y="6300028"/>
            <a:ext cx="185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latin typeface="Helvetica" pitchFamily="34" charset="0"/>
                <a:cs typeface="Helvetica" pitchFamily="34" charset="0"/>
              </a:rPr>
              <a:t>T</a:t>
            </a:r>
            <a:r>
              <a:rPr lang="en-US" altLang="ko-KR" sz="1400" baseline="-25000" dirty="0" err="1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 gradient increases</a:t>
            </a:r>
            <a:endParaRPr lang="ko-KR" alt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6806" y="4149080"/>
            <a:ext cx="771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Helvetica" pitchFamily="34" charset="0"/>
                <a:cs typeface="Helvetica" pitchFamily="34" charset="0"/>
              </a:rPr>
              <a:t>Time (s)</a:t>
            </a:r>
            <a:endParaRPr lang="ko-KR" alt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>
            <a:off x="539552" y="1196752"/>
            <a:ext cx="430887" cy="807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sz="1600" dirty="0" err="1" smtClean="0">
                <a:latin typeface="Helvetica" pitchFamily="34" charset="0"/>
                <a:cs typeface="Helvetica" pitchFamily="34" charset="0"/>
              </a:rPr>
              <a:t>D</a:t>
            </a:r>
            <a:r>
              <a:rPr lang="en-US" altLang="ko-KR" sz="1600" baseline="-25000" dirty="0" err="1" smtClean="0">
                <a:latin typeface="Symbol" pitchFamily="18" charset="2"/>
                <a:cs typeface="Helvetica" pitchFamily="34" charset="0"/>
              </a:rPr>
              <a:t>a</a:t>
            </a:r>
            <a:r>
              <a:rPr lang="en-US" altLang="ko-KR" sz="1600" dirty="0" smtClean="0"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28384" y="1063109"/>
            <a:ext cx="677108" cy="9467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Pedestal </a:t>
            </a:r>
          </a:p>
          <a:p>
            <a:pPr algn="ctr"/>
            <a:r>
              <a:rPr lang="en-US" altLang="ko-KR" sz="16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</a:t>
            </a:r>
            <a:r>
              <a:rPr lang="en-US" altLang="ko-KR" sz="1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0352" y="2683315"/>
            <a:ext cx="677108" cy="7415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Line </a:t>
            </a:r>
          </a:p>
          <a:p>
            <a:pPr algn="ctr"/>
            <a:r>
              <a:rPr lang="en-US" altLang="ko-KR" sz="16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density</a:t>
            </a:r>
            <a:endParaRPr lang="ko-KR" altLang="en-US" sz="16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0800000">
            <a:off x="813356" y="2636912"/>
            <a:ext cx="430887" cy="807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sz="1600" dirty="0" err="1" smtClean="0">
                <a:latin typeface="Helvetica" pitchFamily="34" charset="0"/>
                <a:cs typeface="Helvetica" pitchFamily="34" charset="0"/>
              </a:rPr>
              <a:t>D</a:t>
            </a:r>
            <a:r>
              <a:rPr lang="en-US" altLang="ko-KR" sz="1600" baseline="-25000" dirty="0" err="1" smtClean="0">
                <a:latin typeface="Symbol" pitchFamily="18" charset="2"/>
                <a:cs typeface="Helvetica" pitchFamily="34" charset="0"/>
              </a:rPr>
              <a:t>a</a:t>
            </a:r>
            <a:r>
              <a:rPr lang="en-US" altLang="ko-KR" sz="1600" dirty="0" smtClean="0"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5529" y="5049599"/>
            <a:ext cx="430887" cy="7623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Te (AU)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0800000" flipH="1">
            <a:off x="828745" y="3501008"/>
            <a:ext cx="430887" cy="7877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 (AU)</a:t>
            </a:r>
            <a:endParaRPr lang="ko-KR" altLang="en-US" sz="16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 flipH="1">
            <a:off x="767769" y="4661704"/>
            <a:ext cx="677108" cy="6453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Freq.</a:t>
            </a:r>
          </a:p>
          <a:p>
            <a:r>
              <a:rPr lang="en-US" altLang="ko-KR" sz="1600" dirty="0" smtClean="0">
                <a:solidFill>
                  <a:srgbClr val="FF0000"/>
                </a:solidFill>
              </a:rPr>
              <a:t>(KHz))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40927" y="5293776"/>
            <a:ext cx="79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Pedestal</a:t>
            </a:r>
          </a:p>
          <a:p>
            <a:r>
              <a:rPr lang="en-US" altLang="ko-KR" sz="1200" b="1" dirty="0" smtClean="0">
                <a:solidFill>
                  <a:srgbClr val="FF0000"/>
                </a:solidFill>
              </a:rPr>
              <a:t>ch#5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32240" y="6032321"/>
            <a:ext cx="1029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0070C0"/>
                </a:solidFill>
              </a:rPr>
              <a:t>LCFS </a:t>
            </a:r>
            <a:r>
              <a:rPr lang="en-US" altLang="ko-KR" sz="1200" b="1" dirty="0" err="1" smtClean="0">
                <a:solidFill>
                  <a:srgbClr val="0070C0"/>
                </a:solidFill>
              </a:rPr>
              <a:t>ch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 #3</a:t>
            </a:r>
            <a:endParaRPr lang="ko-KR" altLang="en-US" sz="12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2075" y="189044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</a:rPr>
              <a:t>RMP</a:t>
            </a:r>
            <a:endParaRPr lang="ko-KR" altLang="en-US" dirty="0">
              <a:solidFill>
                <a:srgbClr val="00B050"/>
              </a:solidFill>
            </a:endParaRPr>
          </a:p>
        </p:txBody>
      </p:sp>
      <p:cxnSp>
        <p:nvCxnSpPr>
          <p:cNvPr id="4" name="직선 연결선 3"/>
          <p:cNvCxnSpPr/>
          <p:nvPr/>
        </p:nvCxnSpPr>
        <p:spPr>
          <a:xfrm flipH="1">
            <a:off x="1547664" y="4149080"/>
            <a:ext cx="72008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H="1" flipV="1">
            <a:off x="3887866" y="4149080"/>
            <a:ext cx="685722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5858623" y="5085184"/>
            <a:ext cx="1594858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245258" y="4869160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~35 </a:t>
            </a:r>
            <a:r>
              <a:rPr lang="en-US" altLang="ko-KR" sz="1200" dirty="0" err="1" smtClean="0">
                <a:latin typeface="Helvetica" pitchFamily="34" charset="0"/>
                <a:cs typeface="Helvetica" pitchFamily="34" charset="0"/>
              </a:rPr>
              <a:t>ms</a:t>
            </a:r>
            <a:endParaRPr lang="ko-KR" altLang="en-US" sz="12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7" name="직선 화살표 연결선 46"/>
          <p:cNvCxnSpPr/>
          <p:nvPr/>
        </p:nvCxnSpPr>
        <p:spPr>
          <a:xfrm>
            <a:off x="1547664" y="2780928"/>
            <a:ext cx="238991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339752" y="2564904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Unstable n~10 ELM</a:t>
            </a:r>
            <a:endParaRPr lang="ko-KR" altLang="en-US" sz="12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8024" y="2575937"/>
            <a:ext cx="282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Marginally stable n~5 and n~10 ELM</a:t>
            </a:r>
            <a:endParaRPr lang="ko-KR" altLang="en-US" sz="12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0" name="직선 화살표 연결선 49"/>
          <p:cNvCxnSpPr/>
          <p:nvPr/>
        </p:nvCxnSpPr>
        <p:spPr>
          <a:xfrm>
            <a:off x="4595164" y="2841903"/>
            <a:ext cx="300117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15816" y="5589240"/>
            <a:ext cx="51167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Time</a:t>
            </a:r>
            <a:endParaRPr lang="ko-KR" alt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4489375"/>
            <a:ext cx="348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u="sng" dirty="0" smtClean="0">
                <a:latin typeface="Helvetica" pitchFamily="34" charset="0"/>
                <a:cs typeface="Helvetica" pitchFamily="34" charset="0"/>
              </a:rPr>
              <a:t>Transition from stable to marginally stable</a:t>
            </a:r>
            <a:endParaRPr lang="ko-KR" altLang="en-US" sz="1400" i="1" u="sng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3" name="직선 화살표 연결선 52"/>
          <p:cNvCxnSpPr/>
          <p:nvPr/>
        </p:nvCxnSpPr>
        <p:spPr>
          <a:xfrm>
            <a:off x="4355976" y="4221088"/>
            <a:ext cx="895030" cy="925071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16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/>
          <p:nvPr/>
        </p:nvSpPr>
        <p:spPr>
          <a:xfrm>
            <a:off x="0" y="0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Marginally unstable 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n~5,10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modes during RMP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780928"/>
            <a:ext cx="6120679" cy="99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1547442" cy="1929003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93" y="4223661"/>
            <a:ext cx="1563263" cy="1955421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72115"/>
            <a:ext cx="1560608" cy="1944101"/>
          </a:xfrm>
          <a:prstGeom prst="rect">
            <a:avLst/>
          </a:prstGeom>
        </p:spPr>
      </p:pic>
      <p:pic>
        <p:nvPicPr>
          <p:cNvPr id="72" name="Picture 9" descr="D:\ECEI\ecei_data\ecei_movie\6123\snapshot\6123_2.477004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12" t="41395" r="2774" b="18667"/>
          <a:stretch/>
        </p:blipFill>
        <p:spPr bwMode="auto">
          <a:xfrm>
            <a:off x="3808728" y="4931271"/>
            <a:ext cx="378554" cy="1257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41" r="16695"/>
          <a:stretch/>
        </p:blipFill>
        <p:spPr>
          <a:xfrm>
            <a:off x="1432413" y="4295669"/>
            <a:ext cx="273793" cy="1838616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41" r="16695"/>
          <a:stretch/>
        </p:blipFill>
        <p:spPr>
          <a:xfrm>
            <a:off x="3125947" y="4252500"/>
            <a:ext cx="287817" cy="1932793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866" r="15829"/>
          <a:stretch/>
        </p:blipFill>
        <p:spPr>
          <a:xfrm>
            <a:off x="5323511" y="4272115"/>
            <a:ext cx="289349" cy="1926430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3857480" y="2774881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7186522" y="2802386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4572000" y="3717032"/>
            <a:ext cx="1008112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344101" y="2540404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/>
          <p:nvPr/>
        </p:nvCxnSpPr>
        <p:spPr>
          <a:xfrm>
            <a:off x="7704727" y="2584387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44101" y="2526094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 crash</a:t>
            </a:r>
            <a:endParaRPr lang="ko-KR" altLang="en-US" sz="12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98595" y="2515753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 crash</a:t>
            </a:r>
            <a:endParaRPr lang="ko-KR" altLang="en-US" sz="12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20647" y="786078"/>
            <a:ext cx="6638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After every crash of the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n~5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ELM,  small change of </a:t>
            </a:r>
            <a:r>
              <a:rPr lang="en-US" altLang="ko-KR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 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&amp; </a:t>
            </a:r>
            <a:r>
              <a:rPr lang="en-US" altLang="ko-KR" b="1" dirty="0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, then the n~10 mode briefly appears.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en-US" altLang="ko-KR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eeling dominated regime </a:t>
            </a: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(low </a:t>
            </a:r>
            <a:r>
              <a:rPr lang="en-US" altLang="ko-KR" b="1" i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– role of </a:t>
            </a:r>
            <a:r>
              <a:rPr lang="en-US" altLang="ko-KR" b="1" i="1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b="1" i="1" baseline="-250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is important for marginally unstable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n~5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Qualitatively consistent with the peeling/ballooning mode model </a:t>
            </a:r>
          </a:p>
          <a:p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  </a:t>
            </a:r>
          </a:p>
        </p:txBody>
      </p:sp>
      <p:cxnSp>
        <p:nvCxnSpPr>
          <p:cNvPr id="30" name="직선 화살표 연결선 29"/>
          <p:cNvCxnSpPr/>
          <p:nvPr/>
        </p:nvCxnSpPr>
        <p:spPr>
          <a:xfrm flipH="1">
            <a:off x="1541384" y="3690283"/>
            <a:ext cx="2316096" cy="4587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>
            <a:off x="3339794" y="3690283"/>
            <a:ext cx="728150" cy="4587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47073" y="615601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915816" y="616530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76056" y="616530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n~10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 flipV="1">
            <a:off x="2220647" y="2826136"/>
            <a:ext cx="430887" cy="8641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b="1" dirty="0" err="1" smtClean="0">
                <a:latin typeface="Helvetica" pitchFamily="34" charset="0"/>
                <a:cs typeface="Helvetica" pitchFamily="34" charset="0"/>
              </a:rPr>
              <a:t>Te</a:t>
            </a:r>
            <a:r>
              <a:rPr lang="en-US" altLang="ko-KR" sz="1600" b="1" dirty="0" smtClean="0">
                <a:latin typeface="Helvetica" pitchFamily="34" charset="0"/>
                <a:cs typeface="Helvetica" pitchFamily="34" charset="0"/>
              </a:rPr>
              <a:t>(A.U.)</a:t>
            </a:r>
            <a:endParaRPr lang="ko-KR" altLang="en-US" sz="1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580112" y="2780928"/>
            <a:ext cx="288032" cy="990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 flipV="1">
            <a:off x="5508104" y="2697923"/>
            <a:ext cx="430887" cy="11535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b="1" dirty="0" smtClean="0">
                <a:latin typeface="Helvetica" pitchFamily="34" charset="0"/>
                <a:cs typeface="Helvetica" pitchFamily="34" charset="0"/>
              </a:rPr>
              <a:t>Freq. (kHz)</a:t>
            </a:r>
            <a:endParaRPr lang="ko-KR" altLang="en-US" sz="1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4005064"/>
            <a:ext cx="30468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Frequency change is due to the change in plasma rotation not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/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mode number change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Rotation 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changes 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from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600" b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?</a:t>
            </a:r>
            <a:endParaRPr lang="en-US" altLang="ko-KR" sz="16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600" b="1" baseline="-25000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from charge 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imbalance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Charge imbalance from loss of density (primarily electrons)</a:t>
            </a:r>
            <a:endParaRPr lang="ko-KR" altLang="en-US" sz="16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7315172" y="2800411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8100392" y="2792752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4067944" y="2784781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4499992" y="2780928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prof\Desktop\캡처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4724"/>
            <a:ext cx="1728192" cy="3060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648" y="674282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Single </a:t>
            </a: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1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ELM</a:t>
            </a:r>
            <a:endParaRPr lang="ko-KR" altLang="en-US" sz="14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3857480" y="3068960"/>
            <a:ext cx="3298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37"/>
          <p:cNvSpPr/>
          <p:nvPr/>
        </p:nvSpPr>
        <p:spPr>
          <a:xfrm>
            <a:off x="4499992" y="3068960"/>
            <a:ext cx="3298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612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2874"/>
            <a:ext cx="5058929" cy="340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arallelogram 15"/>
          <p:cNvSpPr/>
          <p:nvPr/>
        </p:nvSpPr>
        <p:spPr>
          <a:xfrm rot="9376675" flipH="1" flipV="1">
            <a:off x="5344286" y="5504105"/>
            <a:ext cx="540062" cy="730939"/>
          </a:xfrm>
          <a:prstGeom prst="parallelogram">
            <a:avLst>
              <a:gd name="adj" fmla="val 60731"/>
            </a:avLst>
          </a:prstGeom>
          <a:solidFill>
            <a:srgbClr val="000000">
              <a:alpha val="3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/>
          <p:cNvSpPr/>
          <p:nvPr/>
        </p:nvSpPr>
        <p:spPr>
          <a:xfrm>
            <a:off x="8218202" y="5833586"/>
            <a:ext cx="80230" cy="8956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192017" y="5841856"/>
            <a:ext cx="100509" cy="6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26010" y="6290156"/>
            <a:ext cx="156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  <a:cs typeface="Helvetica" pitchFamily="34" charset="0"/>
              </a:rPr>
              <a:t>Short localized </a:t>
            </a:r>
          </a:p>
          <a:p>
            <a:pPr algn="ctr"/>
            <a:r>
              <a:rPr lang="en-US" sz="1400" b="1" dirty="0" smtClean="0">
                <a:latin typeface="Helvetica" pitchFamily="34" charset="0"/>
                <a:cs typeface="Helvetica" pitchFamily="34" charset="0"/>
              </a:rPr>
              <a:t>heat pulse</a:t>
            </a:r>
            <a:endParaRPr 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15644" y="5814536"/>
            <a:ext cx="80230" cy="8956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3D imaging in KSTAR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9512" y="764704"/>
            <a:ext cx="8784976" cy="5544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Equilibrium study (w/ known  MHD modes; m=1, m=2, ELM, etc.) 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(local measurement of </a:t>
            </a:r>
            <a:r>
              <a:rPr lang="en-US" altLang="ko-KR" sz="2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altLang="ko-KR" sz="2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ko-KR" sz="2400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2400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etc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.)</a:t>
            </a:r>
          </a:p>
          <a:p>
            <a:pPr marL="342900" lvl="1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asymmetry and  transient bursting</a:t>
            </a:r>
            <a:endParaRPr lang="en-US" altLang="ko-KR" sz="24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Rotation speeds (</a:t>
            </a:r>
            <a:r>
              <a:rPr lang="en-US" altLang="ko-KR" sz="24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ko-KR" sz="24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and flow speed)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Heat pulse experiment (short pulse or sharp leading edge)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Short time scale (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 &lt; 10</a:t>
            </a:r>
            <a:r>
              <a:rPr lang="en-US" altLang="ko-KR" sz="2000" i="1" dirty="0" smtClean="0">
                <a:solidFill>
                  <a:srgbClr val="002060"/>
                </a:solidFill>
                <a:latin typeface="Symbol" pitchFamily="18" charset="2"/>
                <a:cs typeface="Helvetica" pitchFamily="34" charset="0"/>
              </a:rPr>
              <a:t>m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 –  local pitch angle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Intermediate time scale (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en-US" altLang="ko-KR" sz="2000" i="1" dirty="0" smtClean="0">
                <a:solidFill>
                  <a:srgbClr val="002060"/>
                </a:solidFill>
                <a:latin typeface="Symbol" pitchFamily="18" charset="2"/>
                <a:cs typeface="Helvetica" pitchFamily="34" charset="0"/>
              </a:rPr>
              <a:t>m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 &lt; t  &lt; 1ms)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- transient asymmetry in “burst” and </a:t>
            </a: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mode interference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longer time scale  (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en-US" altLang="ko-KR" sz="2000" i="1" dirty="0" smtClean="0">
                <a:solidFill>
                  <a:srgbClr val="002060"/>
                </a:solidFill>
                <a:latin typeface="Symbol" pitchFamily="18" charset="2"/>
                <a:cs typeface="Helvetica" pitchFamily="34" charset="0"/>
              </a:rPr>
              <a:t>m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 &lt; t  &lt; 1ms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 – </a:t>
            </a:r>
          </a:p>
          <a:p>
            <a:pPr lvl="1">
              <a:spcBef>
                <a:spcPts val="0"/>
              </a:spcBef>
              <a:buNone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  </a:t>
            </a: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and  radial transport</a:t>
            </a:r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Demonstration of 3D </a:t>
            </a:r>
          </a:p>
          <a:p>
            <a:pPr>
              <a:spcBef>
                <a:spcPts val="0"/>
              </a:spcBef>
              <a:buNone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measurement of the </a:t>
            </a:r>
          </a:p>
          <a:p>
            <a:pPr>
              <a:spcBef>
                <a:spcPts val="0"/>
              </a:spcBef>
              <a:buNone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Tearing Mode  with </a:t>
            </a:r>
          </a:p>
          <a:p>
            <a:pPr>
              <a:spcBef>
                <a:spcPts val="0"/>
              </a:spcBef>
              <a:buNone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two ECEI systems</a:t>
            </a:r>
          </a:p>
          <a:p>
            <a:pPr>
              <a:spcBef>
                <a:spcPts val="0"/>
              </a:spcBef>
              <a:buNone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(this week)</a:t>
            </a:r>
          </a:p>
        </p:txBody>
      </p:sp>
      <p:sp>
        <p:nvSpPr>
          <p:cNvPr id="15" name="Parallelogram 15"/>
          <p:cNvSpPr/>
          <p:nvPr/>
        </p:nvSpPr>
        <p:spPr>
          <a:xfrm rot="9376675" flipH="1" flipV="1">
            <a:off x="4408182" y="5336123"/>
            <a:ext cx="540062" cy="730939"/>
          </a:xfrm>
          <a:prstGeom prst="parallelogram">
            <a:avLst>
              <a:gd name="adj" fmla="val 60731"/>
            </a:avLst>
          </a:prstGeom>
          <a:solidFill>
            <a:srgbClr val="000000">
              <a:alpha val="3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39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555 C -0.02187 0.00486 -0.07674 0.01527 -0.12118 0.01157 C -0.16562 0.00787 -0.22483 -0.00254 -0.26753 -0.01642 C -0.30556 -0.02937 -0.34878 -0.04995 -0.37795 -0.07192 C -0.40104 -0.09898 -0.42743 -0.11147 -0.43906 -0.13575 C -0.45069 -0.16003 -0.45191 -0.19472 -0.44809 -0.21716 C -0.44427 -0.23959 -0.42326 -0.25971 -0.41667 -0.27081 " pathEditMode="relative" rAng="0" ptsTypes="fassaaf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87" y="-133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4218E-6 C 0.01164 -0.00393 0.06268 -0.01688 0.08004 -0.02729 C 0.0974 -0.0377 0.09896 -0.05574 0.10382 -0.06314 " pathEditMode="relative" rAng="0" ptsTypes="faf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-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Demonstration of 3D imaging in KSTAR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9512" y="76470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Raw imaging </a:t>
            </a:r>
            <a:r>
              <a:rPr lang="en-US" altLang="ko-K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data </a:t>
            </a:r>
            <a:r>
              <a:rPr lang="en-US" altLang="ko-K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are illustrated and </a:t>
            </a:r>
            <a:r>
              <a:rPr lang="en-US" altLang="ko-K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3D analysis </a:t>
            </a:r>
            <a:r>
              <a:rPr lang="en-US" altLang="ko-K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is in progress</a:t>
            </a:r>
          </a:p>
        </p:txBody>
      </p:sp>
      <p:pic>
        <p:nvPicPr>
          <p:cNvPr id="9" name="7131TM_3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07704" y="1196752"/>
            <a:ext cx="4392488" cy="5209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9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Summary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7504" y="764704"/>
            <a:ext cx="8964488" cy="57606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Visualization via ECEI is effective for validation of the MHD turbulence and wave physics in tokamak plasmas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u="sng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</a:t>
            </a:r>
            <a:r>
              <a:rPr lang="en-US" altLang="ko-KR" sz="2400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ynthetic image 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from the BOUT++ code verifies the measurement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mode spacing is a sensitive function of the local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q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value for a fixed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number [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n, m(q)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]: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is for growth rates.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Synthetic images (w/ the instrumental and emissivity broadenings) are in good agreement with the measured images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of the ELMs to the external perturbations and comparison with stability model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No continuum of the </a:t>
            </a: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mode number in KSTAR configuration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RMP(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n=1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 changes the unstable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ELM into marginally unstable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 5,10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ELMs and then stabilizes all.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Mode number changes are qualitatively consistent with the peeling/ballooning mode model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3D measurement of the local pitch angle change of the ELM is critical (hence the role of </a:t>
            </a:r>
            <a:r>
              <a:rPr lang="en-US" altLang="ko-KR" sz="2000" b="1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2000" b="1" i="1" baseline="-25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6394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0473"/>
            <a:ext cx="8229600" cy="634082"/>
          </a:xfr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600" u="sng" dirty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Outline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908720"/>
            <a:ext cx="8229600" cy="547260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Why 2D/3D Visualization (ECEI)?</a:t>
            </a:r>
          </a:p>
          <a:p>
            <a:pPr lvl="1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Improvement</a:t>
            </a:r>
            <a:r>
              <a:rPr lang="ko-KR" altLang="en-US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of the predictive capability of complex dynamics of MHDs, Waves and Turbulence</a:t>
            </a:r>
          </a:p>
          <a:p>
            <a:pPr marL="342900" lvl="1" indent="-342900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Verification </a:t>
            </a:r>
            <a:r>
              <a:rPr lang="en-US" altLang="ko-KR" sz="2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of </a:t>
            </a: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ELMs </a:t>
            </a:r>
            <a:r>
              <a:rPr lang="en-US" altLang="ko-KR" sz="2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 KSTAR (</a:t>
            </a: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ECEI)</a:t>
            </a:r>
          </a:p>
          <a:p>
            <a:pPr marL="742950" lvl="2" indent="-342900">
              <a:spcBef>
                <a:spcPts val="0"/>
              </a:spcBef>
              <a:spcAft>
                <a:spcPts val="1500"/>
              </a:spcAft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ELM dynamics in KSTAR H-mode plasmas</a:t>
            </a:r>
          </a:p>
          <a:p>
            <a:pPr marL="742950" lvl="2" indent="-342900">
              <a:spcBef>
                <a:spcPts val="0"/>
              </a:spcBef>
              <a:spcAft>
                <a:spcPts val="1500"/>
              </a:spcAft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Comparison with the BOUT++ simulation results</a:t>
            </a:r>
          </a:p>
          <a:p>
            <a:pPr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to the external perturbations and comparison w/ the stability model</a:t>
            </a:r>
          </a:p>
          <a:p>
            <a:pPr lvl="1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Relevancy with the peeling/ballooning mode model</a:t>
            </a:r>
          </a:p>
          <a:p>
            <a:pPr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3D imaging on KSTAR &amp; physics issues that can be further verified</a:t>
            </a:r>
          </a:p>
        </p:txBody>
      </p:sp>
    </p:spTree>
    <p:extLst>
      <p:ext uri="{BB962C8B-B14F-4D97-AF65-F5344CB8AC3E}">
        <p14:creationId xmlns="" xmlns:p14="http://schemas.microsoft.com/office/powerpoint/2010/main" val="7560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00064"/>
            <a:ext cx="2483784" cy="16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4"/>
          <p:cNvSpPr>
            <a:spLocks noChangeArrowheads="1"/>
          </p:cNvSpPr>
          <p:nvPr/>
        </p:nvSpPr>
        <p:spPr bwMode="auto">
          <a:xfrm>
            <a:off x="4716016" y="1849115"/>
            <a:ext cx="2016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200" b="1" dirty="0" err="1" smtClean="0">
                <a:solidFill>
                  <a:srgbClr val="FF0000"/>
                </a:solidFill>
                <a:latin typeface="Arial" charset="0"/>
              </a:rPr>
              <a:t>Alfvén</a:t>
            </a:r>
            <a:r>
              <a:rPr lang="en-US" altLang="ko-KR" sz="1200" b="1" dirty="0" smtClean="0">
                <a:solidFill>
                  <a:srgbClr val="FF0000"/>
                </a:solidFill>
                <a:latin typeface="Arial" charset="0"/>
              </a:rPr>
              <a:t> waves</a:t>
            </a:r>
            <a:r>
              <a:rPr kumimoji="0" lang="en-US" altLang="ko-KR" sz="1200" b="1" dirty="0" smtClean="0">
                <a:solidFill>
                  <a:srgbClr val="FF0000"/>
                </a:solidFill>
                <a:latin typeface="Arial" charset="0"/>
              </a:rPr>
              <a:t>  (DIII-D)</a:t>
            </a:r>
          </a:p>
          <a:p>
            <a:pPr algn="ctr" latinLnBrk="0"/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Tobias </a:t>
            </a:r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et al., PRL (2010</a:t>
            </a:r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altLang="ko-KR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le 104"/>
          <p:cNvSpPr>
            <a:spLocks noChangeArrowheads="1"/>
          </p:cNvSpPr>
          <p:nvPr/>
        </p:nvSpPr>
        <p:spPr bwMode="auto">
          <a:xfrm>
            <a:off x="179512" y="1844824"/>
            <a:ext cx="2269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Arial" charset="0"/>
              </a:rPr>
              <a:t>Sawtooth crashes (TEXTOR)</a:t>
            </a:r>
            <a:endParaRPr kumimoji="0" lang="en-US" altLang="ko-KR" sz="1200" b="1" dirty="0" smtClean="0">
              <a:solidFill>
                <a:srgbClr val="FF0000"/>
              </a:solidFill>
              <a:latin typeface="Arial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H.K. Park </a:t>
            </a:r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et al., PRL (</a:t>
            </a:r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2006)</a:t>
            </a:r>
            <a:endParaRPr lang="en-US" altLang="ko-KR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04"/>
          <p:cNvSpPr>
            <a:spLocks noChangeArrowheads="1"/>
          </p:cNvSpPr>
          <p:nvPr/>
        </p:nvSpPr>
        <p:spPr bwMode="auto">
          <a:xfrm>
            <a:off x="2483768" y="1844824"/>
            <a:ext cx="2108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Arial" charset="0"/>
              </a:rPr>
              <a:t>Tearing modes (TEXTOR</a:t>
            </a:r>
            <a:r>
              <a:rPr lang="en-US" altLang="ko-KR" sz="12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kumimoji="0" lang="en-US" altLang="ko-KR" sz="1200" b="1" dirty="0" smtClean="0">
              <a:solidFill>
                <a:srgbClr val="000000"/>
              </a:solidFill>
              <a:latin typeface="Arial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I. Classen </a:t>
            </a:r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et al., PRL (</a:t>
            </a:r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2007)</a:t>
            </a:r>
            <a:endParaRPr lang="en-US" altLang="ko-KR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12" descr="plasma_model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79" y="2420887"/>
            <a:ext cx="760341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84" y="2300123"/>
            <a:ext cx="906204" cy="192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04263" y="2852936"/>
            <a:ext cx="216423" cy="616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Straight Connector 13"/>
          <p:cNvCxnSpPr>
            <a:stCxn id="12" idx="0"/>
          </p:cNvCxnSpPr>
          <p:nvPr/>
        </p:nvCxnSpPr>
        <p:spPr>
          <a:xfrm flipV="1">
            <a:off x="7812475" y="2246442"/>
            <a:ext cx="522880" cy="606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2"/>
          </p:cNvCxnSpPr>
          <p:nvPr/>
        </p:nvCxnSpPr>
        <p:spPr>
          <a:xfrm>
            <a:off x="7812475" y="3469766"/>
            <a:ext cx="533841" cy="535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04"/>
          <p:cNvSpPr>
            <a:spLocks noChangeArrowheads="1"/>
          </p:cNvSpPr>
          <p:nvPr/>
        </p:nvSpPr>
        <p:spPr bwMode="auto">
          <a:xfrm>
            <a:off x="6948264" y="1887215"/>
            <a:ext cx="2016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Arial" charset="0"/>
              </a:rPr>
              <a:t>ELMs (KSTAR</a:t>
            </a:r>
            <a:r>
              <a:rPr lang="en-US" altLang="ko-KR" sz="12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kumimoji="0" lang="en-US" altLang="ko-KR" sz="1200" b="1" dirty="0" smtClean="0">
              <a:solidFill>
                <a:srgbClr val="000000"/>
              </a:solidFill>
              <a:latin typeface="Arial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G.S. Yun et </a:t>
            </a:r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al., PRL (</a:t>
            </a:r>
            <a:r>
              <a:rPr lang="en-US" altLang="ko-KR" sz="1200" dirty="0" smtClean="0">
                <a:solidFill>
                  <a:srgbClr val="000000"/>
                </a:solidFill>
                <a:latin typeface="Arial" charset="0"/>
              </a:rPr>
              <a:t>2011)</a:t>
            </a:r>
            <a:endParaRPr lang="en-US" altLang="ko-KR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166068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 descr="Stethoscope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60" y="4608865"/>
            <a:ext cx="2212840" cy="1916479"/>
          </a:xfrm>
          <a:prstGeom prst="rect">
            <a:avLst/>
          </a:prstGeom>
          <a:noFill/>
        </p:spPr>
      </p:pic>
      <p:pic>
        <p:nvPicPr>
          <p:cNvPr id="35" name="Picture 4" descr="Modern_3T_MR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7" y="4608865"/>
            <a:ext cx="2520281" cy="1890211"/>
          </a:xfrm>
          <a:prstGeom prst="rect">
            <a:avLst/>
          </a:prstGeom>
          <a:noFill/>
        </p:spPr>
      </p:pic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467909" y="908720"/>
            <a:ext cx="8064531" cy="7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/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Improve predictive capability of MHD and wave physics </a:t>
            </a:r>
          </a:p>
          <a:p>
            <a:pPr algn="ctr"/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(e.g. </a:t>
            </a:r>
            <a:r>
              <a:rPr kumimoji="1" lang="en-US" altLang="ko-KR" sz="2400" baseline="0" dirty="0" err="1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Sawtooth</a:t>
            </a:r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kumimoji="1" lang="en-US" altLang="ko-KR" sz="2400" baseline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NTM</a:t>
            </a:r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ko-KR" sz="2400" baseline="0" dirty="0" err="1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Alfvén</a:t>
            </a:r>
            <a:r>
              <a:rPr lang="en-US" altLang="ko-KR" sz="2400" baseline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 waves, </a:t>
            </a:r>
            <a:r>
              <a:rPr kumimoji="1" lang="en-US" altLang="ko-KR" sz="24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and </a:t>
            </a:r>
            <a:r>
              <a:rPr kumimoji="1" lang="en-US" altLang="ko-KR" sz="24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ELMs)</a:t>
            </a:r>
            <a:endParaRPr kumimoji="1" lang="en-US" altLang="ko-KR" sz="2400" baseline="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2987824" y="5661248"/>
            <a:ext cx="2971800" cy="304800"/>
          </a:xfrm>
          <a:prstGeom prst="rightArrow">
            <a:avLst>
              <a:gd name="adj1" fmla="val 50000"/>
              <a:gd name="adj2" fmla="val 2437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2627784" y="4429561"/>
            <a:ext cx="3600400" cy="10156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latinLnBrk="1" hangingPunct="1"/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Analogous to evolution of </a:t>
            </a:r>
            <a:endParaRPr kumimoji="1" lang="en-US" altLang="ko-KR" sz="2000" baseline="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ctr" eaLnBrk="1" latinLnBrk="1" hangingPunct="1"/>
            <a:r>
              <a:rPr kumimoji="1" lang="en-US" altLang="ko-KR" sz="2000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diagnostic </a:t>
            </a:r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capabilities from </a:t>
            </a:r>
            <a:endParaRPr kumimoji="1" lang="en-US" altLang="ko-KR" sz="2000" baseline="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ctr" eaLnBrk="1" latinLnBrk="1" hangingPunct="1"/>
            <a:r>
              <a:rPr kumimoji="1" lang="en-US" altLang="ko-KR" sz="2000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Stethoscope  </a:t>
            </a:r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 MRI/CT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-887" y="8241"/>
            <a:ext cx="9127130" cy="778098"/>
          </a:xfrm>
          <a:prstGeom prst="rect">
            <a:avLst/>
          </a:prstGeom>
          <a:solidFill>
            <a:srgbClr val="002060"/>
          </a:solidFill>
          <a:ln/>
          <a:extLst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ko-KR" sz="3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Why 2D/3D visualization (ECEI)?</a:t>
            </a:r>
            <a:endParaRPr kumimoji="0" lang="ko-KR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굴림" charset="-127"/>
              <a:cs typeface="+mj-cs"/>
            </a:endParaRPr>
          </a:p>
        </p:txBody>
      </p:sp>
      <p:pic>
        <p:nvPicPr>
          <p:cNvPr id="5122" name="Picture 2" descr="C:\Users\prof\Desktop\sawtoot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44758"/>
            <a:ext cx="2477697" cy="925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501008"/>
            <a:ext cx="244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Test of the Ballooning mode </a:t>
            </a:r>
          </a:p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model</a:t>
            </a:r>
            <a:endParaRPr lang="ko-KR" altLang="en-US" sz="1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0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20101222\바탕 화면\KSTAR_ECEI_I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5040560" cy="3262863"/>
          </a:xfrm>
          <a:prstGeom prst="rect">
            <a:avLst/>
          </a:prstGeom>
          <a:noFill/>
        </p:spPr>
      </p:pic>
      <p:sp>
        <p:nvSpPr>
          <p:cNvPr id="16" name="Oval 7"/>
          <p:cNvSpPr/>
          <p:nvPr/>
        </p:nvSpPr>
        <p:spPr>
          <a:xfrm rot="20991230">
            <a:off x="7349742" y="2348781"/>
            <a:ext cx="633106" cy="95869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475656" y="19795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16573" y="1763524"/>
            <a:ext cx="3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4362_1.74159s_0.789ms_3us_crash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18398.0912" end="14113.6032"/>
                </p14:media>
              </p:ext>
            </p:extLst>
          </p:nvPr>
        </p:nvPicPr>
        <p:blipFill rotWithShape="1">
          <a:blip r:embed="rId6" cstate="print"/>
          <a:srcRect l="3283" t="35117" r="5943" b="7329"/>
          <a:stretch/>
        </p:blipFill>
        <p:spPr>
          <a:xfrm>
            <a:off x="2488082" y="4099280"/>
            <a:ext cx="3596086" cy="2660077"/>
          </a:xfrm>
          <a:prstGeom prst="rect">
            <a:avLst/>
          </a:prstGeom>
        </p:spPr>
      </p:pic>
      <p:pic>
        <p:nvPicPr>
          <p:cNvPr id="14" name="004362tv0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72258.7136" end="209887.8272"/>
                </p14:media>
              </p:ext>
            </p:extLst>
          </p:nvPr>
        </p:nvPicPr>
        <p:blipFill rotWithShape="1">
          <a:blip r:embed="rId8" cstate="print"/>
          <a:srcRect l="873" r="10000"/>
          <a:stretch/>
        </p:blipFill>
        <p:spPr>
          <a:xfrm>
            <a:off x="6308387" y="4027567"/>
            <a:ext cx="2296061" cy="2576130"/>
          </a:xfrm>
          <a:prstGeom prst="rect">
            <a:avLst/>
          </a:prstGeom>
        </p:spPr>
      </p:pic>
      <p:cxnSp>
        <p:nvCxnSpPr>
          <p:cNvPr id="17" name="Straight Arrow Connector 6"/>
          <p:cNvCxnSpPr/>
          <p:nvPr/>
        </p:nvCxnSpPr>
        <p:spPr>
          <a:xfrm>
            <a:off x="7374482" y="5303499"/>
            <a:ext cx="1134790" cy="0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66296" y="5589240"/>
            <a:ext cx="652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~1m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8367975" y="5008584"/>
            <a:ext cx="164465" cy="652664"/>
          </a:xfrm>
          <a:prstGeom prst="rect">
            <a:avLst/>
          </a:prstGeom>
          <a:noFill/>
          <a:ln w="12700" algn="ctr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7915607" y="5008584"/>
            <a:ext cx="148781" cy="62039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Rectangle 5"/>
              <p:cNvSpPr/>
              <p:nvPr/>
            </p:nvSpPr>
            <p:spPr>
              <a:xfrm>
                <a:off x="6308388" y="4027567"/>
                <a:ext cx="141839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solidFill>
                      <a:schemeClr val="bg1"/>
                    </a:solidFill>
                  </a:rPr>
                  <a:t>shot 4362</a:t>
                </a: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B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2 T</a:t>
                </a: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T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e0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2 </a:t>
                </a:r>
                <a:r>
                  <a:rPr lang="en-US" altLang="ko-KR" sz="1200" dirty="0" err="1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keV</a:t>
                </a:r>
                <a:endParaRPr lang="en-US" altLang="ko-KR" sz="1200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n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e0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</a:t>
                </a:r>
                <a14:m>
                  <m:oMath xmlns:m="http://schemas.openxmlformats.org/officeDocument/2006/math">
                    <m:r>
                      <a:rPr lang="en-US" altLang="ko-KR" sz="1200" i="1">
                        <a:solidFill>
                          <a:schemeClr val="bg1"/>
                        </a:solidFill>
                        <a:latin typeface="Cambria Math"/>
                        <a:ea typeface="Cambria Math" pitchFamily="18" charset="0"/>
                      </a:rPr>
                      <m:t>3</m:t>
                    </m:r>
                    <m:r>
                      <a:rPr lang="en-US" altLang="ko-KR" sz="1200" i="1">
                        <a:solidFill>
                          <a:schemeClr val="bg1"/>
                        </a:solidFill>
                        <a:latin typeface="Cambria Math" pitchFamily="18" charset="0"/>
                        <a:ea typeface="Cambria Math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altLang="ko-KR" sz="1200" dirty="0" smtClean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m-</a:t>
                </a:r>
                <a:r>
                  <a:rPr lang="en-US" altLang="ko-KR" sz="1200" baseline="30000" dirty="0" smtClean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3</a:t>
                </a:r>
                <a:endParaRPr lang="en-US" altLang="ko-KR" sz="1200" baseline="30000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2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388" y="4027567"/>
                <a:ext cx="1418396" cy="8309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429" b="-51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0" y="4365104"/>
            <a:ext cx="2692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First simultaneous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2D visualization of the internal kink (m=1)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and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Edge-Localized Modes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(ELMs)</a:t>
            </a:r>
          </a:p>
        </p:txBody>
      </p:sp>
      <p:pic>
        <p:nvPicPr>
          <p:cNvPr id="2" name="Picture 2" descr="C:\Users\prof\Desktop\KSTAR_ECE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91331"/>
            <a:ext cx="3384376" cy="2420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442695" y="2420888"/>
            <a:ext cx="36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8981" y="2420888"/>
            <a:ext cx="3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32240" y="3501008"/>
            <a:ext cx="15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KSTAR (2012)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854441" y="4099280"/>
            <a:ext cx="546422" cy="235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107955" y="4108971"/>
            <a:ext cx="864096" cy="23540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Arc 33"/>
          <p:cNvSpPr/>
          <p:nvPr/>
        </p:nvSpPr>
        <p:spPr>
          <a:xfrm>
            <a:off x="4860033" y="4509120"/>
            <a:ext cx="750328" cy="1635961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Arc 33"/>
          <p:cNvSpPr/>
          <p:nvPr/>
        </p:nvSpPr>
        <p:spPr>
          <a:xfrm flipV="1">
            <a:off x="3707904" y="4869159"/>
            <a:ext cx="534304" cy="1012705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71600" y="3547174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 smtClean="0">
                <a:latin typeface="Helvetica" pitchFamily="34" charset="0"/>
                <a:cs typeface="Helvetica" pitchFamily="34" charset="0"/>
              </a:rPr>
              <a:t>Comibined</a:t>
            </a:r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US" altLang="ko-KR" sz="1400" b="1" dirty="0">
                <a:latin typeface="Helvetica" pitchFamily="34" charset="0"/>
                <a:cs typeface="Helvetica" pitchFamily="34" charset="0"/>
              </a:rPr>
              <a:t>w</a:t>
            </a:r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ith MIR</a:t>
            </a:r>
            <a:endParaRPr lang="ko-KR" alt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23528" y="82451"/>
            <a:ext cx="8532440" cy="610245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KSTAR 2D/3D ECE imaging systems</a:t>
            </a:r>
            <a:endParaRPr lang="ko-KR" altLang="en-US" sz="3600" u="sng" baseline="30000" dirty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7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5031" y="1700808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G.S. Yun et al., </a:t>
            </a:r>
          </a:p>
          <a:p>
            <a:r>
              <a:rPr lang="en-US" altLang="ko-KR" sz="1400" dirty="0" smtClean="0"/>
              <a:t>PRL 107 (2011)</a:t>
            </a:r>
            <a:endParaRPr lang="ko-KR" altLang="en-US" sz="1400" dirty="0"/>
          </a:p>
        </p:txBody>
      </p:sp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17" y="2903889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69" y="2903889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3" y="2905780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57"/>
          <p:cNvSpPr>
            <a:spLocks/>
          </p:cNvSpPr>
          <p:nvPr/>
        </p:nvSpPr>
        <p:spPr>
          <a:xfrm>
            <a:off x="865625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>
            <a:spLocks/>
          </p:cNvSpPr>
          <p:nvPr/>
        </p:nvSpPr>
        <p:spPr>
          <a:xfrm>
            <a:off x="2233753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>
            <a:spLocks/>
          </p:cNvSpPr>
          <p:nvPr/>
        </p:nvSpPr>
        <p:spPr>
          <a:xfrm>
            <a:off x="3529897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91570" y="2925167"/>
            <a:ext cx="78649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87715" y="2925167"/>
            <a:ext cx="786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90623" y="2925167"/>
            <a:ext cx="6032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48" y="3194110"/>
            <a:ext cx="504056" cy="32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87"/>
          <p:cNvGrpSpPr/>
          <p:nvPr/>
        </p:nvGrpSpPr>
        <p:grpSpPr>
          <a:xfrm>
            <a:off x="1253262" y="2904290"/>
            <a:ext cx="661404" cy="68411"/>
            <a:chOff x="1048190" y="2577684"/>
            <a:chExt cx="792088" cy="36000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1048190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444234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840278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793401" y="2420888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elvetica" pitchFamily="34" charset="0"/>
                <a:cs typeface="Helvetica" pitchFamily="34" charset="0"/>
              </a:rPr>
              <a:t> Initial growth to saturation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Arc 33"/>
          <p:cNvSpPr/>
          <p:nvPr/>
        </p:nvSpPr>
        <p:spPr>
          <a:xfrm rot="405902">
            <a:off x="1425370" y="4604778"/>
            <a:ext cx="333014" cy="1571488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Group 7"/>
          <p:cNvGrpSpPr/>
          <p:nvPr/>
        </p:nvGrpSpPr>
        <p:grpSpPr>
          <a:xfrm>
            <a:off x="1691680" y="1412776"/>
            <a:ext cx="5472608" cy="1091170"/>
            <a:chOff x="4788024" y="371090"/>
            <a:chExt cx="4164951" cy="1379202"/>
          </a:xfrm>
        </p:grpSpPr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1090"/>
              <a:ext cx="4164951" cy="115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937689" y="459994"/>
              <a:ext cx="810775" cy="23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/>
                <a:t>Shot=4431</a:t>
              </a:r>
              <a:endParaRPr lang="ko-KR" alt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12628" y="479418"/>
              <a:ext cx="835477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ECEI (V)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69414" y="93514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31716" y="83671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94018" y="719118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65144" y="1473293"/>
              <a:ext cx="158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Time (</a:t>
              </a:r>
              <a:r>
                <a:rPr lang="en-US" altLang="ko-KR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ms</a:t>
              </a:r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07735" y="936217"/>
              <a:ext cx="1517557" cy="262428"/>
            </a:xfrm>
            <a:custGeom>
              <a:avLst/>
              <a:gdLst>
                <a:gd name="connsiteX0" fmla="*/ 0 w 1596788"/>
                <a:gd name="connsiteY0" fmla="*/ 259307 h 276379"/>
                <a:gd name="connsiteX1" fmla="*/ 409433 w 1596788"/>
                <a:gd name="connsiteY1" fmla="*/ 259307 h 276379"/>
                <a:gd name="connsiteX2" fmla="*/ 736979 w 1596788"/>
                <a:gd name="connsiteY2" fmla="*/ 81887 h 276379"/>
                <a:gd name="connsiteX3" fmla="*/ 1146412 w 1596788"/>
                <a:gd name="connsiteY3" fmla="*/ 13648 h 276379"/>
                <a:gd name="connsiteX4" fmla="*/ 1596788 w 1596788"/>
                <a:gd name="connsiteY4" fmla="*/ 0 h 276379"/>
                <a:gd name="connsiteX0" fmla="*/ 0 w 1596788"/>
                <a:gd name="connsiteY0" fmla="*/ 259307 h 262701"/>
                <a:gd name="connsiteX1" fmla="*/ 423081 w 1596788"/>
                <a:gd name="connsiteY1" fmla="*/ 207986 h 262701"/>
                <a:gd name="connsiteX2" fmla="*/ 736979 w 1596788"/>
                <a:gd name="connsiteY2" fmla="*/ 81887 h 262701"/>
                <a:gd name="connsiteX3" fmla="*/ 1146412 w 1596788"/>
                <a:gd name="connsiteY3" fmla="*/ 13648 h 262701"/>
                <a:gd name="connsiteX4" fmla="*/ 1596788 w 1596788"/>
                <a:gd name="connsiteY4" fmla="*/ 0 h 262701"/>
                <a:gd name="connsiteX0" fmla="*/ 0 w 2019869"/>
                <a:gd name="connsiteY0" fmla="*/ 259307 h 262701"/>
                <a:gd name="connsiteX1" fmla="*/ 423081 w 2019869"/>
                <a:gd name="connsiteY1" fmla="*/ 207986 h 262701"/>
                <a:gd name="connsiteX2" fmla="*/ 736979 w 2019869"/>
                <a:gd name="connsiteY2" fmla="*/ 81887 h 262701"/>
                <a:gd name="connsiteX3" fmla="*/ 1146412 w 2019869"/>
                <a:gd name="connsiteY3" fmla="*/ 13648 h 262701"/>
                <a:gd name="connsiteX4" fmla="*/ 2019869 w 2019869"/>
                <a:gd name="connsiteY4" fmla="*/ 0 h 2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869" h="262701">
                  <a:moveTo>
                    <a:pt x="0" y="259307"/>
                  </a:moveTo>
                  <a:cubicBezTo>
                    <a:pt x="143301" y="274092"/>
                    <a:pt x="300251" y="237556"/>
                    <a:pt x="423081" y="207986"/>
                  </a:cubicBezTo>
                  <a:cubicBezTo>
                    <a:pt x="545911" y="178416"/>
                    <a:pt x="616424" y="114277"/>
                    <a:pt x="736979" y="81887"/>
                  </a:cubicBezTo>
                  <a:cubicBezTo>
                    <a:pt x="857534" y="49497"/>
                    <a:pt x="1003111" y="27296"/>
                    <a:pt x="1146412" y="13648"/>
                  </a:cubicBezTo>
                  <a:cubicBezTo>
                    <a:pt x="1289714" y="0"/>
                    <a:pt x="1940257" y="2275"/>
                    <a:pt x="2019869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07" y="2875359"/>
            <a:ext cx="1441900" cy="379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381397" y="2492896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elvetica" pitchFamily="34" charset="0"/>
                <a:cs typeface="Helvetica" pitchFamily="34" charset="0"/>
              </a:rPr>
              <a:t>crash phase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7" name="Oval 55"/>
          <p:cNvSpPr>
            <a:spLocks/>
          </p:cNvSpPr>
          <p:nvPr/>
        </p:nvSpPr>
        <p:spPr>
          <a:xfrm>
            <a:off x="6770807" y="2956867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32245" y="2905199"/>
            <a:ext cx="7360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855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Oval 55"/>
          <p:cNvSpPr>
            <a:spLocks/>
          </p:cNvSpPr>
          <p:nvPr/>
        </p:nvSpPr>
        <p:spPr>
          <a:xfrm>
            <a:off x="5220072" y="1484784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Rectangle 8"/>
          <p:cNvSpPr/>
          <p:nvPr/>
        </p:nvSpPr>
        <p:spPr>
          <a:xfrm>
            <a:off x="887" y="8241"/>
            <a:ext cx="9144000" cy="6742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ELM dynamics in KSTAR plasmas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908720"/>
            <a:ext cx="4384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Time evolution of a single ELM</a:t>
            </a:r>
            <a:endParaRPr lang="ko-KR" altLang="en-US" sz="24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75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291018" y="1879735"/>
            <a:ext cx="2408774" cy="3507275"/>
            <a:chOff x="1043608" y="1922355"/>
            <a:chExt cx="2647670" cy="3810901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043608" y="1922355"/>
                  <a:ext cx="583005" cy="570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5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sz="1500" b="0" i="1" smtClean="0">
                                <a:latin typeface="Cambria Math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altLang="ko-KR" sz="15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500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/>
                                  </a:rPr>
                                  <m:t>𝑒𝑐𝑒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ko-KR" sz="15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ko-KR" sz="1500" b="0" i="1" smtClean="0">
                                        <a:latin typeface="Cambria Math"/>
                                      </a:rPr>
                                      <m:t>𝑒𝑐𝑒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ko-KR" altLang="en-US" sz="1500" dirty="0"/>
                </a:p>
              </p:txBody>
            </p:sp>
          </mc:Choice>
          <mc:Fallback>
            <p:sp>
              <p:nvSpPr>
                <p:cNvPr id="4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1922355"/>
                  <a:ext cx="583005" cy="570541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그룹 12"/>
            <p:cNvGrpSpPr/>
            <p:nvPr/>
          </p:nvGrpSpPr>
          <p:grpSpPr>
            <a:xfrm>
              <a:off x="1115616" y="1925145"/>
              <a:ext cx="2575662" cy="3808111"/>
              <a:chOff x="5537029" y="2536860"/>
              <a:chExt cx="2374339" cy="3559572"/>
            </a:xfrm>
          </p:grpSpPr>
          <p:pic>
            <p:nvPicPr>
              <p:cNvPr id="24" name="Picture 9" descr="D:\ECEI\ecei_data\ecei_movie\6123\snapshot\6123_2.477004s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88912" t="41395" r="2774" b="18667"/>
              <a:stretch/>
            </p:blipFill>
            <p:spPr bwMode="auto">
              <a:xfrm>
                <a:off x="5537029" y="3106486"/>
                <a:ext cx="475131" cy="2662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9680" t="34690" r="72291" b="16945"/>
              <a:stretch/>
            </p:blipFill>
            <p:spPr bwMode="auto">
              <a:xfrm>
                <a:off x="6030025" y="2541761"/>
                <a:ext cx="414183" cy="2910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6487754" y="2536860"/>
                <a:ext cx="1268208" cy="3121082"/>
              </a:xfrm>
              <a:prstGeom prst="rect">
                <a:avLst/>
              </a:prstGeom>
            </p:spPr>
          </p:pic>
          <p:grpSp>
            <p:nvGrpSpPr>
              <p:cNvPr id="27" name="그룹 71"/>
              <p:cNvGrpSpPr/>
              <p:nvPr/>
            </p:nvGrpSpPr>
            <p:grpSpPr>
              <a:xfrm>
                <a:off x="6300192" y="5635847"/>
                <a:ext cx="1611176" cy="460585"/>
                <a:chOff x="1767122" y="5767124"/>
                <a:chExt cx="1611176" cy="460585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1767122" y="5773930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215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161030" y="5768145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220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2555776" y="5772909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225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949684" y="5767124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230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76211" y="5950710"/>
                  <a:ext cx="5845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200" dirty="0" smtClean="0">
                      <a:latin typeface="Calibri" pitchFamily="34" charset="0"/>
                      <a:cs typeface="Calibri" pitchFamily="34" charset="0"/>
                    </a:rPr>
                    <a:t>R [cm]</a:t>
                  </a:r>
                </a:p>
              </p:txBody>
            </p:sp>
          </p:grpSp>
        </p:grpSp>
      </p:grpSp>
      <p:sp>
        <p:nvSpPr>
          <p:cNvPr id="34" name="직사각형 33"/>
          <p:cNvSpPr/>
          <p:nvPr/>
        </p:nvSpPr>
        <p:spPr>
          <a:xfrm>
            <a:off x="475680" y="5445224"/>
            <a:ext cx="2008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Helvetica" pitchFamily="34" charset="0"/>
                <a:ea typeface="Arial Unicode MS" pitchFamily="50" charset="-127"/>
                <a:cs typeface="Helvetica" pitchFamily="34" charset="0"/>
              </a:rPr>
              <a:t>KSTAR shot #6123 @ t~3.6s</a:t>
            </a:r>
          </a:p>
        </p:txBody>
      </p:sp>
      <p:sp>
        <p:nvSpPr>
          <p:cNvPr id="35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Verification of the stationary ELM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53" y="1187460"/>
            <a:ext cx="228780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u="sng" dirty="0" smtClean="0">
                <a:latin typeface="Helvetica" pitchFamily="34" charset="0"/>
                <a:cs typeface="Helvetica" pitchFamily="34" charset="0"/>
              </a:rPr>
              <a:t>2D image of an ELM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99792" y="1065672"/>
            <a:ext cx="2376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ko-KR" sz="2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mode number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20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is identified by the magnetics</a:t>
            </a: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 and pressure profiles from EFIT are used to get the 2D image of </a:t>
            </a:r>
            <a:r>
              <a:rPr lang="en-US" altLang="ko-KR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</a:t>
            </a:r>
            <a:r>
              <a:rPr lang="en-US" altLang="ko-KR" sz="2000" i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2000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mode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w/ the max. growth rate</a:t>
            </a:r>
            <a:endParaRPr lang="ko-KR" altLang="en-US" sz="2000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71" t="13284" r="49643" b="6156"/>
          <a:stretch/>
        </p:blipFill>
        <p:spPr bwMode="auto">
          <a:xfrm>
            <a:off x="7613249" y="1426668"/>
            <a:ext cx="1495255" cy="33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810352" y="1500486"/>
            <a:ext cx="1008112" cy="3043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C:\Users\prof\Desktop\캡처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27" y="1124744"/>
            <a:ext cx="2160240" cy="4453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284092" y="764704"/>
            <a:ext cx="38599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BOUT++ Simulation</a:t>
            </a:r>
            <a:r>
              <a:rPr lang="en-US" altLang="ko-KR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of the </a:t>
            </a:r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ELM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707211" y="2457697"/>
            <a:ext cx="249932" cy="7920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>
            <a:endCxn id="40" idx="0"/>
          </p:cNvCxnSpPr>
          <p:nvPr/>
        </p:nvCxnSpPr>
        <p:spPr>
          <a:xfrm flipH="1">
            <a:off x="6832177" y="1500486"/>
            <a:ext cx="978175" cy="9572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832177" y="3249785"/>
            <a:ext cx="978175" cy="12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81096" y="4934198"/>
            <a:ext cx="3411384" cy="123110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>
                <a:latin typeface="Helvetica" pitchFamily="34" charset="0"/>
                <a:cs typeface="Helvetica" pitchFamily="34" charset="0"/>
              </a:rPr>
              <a:t>O</a:t>
            </a:r>
            <a:r>
              <a:rPr lang="en-US" altLang="ko-KR" u="sng" dirty="0" smtClean="0">
                <a:latin typeface="Helvetica" pitchFamily="34" charset="0"/>
                <a:cs typeface="Helvetica" pitchFamily="34" charset="0"/>
              </a:rPr>
              <a:t>utcomes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err="1" smtClean="0"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mode spacing is </a:t>
            </a:r>
          </a:p>
          <a:p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   incorrect 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Radial thickness is too thin </a:t>
            </a:r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!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Users\prof\Desktop\캡처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98989"/>
            <a:ext cx="1967600" cy="2038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4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Parametric dependence of the mode structure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92696"/>
            <a:ext cx="794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A) </a:t>
            </a:r>
            <a:r>
              <a:rPr lang="en-US" altLang="ko-KR" sz="24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mode spacing is sensitive to the local </a:t>
            </a:r>
            <a:r>
              <a:rPr lang="en-US" altLang="ko-KR" sz="24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-value</a:t>
            </a:r>
            <a:endParaRPr lang="ko-KR" altLang="en-US" sz="2400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71" t="13284" r="49643" b="6156"/>
          <a:stretch/>
        </p:blipFill>
        <p:spPr bwMode="auto">
          <a:xfrm>
            <a:off x="691868" y="1169707"/>
            <a:ext cx="960962" cy="20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50" t="13157" r="49723" b="6073"/>
          <a:stretch/>
        </p:blipFill>
        <p:spPr bwMode="auto">
          <a:xfrm>
            <a:off x="1862976" y="1166247"/>
            <a:ext cx="960962" cy="20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27" t="13436" r="49773" b="6004"/>
          <a:stretch/>
        </p:blipFill>
        <p:spPr bwMode="auto">
          <a:xfrm>
            <a:off x="3149898" y="1179911"/>
            <a:ext cx="990054" cy="20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1465274" y="5028229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#1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2533613" y="1988840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#2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3877725" y="1982446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#3</a:t>
            </a:r>
          </a:p>
        </p:txBody>
      </p:sp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94" y="1052736"/>
            <a:ext cx="458881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직선 연결선 80"/>
          <p:cNvCxnSpPr/>
          <p:nvPr/>
        </p:nvCxnSpPr>
        <p:spPr>
          <a:xfrm flipV="1">
            <a:off x="7044022" y="1227257"/>
            <a:ext cx="0" cy="187220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prof\Desktop\캡처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24" y="1183105"/>
            <a:ext cx="1584176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7020272" y="1196752"/>
            <a:ext cx="1561165" cy="1038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884760" y="1309019"/>
            <a:ext cx="1127400" cy="607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" name="Picture 4" descr="C:\Users\prof\Desktop\캡처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57" y="1328177"/>
            <a:ext cx="1214993" cy="594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07504" y="3703966"/>
            <a:ext cx="898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Radial thickness of the mode and growth rates depends on </a:t>
            </a:r>
            <a:r>
              <a:rPr lang="en-US" altLang="ko-KR" sz="24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P’</a:t>
            </a:r>
            <a:endParaRPr lang="ko-KR" altLang="en-US" sz="2400" i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4" name="Picture 6" descr="C:\Users\prof\Desktop\캡처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73468"/>
            <a:ext cx="1063038" cy="2166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rof\Desktop\캡처_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73468"/>
            <a:ext cx="864097" cy="2160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rof\Desktop\캡처_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1" y="4176910"/>
            <a:ext cx="1105229" cy="2204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4" y="4317914"/>
            <a:ext cx="4339080" cy="222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476828" y="4509120"/>
            <a:ext cx="83958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8" name="Picture 9" descr="C:\Users\prof\Desktop\캡처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342806" cy="85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직사각형 89"/>
          <p:cNvSpPr/>
          <p:nvPr/>
        </p:nvSpPr>
        <p:spPr>
          <a:xfrm>
            <a:off x="1354303" y="1971982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#1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686013" y="5013176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#2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3959111" y="5034662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</a:t>
            </a:r>
            <a:r>
              <a:rPr lang="en-US" altLang="ko-KR" sz="1600" dirty="0">
                <a:latin typeface="Calibri" pitchFamily="34" charset="0"/>
                <a:cs typeface="Calibri" pitchFamily="34" charset="0"/>
              </a:rPr>
              <a:t>4</a:t>
            </a:r>
            <a:endParaRPr lang="en-US" altLang="ko-KR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284984"/>
            <a:ext cx="868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Identification of the bootstrap current (</a:t>
            </a:r>
            <a:r>
              <a:rPr lang="en-US" altLang="ko-KR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 due to </a:t>
            </a:r>
            <a:r>
              <a:rPr lang="en-US" altLang="ko-KR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ko-KR" i="1" dirty="0" smtClean="0">
                <a:solidFill>
                  <a:srgbClr val="FF000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changes w/ 3D system !!</a:t>
            </a:r>
            <a:endParaRPr lang="ko-KR" altLang="en-US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4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8"/>
          <p:cNvSpPr/>
          <p:nvPr/>
        </p:nvSpPr>
        <p:spPr>
          <a:xfrm>
            <a:off x="12762" y="-27384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Comparison with the measured 2D images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764704"/>
            <a:ext cx="1874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 smtClean="0">
                <a:latin typeface="Helvetica" pitchFamily="34" charset="0"/>
                <a:cs typeface="Helvetica" pitchFamily="34" charset="0"/>
              </a:rPr>
              <a:t>Measured image</a:t>
            </a:r>
            <a:endParaRPr lang="ko-KR" altLang="en-US" sz="1600" b="1" u="sng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5657" y="770742"/>
            <a:ext cx="1854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Synthetic image</a:t>
            </a:r>
            <a:endParaRPr lang="ko-KR" altLang="en-US" sz="1600" b="1" u="sng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75756" y="764704"/>
            <a:ext cx="1816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u="sng" dirty="0" smtClean="0">
                <a:latin typeface="Helvetica" pitchFamily="34" charset="0"/>
                <a:cs typeface="Helvetica" pitchFamily="34" charset="0"/>
              </a:rPr>
              <a:t>Simulated image</a:t>
            </a:r>
            <a:endParaRPr lang="ko-KR" altLang="en-US" sz="1600" b="1" u="sng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496" y="1004530"/>
            <a:ext cx="26672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u="sng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Synthetic image</a:t>
            </a:r>
          </a:p>
          <a:p>
            <a:pPr algn="ctr"/>
            <a:endParaRPr lang="en-US" altLang="ko-KR" sz="2000" u="sng" dirty="0" smtClean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adial resolution of the system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(~1 cm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 is comparable to the radial thickness of the mode</a:t>
            </a:r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roadening of the emissivity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synthetic 2D images for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n=5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and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n=10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are in a good agreement with the measured 2D images.</a:t>
            </a:r>
            <a:endParaRPr lang="ko-KR" altLang="en-US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Users\prof\Desktop\n=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79316"/>
            <a:ext cx="6056138" cy="2863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280191" y="1937449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n=5</a:t>
            </a:r>
          </a:p>
          <a:p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ELM</a:t>
            </a:r>
            <a:endParaRPr lang="ko-KR" altLang="en-US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7" name="오른쪽 화살표 46"/>
          <p:cNvSpPr/>
          <p:nvPr/>
        </p:nvSpPr>
        <p:spPr>
          <a:xfrm>
            <a:off x="7452320" y="2260615"/>
            <a:ext cx="432048" cy="353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C:\Users\prof\Desktop\n=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16" y="3978303"/>
            <a:ext cx="6099229" cy="2710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292080" y="4654877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n=10</a:t>
            </a:r>
          </a:p>
          <a:p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ELM</a:t>
            </a:r>
            <a:endParaRPr lang="ko-KR" altLang="en-US" i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4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of the ELMs to perturbations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1"/>
          <a:stretch/>
        </p:blipFill>
        <p:spPr>
          <a:xfrm>
            <a:off x="2483768" y="1936772"/>
            <a:ext cx="1462006" cy="182394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43" r="15073"/>
          <a:stretch/>
        </p:blipFill>
        <p:spPr>
          <a:xfrm>
            <a:off x="3203848" y="1936481"/>
            <a:ext cx="483167" cy="1823097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323528" y="1970360"/>
            <a:ext cx="1778129" cy="2034094"/>
            <a:chOff x="44461" y="3005917"/>
            <a:chExt cx="3389944" cy="386104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372" t="89202" r="21354" b="5191"/>
            <a:stretch/>
          </p:blipFill>
          <p:spPr bwMode="auto">
            <a:xfrm>
              <a:off x="504052" y="6493137"/>
              <a:ext cx="2930353" cy="37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80" t="34690" r="72291" b="16945"/>
            <a:stretch/>
          </p:blipFill>
          <p:spPr bwMode="auto">
            <a:xfrm>
              <a:off x="44461" y="3005917"/>
              <a:ext cx="458842" cy="3224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72" t="89202" r="21354" b="5191"/>
          <a:stretch/>
        </p:blipFill>
        <p:spPr bwMode="auto">
          <a:xfrm>
            <a:off x="2411760" y="3805812"/>
            <a:ext cx="1561908" cy="19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300"/>
          <a:stretch/>
        </p:blipFill>
        <p:spPr>
          <a:xfrm>
            <a:off x="610514" y="1951421"/>
            <a:ext cx="1472671" cy="1823150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610514" y="1970360"/>
                <a:ext cx="921004" cy="6155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𝒕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𝟏𝟐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en-US" altLang="ko-KR" sz="1100" b="1" dirty="0" smtClean="0">
                  <a:solidFill>
                    <a:srgbClr val="FFC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𝒏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𝟏𝟎</m:t>
                      </m:r>
                    </m:oMath>
                  </m:oMathPara>
                </a14:m>
                <a:endParaRPr lang="ko-KR" altLang="en-US" sz="1100" b="1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14" y="1970360"/>
                <a:ext cx="921004" cy="615553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2076732" y="2223307"/>
                <a:ext cx="335028" cy="126818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1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p>
                          <m:r>
                            <a:rPr lang="en-US" altLang="ko-KR" sz="1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ko-KR" sz="1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altLang="ko-KR" sz="1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n-US" altLang="ko-KR" sz="1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ko-KR" sz="1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𝒌𝒎</m:t>
                      </m:r>
                      <m:r>
                        <a:rPr lang="en-US" altLang="ko-KR" sz="1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altLang="ko-KR" sz="1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ko-KR" altLang="en-US" sz="1000" b="1" baseline="30000" dirty="0">
                  <a:solidFill>
                    <a:srgbClr val="FF0000"/>
                  </a:solidFill>
                  <a:latin typeface="Cambria Math" pitchFamily="18" charset="0"/>
                </a:endParaRPr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732" y="2223307"/>
                <a:ext cx="335028" cy="1268180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자유형 48"/>
          <p:cNvSpPr/>
          <p:nvPr/>
        </p:nvSpPr>
        <p:spPr>
          <a:xfrm>
            <a:off x="1933993" y="2347473"/>
            <a:ext cx="45719" cy="1081527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Picture 9" descr="D:\ECEI\ecei_data\ecei_movie\6123\snapshot\6123_2.477004s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12" t="41395" r="2774" b="18667"/>
          <a:stretch/>
        </p:blipFill>
        <p:spPr bwMode="auto">
          <a:xfrm>
            <a:off x="4127129" y="2357777"/>
            <a:ext cx="253250" cy="1419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4058119" y="1951421"/>
                <a:ext cx="310747" cy="442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1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1100" b="0" i="1" smtClean="0">
                              <a:latin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ko-KR" sz="11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11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100" b="0" i="1" smtClean="0">
                                  <a:latin typeface="Cambria Math"/>
                                </a:rPr>
                                <m:t>𝑒𝑐𝑒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1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1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100" b="0" i="1" smtClean="0">
                                      <a:latin typeface="Cambria Math"/>
                                    </a:rPr>
                                    <m:t>𝑒𝑐𝑒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1100" dirty="0"/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119" y="1951421"/>
                <a:ext cx="310747" cy="442750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 r="-411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3846860" y="2113386"/>
                <a:ext cx="365100" cy="122597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1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p>
                          <m:r>
                            <a:rPr lang="en-US" altLang="ko-KR" sz="1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ko-KR" sz="12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𝟏𝟐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𝒌𝒎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ko-KR" altLang="en-US" sz="1200" b="1" baseline="30000" dirty="0">
                  <a:solidFill>
                    <a:srgbClr val="FF0000"/>
                  </a:solidFill>
                  <a:latin typeface="Cambria Math" pitchFamily="18" charset="0"/>
                </a:endParaRP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860" y="2113386"/>
                <a:ext cx="365100" cy="1225974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자유형 53"/>
          <p:cNvSpPr/>
          <p:nvPr/>
        </p:nvSpPr>
        <p:spPr>
          <a:xfrm>
            <a:off x="3806201" y="2325951"/>
            <a:ext cx="45719" cy="1045533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2478963" y="1917604"/>
                <a:ext cx="861638" cy="6155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B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𝒕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𝟑𝟕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en-US" altLang="ko-KR" sz="1100" b="1" dirty="0" smtClean="0">
                  <a:solidFill>
                    <a:srgbClr val="FFC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ko-KR" sz="11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US" altLang="ko-KR" sz="1100" b="1" dirty="0" smtClean="0">
                  <a:solidFill>
                    <a:srgbClr val="FFC000"/>
                  </a:solidFill>
                  <a:ea typeface="Cambria Math"/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963" y="1917604"/>
                <a:ext cx="861638" cy="615553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 l="-70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3656320" y="3861048"/>
            <a:ext cx="2211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Peeling/Ballooning </a:t>
            </a:r>
          </a:p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mode model (T. Osborne)</a:t>
            </a:r>
            <a:endParaRPr lang="ko-KR" alt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87" y="3933056"/>
            <a:ext cx="35623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RMP </a:t>
            </a:r>
            <a:r>
              <a:rPr lang="en-US" altLang="ko-KR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case</a:t>
            </a:r>
          </a:p>
          <a:p>
            <a:pPr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unstable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to marginally </a:t>
            </a:r>
          </a:p>
          <a:p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unstable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n~5,10)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requires a  </a:t>
            </a:r>
          </a:p>
          <a:p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reduction of </a:t>
            </a:r>
            <a:r>
              <a:rPr lang="en-US" altLang="ko-KR" sz="1600" b="1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1600" b="1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&amp; </a:t>
            </a:r>
            <a:r>
              <a:rPr lang="en-US" altLang="ko-KR" sz="1600" b="1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(observed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reductions in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&amp; 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altLang="ko-KR" sz="1600" b="1" dirty="0" smtClean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No signature of  the applied </a:t>
            </a:r>
          </a:p>
          <a:p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 stochastic magnetic island (i.e.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interference in magnetic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diffusion time scale</a:t>
            </a:r>
            <a:r>
              <a:rPr lang="en-US" altLang="ko-KR" sz="1600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1600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22" r="16268"/>
          <a:stretch/>
        </p:blipFill>
        <p:spPr>
          <a:xfrm>
            <a:off x="1595275" y="1951421"/>
            <a:ext cx="209186" cy="1856091"/>
          </a:xfrm>
          <a:prstGeom prst="rect">
            <a:avLst/>
          </a:prstGeom>
        </p:spPr>
      </p:pic>
      <p:pic>
        <p:nvPicPr>
          <p:cNvPr id="3075" name="Picture 3" descr="C:\Users\prof\Desktop\EL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3" y="964973"/>
            <a:ext cx="4245297" cy="807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4374" y="691005"/>
            <a:ext cx="3669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Resonant Magnetic Perturbation (n=1)</a:t>
            </a:r>
            <a:endParaRPr lang="ko-KR" altLang="en-US" sz="1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9028" y="908720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A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11760" y="90872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Helvetica" pitchFamily="34" charset="0"/>
                <a:cs typeface="Helvetica" pitchFamily="34" charset="0"/>
              </a:rPr>
              <a:t>B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64088" y="692696"/>
            <a:ext cx="3568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Supersonic Molecular Beam Injection</a:t>
            </a:r>
            <a:endParaRPr lang="ko-KR" altLang="en-US" sz="1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12160" y="4149080"/>
            <a:ext cx="2952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SMBI case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L1 – L2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is correlated w/ the [</a:t>
            </a:r>
            <a:r>
              <a:rPr lang="en-US" altLang="ko-KR" sz="1600" b="1" dirty="0" err="1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increased</a:t>
            </a:r>
            <a:r>
              <a:rPr lang="en-US" altLang="ko-KR" sz="1600" b="1" i="1" dirty="0" err="1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decreased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)]  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L2 – L3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is correlated w/ the [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decreased 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increased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’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)]  </a:t>
            </a:r>
            <a:endParaRPr lang="ko-KR" altLang="en-US" sz="1600" b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D:\back20101222\바탕 화면\캡처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8144" y="1026513"/>
            <a:ext cx="2831803" cy="290654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846874" y="3717032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L1~L3 &gt; L2</a:t>
            </a:r>
            <a:endParaRPr lang="ko-KR" altLang="en-US" sz="1400" b="1" i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30710" y="4754070"/>
            <a:ext cx="563174" cy="2954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275856" y="64886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C</a:t>
            </a:r>
            <a:r>
              <a:rPr lang="en-US" altLang="ko-KR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onsistent with this model?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96136" y="5517232"/>
            <a:ext cx="3223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 change in n number?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1600" b="1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change – local q change?</a:t>
            </a:r>
          </a:p>
          <a:p>
            <a:r>
              <a:rPr lang="en-US" altLang="ko-KR" sz="1600" b="1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 m(q) is in wrong direction !!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38898" y="90872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C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 descr="D:\back20101222\바탕 화면\캡처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9872" y="4446279"/>
            <a:ext cx="2556644" cy="1935049"/>
          </a:xfrm>
          <a:prstGeom prst="rect">
            <a:avLst/>
          </a:prstGeom>
          <a:noFill/>
        </p:spPr>
      </p:pic>
      <p:sp>
        <p:nvSpPr>
          <p:cNvPr id="48" name="타원 47"/>
          <p:cNvSpPr/>
          <p:nvPr/>
        </p:nvSpPr>
        <p:spPr>
          <a:xfrm>
            <a:off x="4427984" y="5157192"/>
            <a:ext cx="936104" cy="432048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>
            <a:off x="5004048" y="5049559"/>
            <a:ext cx="288032" cy="323657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75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37580</TotalTime>
  <Words>1592</Words>
  <Application>Microsoft Office PowerPoint</Application>
  <PresentationFormat>화면 슬라이드 쇼(4:3)</PresentationFormat>
  <Paragraphs>261</Paragraphs>
  <Slides>14</Slides>
  <Notes>13</Notes>
  <HiddenSlides>0</HiddenSlides>
  <MMClips>3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5" baseType="lpstr">
      <vt:lpstr>굴림</vt:lpstr>
      <vt:lpstr>Arial</vt:lpstr>
      <vt:lpstr>Helvetica</vt:lpstr>
      <vt:lpstr>맑은 고딕</vt:lpstr>
      <vt:lpstr>Wingdings</vt:lpstr>
      <vt:lpstr>Georgia</vt:lpstr>
      <vt:lpstr>Symbol</vt:lpstr>
      <vt:lpstr>Calibri</vt:lpstr>
      <vt:lpstr>Arial Unicode MS</vt:lpstr>
      <vt:lpstr>Cambria Math</vt:lpstr>
      <vt:lpstr>Office Theme</vt:lpstr>
      <vt:lpstr>슬라이드 1</vt:lpstr>
      <vt:lpstr>Outline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gunsu</dc:creator>
  <cp:lastModifiedBy>puser</cp:lastModifiedBy>
  <cp:revision>1066</cp:revision>
  <dcterms:created xsi:type="dcterms:W3CDTF">2011-08-23T01:10:08Z</dcterms:created>
  <dcterms:modified xsi:type="dcterms:W3CDTF">2012-10-12T16:47:40Z</dcterms:modified>
</cp:coreProperties>
</file>